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22"/>
  </p:notesMasterIdLst>
  <p:sldIdLst>
    <p:sldId id="279" r:id="rId3"/>
    <p:sldId id="263" r:id="rId4"/>
    <p:sldId id="262" r:id="rId5"/>
    <p:sldId id="257" r:id="rId6"/>
    <p:sldId id="258" r:id="rId7"/>
    <p:sldId id="259" r:id="rId8"/>
    <p:sldId id="260" r:id="rId9"/>
    <p:sldId id="261" r:id="rId10"/>
    <p:sldId id="282" r:id="rId11"/>
    <p:sldId id="283" r:id="rId12"/>
    <p:sldId id="284" r:id="rId13"/>
    <p:sldId id="267" r:id="rId14"/>
    <p:sldId id="264" r:id="rId15"/>
    <p:sldId id="270" r:id="rId16"/>
    <p:sldId id="271" r:id="rId17"/>
    <p:sldId id="28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3215" autoAdjust="0"/>
  </p:normalViewPr>
  <p:slideViewPr>
    <p:cSldViewPr snapToGrid="0">
      <p:cViewPr>
        <p:scale>
          <a:sx n="75" d="100"/>
          <a:sy n="75" d="100"/>
        </p:scale>
        <p:origin x="1400" y="256"/>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dirty="0"/>
              <a:t>Content-based filtering: </a:t>
            </a:r>
            <a:r>
              <a:rPr lang="en-US" b="0" i="0" dirty="0">
                <a:solidFill>
                  <a:srgbClr val="292929"/>
                </a:solidFill>
                <a:effectLst/>
                <a:latin typeface="charter"/>
              </a:rPr>
              <a:t>The Content-Based Recommender relies on the similarity of the items being recommended, and sometime it’s also known as the similarity-based filtering. The basic idea is that if you like an item, then you will also like a “similar” item. 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dirty="0"/>
              <a:t>The most popular recommender system are two: content-based and collaborative filtering recommender systems</a:t>
            </a:r>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12</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14</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38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bd3fb1b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bd3fb1b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9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5bd3fb1b0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5bd3fb1b0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1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epoch, </a:t>
            </a:r>
            <a:endParaRPr/>
          </a:p>
        </p:txBody>
      </p:sp>
    </p:spTree>
    <p:extLst>
      <p:ext uri="{BB962C8B-B14F-4D97-AF65-F5344CB8AC3E}">
        <p14:creationId xmlns:p14="http://schemas.microsoft.com/office/powerpoint/2010/main" val="44849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bd3fb1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bd3fb1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4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1"/>
          <p:cNvSpPr txBox="1">
            <a:spLocks noGrp="1"/>
          </p:cNvSpPr>
          <p:nvPr>
            <p:ph type="title" hasCustomPrompt="1"/>
          </p:nvPr>
        </p:nvSpPr>
        <p:spPr>
          <a:xfrm>
            <a:off x="415600" y="1644133"/>
            <a:ext cx="11360800" cy="214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Font typeface="Lato"/>
              <a:buNone/>
              <a:defRPr sz="13333">
                <a:latin typeface="Lato"/>
                <a:ea typeface="Lato"/>
                <a:cs typeface="Lato"/>
                <a:sym typeface="Lato"/>
              </a:defRPr>
            </a:lvl1pPr>
            <a:lvl2pPr lvl="1" algn="ctr" rtl="0">
              <a:spcBef>
                <a:spcPts val="0"/>
              </a:spcBef>
              <a:spcAft>
                <a:spcPts val="0"/>
              </a:spcAft>
              <a:buSzPts val="10000"/>
              <a:buFont typeface="Lato"/>
              <a:buNone/>
              <a:defRPr sz="13333">
                <a:latin typeface="Lato"/>
                <a:ea typeface="Lato"/>
                <a:cs typeface="Lato"/>
                <a:sym typeface="Lato"/>
              </a:defRPr>
            </a:lvl2pPr>
            <a:lvl3pPr lvl="2" algn="ctr" rtl="0">
              <a:spcBef>
                <a:spcPts val="0"/>
              </a:spcBef>
              <a:spcAft>
                <a:spcPts val="0"/>
              </a:spcAft>
              <a:buSzPts val="10000"/>
              <a:buFont typeface="Lato"/>
              <a:buNone/>
              <a:defRPr sz="13333">
                <a:latin typeface="Lato"/>
                <a:ea typeface="Lato"/>
                <a:cs typeface="Lato"/>
                <a:sym typeface="Lato"/>
              </a:defRPr>
            </a:lvl3pPr>
            <a:lvl4pPr lvl="3" algn="ctr" rtl="0">
              <a:spcBef>
                <a:spcPts val="0"/>
              </a:spcBef>
              <a:spcAft>
                <a:spcPts val="0"/>
              </a:spcAft>
              <a:buSzPts val="10000"/>
              <a:buFont typeface="Lato"/>
              <a:buNone/>
              <a:defRPr sz="13333">
                <a:latin typeface="Lato"/>
                <a:ea typeface="Lato"/>
                <a:cs typeface="Lato"/>
                <a:sym typeface="Lato"/>
              </a:defRPr>
            </a:lvl4pPr>
            <a:lvl5pPr lvl="4" algn="ctr" rtl="0">
              <a:spcBef>
                <a:spcPts val="0"/>
              </a:spcBef>
              <a:spcAft>
                <a:spcPts val="0"/>
              </a:spcAft>
              <a:buSzPts val="10000"/>
              <a:buFont typeface="Lato"/>
              <a:buNone/>
              <a:defRPr sz="13333">
                <a:latin typeface="Lato"/>
                <a:ea typeface="Lato"/>
                <a:cs typeface="Lato"/>
                <a:sym typeface="Lato"/>
              </a:defRPr>
            </a:lvl5pPr>
            <a:lvl6pPr lvl="5" algn="ctr" rtl="0">
              <a:spcBef>
                <a:spcPts val="0"/>
              </a:spcBef>
              <a:spcAft>
                <a:spcPts val="0"/>
              </a:spcAft>
              <a:buSzPts val="10000"/>
              <a:buFont typeface="Lato"/>
              <a:buNone/>
              <a:defRPr sz="13333">
                <a:latin typeface="Lato"/>
                <a:ea typeface="Lato"/>
                <a:cs typeface="Lato"/>
                <a:sym typeface="Lato"/>
              </a:defRPr>
            </a:lvl6pPr>
            <a:lvl7pPr lvl="6" algn="ctr" rtl="0">
              <a:spcBef>
                <a:spcPts val="0"/>
              </a:spcBef>
              <a:spcAft>
                <a:spcPts val="0"/>
              </a:spcAft>
              <a:buSzPts val="10000"/>
              <a:buFont typeface="Lato"/>
              <a:buNone/>
              <a:defRPr sz="13333">
                <a:latin typeface="Lato"/>
                <a:ea typeface="Lato"/>
                <a:cs typeface="Lato"/>
                <a:sym typeface="Lato"/>
              </a:defRPr>
            </a:lvl7pPr>
            <a:lvl8pPr lvl="7" algn="ctr" rtl="0">
              <a:spcBef>
                <a:spcPts val="0"/>
              </a:spcBef>
              <a:spcAft>
                <a:spcPts val="0"/>
              </a:spcAft>
              <a:buSzPts val="10000"/>
              <a:buFont typeface="Lato"/>
              <a:buNone/>
              <a:defRPr sz="13333">
                <a:latin typeface="Lato"/>
                <a:ea typeface="Lato"/>
                <a:cs typeface="Lato"/>
                <a:sym typeface="Lato"/>
              </a:defRPr>
            </a:lvl8pPr>
            <a:lvl9pPr lvl="8" algn="ctr" rtl="0">
              <a:spcBef>
                <a:spcPts val="0"/>
              </a:spcBef>
              <a:spcAft>
                <a:spcPts val="0"/>
              </a:spcAft>
              <a:buSzPts val="10000"/>
              <a:buFont typeface="Lato"/>
              <a:buNone/>
              <a:defRPr sz="13333">
                <a:latin typeface="Lato"/>
                <a:ea typeface="Lato"/>
                <a:cs typeface="Lato"/>
                <a:sym typeface="Lato"/>
              </a:defRPr>
            </a:lvl9pPr>
          </a:lstStyle>
          <a:p>
            <a:r>
              <a:t>xx%</a:t>
            </a:r>
          </a:p>
        </p:txBody>
      </p:sp>
      <p:sp>
        <p:nvSpPr>
          <p:cNvPr id="51" name="Google Shape;51;p11"/>
          <p:cNvSpPr txBox="1">
            <a:spLocks noGrp="1"/>
          </p:cNvSpPr>
          <p:nvPr>
            <p:ph type="body" idx="1"/>
          </p:nvPr>
        </p:nvSpPr>
        <p:spPr>
          <a:xfrm>
            <a:off x="415600" y="3892600"/>
            <a:ext cx="11360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474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Preliminary results</a:t>
            </a:r>
            <a:endParaRPr/>
          </a:p>
        </p:txBody>
      </p:sp>
      <p:sp>
        <p:nvSpPr>
          <p:cNvPr id="119" name="Google Shape;119;p2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r>
              <a:rPr lang="en" sz="1600" dirty="0"/>
              <a:t>Method: Graph embedding (movies) + MLP (classifier)</a:t>
            </a:r>
            <a:endParaRPr sz="1600" dirty="0"/>
          </a:p>
        </p:txBody>
      </p:sp>
      <p:pic>
        <p:nvPicPr>
          <p:cNvPr id="120" name="Google Shape;120;p20" title="Points scored"/>
          <p:cNvPicPr preferRelativeResize="0"/>
          <p:nvPr/>
        </p:nvPicPr>
        <p:blipFill>
          <a:blip r:embed="rId3">
            <a:alphaModFix/>
          </a:blip>
          <a:stretch>
            <a:fillRect/>
          </a:stretch>
        </p:blipFill>
        <p:spPr>
          <a:xfrm>
            <a:off x="6390934" y="2671667"/>
            <a:ext cx="4807732" cy="2972767"/>
          </a:xfrm>
          <a:prstGeom prst="rect">
            <a:avLst/>
          </a:prstGeom>
          <a:noFill/>
          <a:ln>
            <a:noFill/>
          </a:ln>
        </p:spPr>
      </p:pic>
      <p:pic>
        <p:nvPicPr>
          <p:cNvPr id="121" name="Google Shape;121;p20" title="Points scored"/>
          <p:cNvPicPr preferRelativeResize="0"/>
          <p:nvPr/>
        </p:nvPicPr>
        <p:blipFill>
          <a:blip r:embed="rId4">
            <a:alphaModFix/>
          </a:blip>
          <a:stretch>
            <a:fillRect/>
          </a:stretch>
        </p:blipFill>
        <p:spPr>
          <a:xfrm>
            <a:off x="1006034" y="2671667"/>
            <a:ext cx="4807732" cy="2972767"/>
          </a:xfrm>
          <a:prstGeom prst="rect">
            <a:avLst/>
          </a:prstGeom>
          <a:noFill/>
          <a:ln>
            <a:noFill/>
          </a:ln>
        </p:spPr>
      </p:pic>
    </p:spTree>
    <p:extLst>
      <p:ext uri="{BB962C8B-B14F-4D97-AF65-F5344CB8AC3E}">
        <p14:creationId xmlns:p14="http://schemas.microsoft.com/office/powerpoint/2010/main" val="9707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Takeaway</a:t>
            </a:r>
            <a:endParaRPr/>
          </a:p>
        </p:txBody>
      </p:sp>
      <p:sp>
        <p:nvSpPr>
          <p:cNvPr id="127" name="Google Shape;127;p2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800" dirty="0"/>
              <a:t>A hybrid recommendation system using text and graph embeddings</a:t>
            </a:r>
            <a:endParaRPr sz="2800" dirty="0"/>
          </a:p>
          <a:p>
            <a:pPr>
              <a:buChar char="-"/>
            </a:pPr>
            <a:r>
              <a:rPr lang="en" sz="2800" dirty="0"/>
              <a:t>Rating-aware sampling technique</a:t>
            </a:r>
            <a:endParaRPr sz="2800" dirty="0"/>
          </a:p>
          <a:p>
            <a:pPr>
              <a:buChar char="-"/>
            </a:pPr>
            <a:r>
              <a:rPr lang="en" sz="2800" dirty="0"/>
              <a:t>Evaluation of proposed framework on the dataset</a:t>
            </a:r>
            <a:endParaRPr sz="2800" dirty="0"/>
          </a:p>
        </p:txBody>
      </p:sp>
    </p:spTree>
    <p:extLst>
      <p:ext uri="{BB962C8B-B14F-4D97-AF65-F5344CB8AC3E}">
        <p14:creationId xmlns:p14="http://schemas.microsoft.com/office/powerpoint/2010/main" val="159012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33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944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31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575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08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given by a user to an item, and the predicted rating is used to recommend items to the user.”</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781001" y="5600700"/>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b="1" dirty="0"/>
              <a:t>Movies</a:t>
            </a:r>
            <a:r>
              <a:rPr lang="en" sz="3200" dirty="0"/>
              <a:t> from Kaggle</a:t>
            </a:r>
            <a:endParaRPr sz="3200" dirty="0"/>
          </a:p>
          <a:p>
            <a:pPr lvl="1" indent="-448722">
              <a:spcBef>
                <a:spcPts val="0"/>
              </a:spcBef>
              <a:buSzPts val="1700"/>
              <a:buChar char="-"/>
            </a:pPr>
            <a:r>
              <a:rPr lang="en" sz="2400" b="1" dirty="0">
                <a:solidFill>
                  <a:srgbClr val="6AA84F"/>
                </a:solidFill>
              </a:rPr>
              <a:t>26M</a:t>
            </a:r>
            <a:r>
              <a:rPr lang="en" sz="2400" dirty="0"/>
              <a:t> ratings from </a:t>
            </a:r>
            <a:r>
              <a:rPr lang="en" sz="2400" b="1" dirty="0">
                <a:solidFill>
                  <a:srgbClr val="6AA84F"/>
                </a:solidFill>
              </a:rPr>
              <a:t>270K</a:t>
            </a:r>
            <a:r>
              <a:rPr lang="en" sz="2400" dirty="0"/>
              <a:t> users on </a:t>
            </a:r>
            <a:r>
              <a:rPr lang="en" sz="2400" b="1" dirty="0">
                <a:solidFill>
                  <a:srgbClr val="6AA84F"/>
                </a:solidFill>
              </a:rPr>
              <a:t>45K</a:t>
            </a:r>
            <a:r>
              <a:rPr lang="en" sz="2400" dirty="0"/>
              <a:t> movies</a:t>
            </a:r>
            <a:endParaRPr sz="2400" dirty="0"/>
          </a:p>
          <a:p>
            <a:pPr indent="-482588">
              <a:buSzPts val="2100"/>
              <a:buChar char="-"/>
            </a:pPr>
            <a:r>
              <a:rPr lang="en" sz="3200" dirty="0"/>
              <a:t>Content</a:t>
            </a:r>
            <a:endParaRPr sz="3200" dirty="0"/>
          </a:p>
          <a:p>
            <a:pPr lvl="1" indent="-448722">
              <a:spcBef>
                <a:spcPts val="0"/>
              </a:spcBef>
              <a:buSzPts val="1700"/>
              <a:buChar char="-"/>
            </a:pPr>
            <a:r>
              <a:rPr lang="en" sz="2400" b="1" dirty="0">
                <a:solidFill>
                  <a:srgbClr val="6AA84F"/>
                </a:solidFill>
              </a:rPr>
              <a:t>Text</a:t>
            </a:r>
            <a:r>
              <a:rPr lang="en" sz="2400" dirty="0"/>
              <a:t>: Each movie has an overview (a paragraph) and some tags</a:t>
            </a:r>
            <a:endParaRPr sz="2400" dirty="0"/>
          </a:p>
          <a:p>
            <a:pPr lvl="1" indent="-448722">
              <a:spcBef>
                <a:spcPts val="0"/>
              </a:spcBef>
              <a:buSzPts val="1700"/>
              <a:buChar char="-"/>
            </a:pPr>
            <a:r>
              <a:rPr lang="en" sz="2400" b="1" dirty="0">
                <a:solidFill>
                  <a:srgbClr val="6AA84F"/>
                </a:solidFill>
              </a:rPr>
              <a:t>Rating</a:t>
            </a:r>
            <a:r>
              <a:rPr lang="en" sz="2400" dirty="0"/>
              <a:t>: A tuple (User, Movie, Rating, Timestamp)</a:t>
            </a:r>
            <a:endParaRPr sz="2400" dirty="0"/>
          </a:p>
          <a:p>
            <a:pPr lvl="1" indent="-448722">
              <a:spcBef>
                <a:spcPts val="0"/>
              </a:spcBef>
              <a:buSzPts val="1700"/>
              <a:buChar char="-"/>
            </a:pPr>
            <a:r>
              <a:rPr lang="en" sz="2400" b="1" dirty="0">
                <a:solidFill>
                  <a:srgbClr val="6AA84F"/>
                </a:solidFill>
              </a:rPr>
              <a:t>Attributes</a:t>
            </a:r>
            <a:r>
              <a:rPr lang="en" sz="2400" dirty="0"/>
              <a:t>: Each movie has multiple attributes including</a:t>
            </a:r>
            <a:endParaRPr sz="2400" dirty="0"/>
          </a:p>
          <a:p>
            <a:pPr lvl="2" indent="-448722">
              <a:spcBef>
                <a:spcPts val="0"/>
              </a:spcBef>
              <a:buSzPts val="1700"/>
              <a:buChar char="-"/>
            </a:pPr>
            <a:r>
              <a:rPr lang="en" sz="2400" dirty="0"/>
              <a:t>Genre</a:t>
            </a:r>
            <a:endParaRPr sz="2400" dirty="0"/>
          </a:p>
          <a:p>
            <a:pPr lvl="2" indent="-448722">
              <a:spcBef>
                <a:spcPts val="0"/>
              </a:spcBef>
              <a:buSzPts val="1700"/>
              <a:buChar char="-"/>
            </a:pPr>
            <a:r>
              <a:rPr lang="en" sz="2400" dirty="0"/>
              <a:t>Credits (cast/crew)</a:t>
            </a:r>
            <a:endParaRPr sz="24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https://www.kaggle.com/rounakbanik/the-movies-dataset</a:t>
            </a:r>
            <a:endParaRPr sz="933" kern="0">
              <a:solidFill>
                <a:srgbClr val="000000"/>
              </a:solidFill>
              <a:latin typeface="Lato"/>
              <a:ea typeface="Lato"/>
              <a:cs typeface="Lato"/>
              <a:sym typeface="Lato"/>
            </a:endParaRPr>
          </a:p>
        </p:txBody>
      </p:sp>
    </p:spTree>
    <p:extLst>
      <p:ext uri="{BB962C8B-B14F-4D97-AF65-F5344CB8AC3E}">
        <p14:creationId xmlns:p14="http://schemas.microsoft.com/office/powerpoint/2010/main" val="407462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Preprocessing</a:t>
            </a:r>
            <a:endParaRPr/>
          </a:p>
        </p:txBody>
      </p:sp>
      <p:sp>
        <p:nvSpPr>
          <p:cNvPr id="85" name="Google Shape;85;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dirty="0"/>
              <a:t>Removing data in incorrect format</a:t>
            </a:r>
            <a:endParaRPr sz="3200" dirty="0"/>
          </a:p>
          <a:p>
            <a:pPr lvl="1" indent="-448722">
              <a:spcBef>
                <a:spcPts val="0"/>
              </a:spcBef>
              <a:buSzPts val="1700"/>
              <a:buChar char="-"/>
            </a:pPr>
            <a:r>
              <a:rPr lang="en" sz="2400" b="1" dirty="0">
                <a:solidFill>
                  <a:srgbClr val="6AA84F"/>
                </a:solidFill>
              </a:rPr>
              <a:t>3</a:t>
            </a:r>
            <a:r>
              <a:rPr lang="en" sz="2400" dirty="0"/>
              <a:t> of 45K movies are deleted</a:t>
            </a:r>
            <a:endParaRPr sz="2400" dirty="0"/>
          </a:p>
          <a:p>
            <a:pPr indent="-482588">
              <a:buSzPts val="2100"/>
              <a:buChar char="-"/>
            </a:pPr>
            <a:r>
              <a:rPr lang="en" sz="3200" dirty="0"/>
              <a:t>Index adjustment</a:t>
            </a:r>
            <a:endParaRPr sz="3200" dirty="0"/>
          </a:p>
          <a:p>
            <a:pPr lvl="1" indent="-448722">
              <a:spcBef>
                <a:spcPts val="0"/>
              </a:spcBef>
              <a:buSzPts val="1700"/>
              <a:buChar char="-"/>
            </a:pPr>
            <a:r>
              <a:rPr lang="en" sz="2400" dirty="0"/>
              <a:t>Consecutive IDs for convenience</a:t>
            </a:r>
            <a:endParaRPr sz="2400" dirty="0"/>
          </a:p>
          <a:p>
            <a:pPr indent="-482588">
              <a:buSzPts val="2100"/>
              <a:buChar char="-"/>
            </a:pPr>
            <a:r>
              <a:rPr lang="en" sz="3200" dirty="0"/>
              <a:t>Attribute selection</a:t>
            </a:r>
            <a:endParaRPr sz="3200" dirty="0"/>
          </a:p>
          <a:p>
            <a:pPr lvl="1" indent="-448722">
              <a:spcBef>
                <a:spcPts val="0"/>
              </a:spcBef>
              <a:buSzPts val="1700"/>
              <a:buChar char="-"/>
            </a:pPr>
            <a:r>
              <a:rPr lang="en" sz="2400" b="1" dirty="0">
                <a:solidFill>
                  <a:srgbClr val="6AA84F"/>
                </a:solidFill>
              </a:rPr>
              <a:t>Cast</a:t>
            </a:r>
            <a:r>
              <a:rPr lang="en" sz="2400" dirty="0"/>
              <a:t>: Only top 8 casts </a:t>
            </a:r>
            <a:r>
              <a:rPr lang="en" sz="1100" dirty="0"/>
              <a:t>(cast order included in the raw data)</a:t>
            </a:r>
            <a:endParaRPr sz="1100" dirty="0"/>
          </a:p>
          <a:p>
            <a:pPr lvl="1" indent="-448722">
              <a:spcBef>
                <a:spcPts val="0"/>
              </a:spcBef>
              <a:buSzPts val="1700"/>
              <a:buChar char="-"/>
            </a:pPr>
            <a:r>
              <a:rPr lang="en" sz="2400" b="1" dirty="0">
                <a:solidFill>
                  <a:srgbClr val="6AA84F"/>
                </a:solidFill>
              </a:rPr>
              <a:t>Crew</a:t>
            </a:r>
            <a:r>
              <a:rPr lang="en" sz="2400" dirty="0"/>
              <a:t>: Only use ‘director’</a:t>
            </a:r>
            <a:endParaRPr sz="2400" dirty="0"/>
          </a:p>
        </p:txBody>
      </p:sp>
    </p:spTree>
    <p:extLst>
      <p:ext uri="{BB962C8B-B14F-4D97-AF65-F5344CB8AC3E}">
        <p14:creationId xmlns:p14="http://schemas.microsoft.com/office/powerpoint/2010/main" val="38453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err="1"/>
              <a:t>Metapath</a:t>
            </a:r>
            <a:r>
              <a:rPr lang="en" sz="2400" dirty="0"/>
              <a:t>-based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48967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Experiment setup</a:t>
            </a:r>
            <a:endParaRPr/>
          </a:p>
        </p:txBody>
      </p:sp>
      <p:sp>
        <p:nvSpPr>
          <p:cNvPr id="113" name="Google Shape;113;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Methods</a:t>
            </a:r>
            <a:endParaRPr sz="2400" dirty="0"/>
          </a:p>
          <a:p>
            <a:pPr lvl="1">
              <a:spcBef>
                <a:spcPts val="0"/>
              </a:spcBef>
              <a:buChar char="-"/>
            </a:pPr>
            <a:r>
              <a:rPr lang="en" sz="2400" b="1" dirty="0">
                <a:solidFill>
                  <a:srgbClr val="6AA84F"/>
                </a:solidFill>
              </a:rPr>
              <a:t>Our work</a:t>
            </a:r>
            <a:r>
              <a:rPr lang="en" sz="2400" dirty="0"/>
              <a:t>:</a:t>
            </a:r>
            <a:endParaRPr sz="2400" dirty="0"/>
          </a:p>
          <a:p>
            <a:pPr lvl="2">
              <a:spcBef>
                <a:spcPts val="0"/>
              </a:spcBef>
              <a:buChar char="-"/>
            </a:pPr>
            <a:r>
              <a:rPr lang="en" sz="2400" dirty="0"/>
              <a:t>For </a:t>
            </a:r>
            <a:r>
              <a:rPr lang="en" sz="2400" b="1" dirty="0">
                <a:solidFill>
                  <a:schemeClr val="dk1"/>
                </a:solidFill>
              </a:rPr>
              <a:t>movie representations</a:t>
            </a:r>
            <a:r>
              <a:rPr lang="en" sz="2400" dirty="0"/>
              <a:t>: Text only, Graph only, Both text and graph</a:t>
            </a:r>
            <a:endParaRPr sz="2400" dirty="0"/>
          </a:p>
          <a:p>
            <a:pPr lvl="2">
              <a:spcBef>
                <a:spcPts val="0"/>
              </a:spcBef>
              <a:buChar char="-"/>
            </a:pPr>
            <a:r>
              <a:rPr lang="en" sz="2400" dirty="0"/>
              <a:t>Can change </a:t>
            </a:r>
            <a:r>
              <a:rPr lang="en" sz="2400" b="1" dirty="0">
                <a:solidFill>
                  <a:schemeClr val="dk1"/>
                </a:solidFill>
              </a:rPr>
              <a:t>text embedding</a:t>
            </a:r>
            <a:r>
              <a:rPr lang="en" sz="2400" dirty="0"/>
              <a:t> method / </a:t>
            </a:r>
            <a:r>
              <a:rPr lang="en" sz="2400" b="1" dirty="0">
                <a:solidFill>
                  <a:schemeClr val="dk1"/>
                </a:solidFill>
              </a:rPr>
              <a:t>classifier</a:t>
            </a:r>
            <a:r>
              <a:rPr lang="en" sz="2400" dirty="0"/>
              <a:t> model… </a:t>
            </a:r>
            <a:endParaRPr sz="2400" dirty="0"/>
          </a:p>
          <a:p>
            <a:pPr lvl="1">
              <a:spcBef>
                <a:spcPts val="0"/>
              </a:spcBef>
              <a:buChar char="-"/>
            </a:pPr>
            <a:r>
              <a:rPr lang="en" sz="2400" b="1" dirty="0">
                <a:solidFill>
                  <a:srgbClr val="6AA84F"/>
                </a:solidFill>
              </a:rPr>
              <a:t>Other baselines</a:t>
            </a:r>
            <a:r>
              <a:rPr lang="en" sz="2400" dirty="0"/>
              <a:t>: SVD, movie2vec</a:t>
            </a:r>
            <a:endParaRPr sz="2400" dirty="0"/>
          </a:p>
          <a:p>
            <a:pPr>
              <a:buChar char="-"/>
            </a:pPr>
            <a:r>
              <a:rPr lang="en" sz="2400" dirty="0"/>
              <a:t>Metric</a:t>
            </a:r>
            <a:endParaRPr sz="2400" dirty="0"/>
          </a:p>
          <a:p>
            <a:pPr lvl="1">
              <a:spcBef>
                <a:spcPts val="0"/>
              </a:spcBef>
              <a:buChar char="-"/>
            </a:pPr>
            <a:r>
              <a:rPr lang="en" sz="2400" dirty="0"/>
              <a:t>Mean Absolute Error (</a:t>
            </a:r>
            <a:r>
              <a:rPr lang="en" sz="2400" b="1" dirty="0">
                <a:solidFill>
                  <a:srgbClr val="6AA84F"/>
                </a:solidFill>
              </a:rPr>
              <a:t>MAE</a:t>
            </a:r>
            <a:r>
              <a:rPr lang="en" sz="2400" dirty="0"/>
              <a:t>)</a:t>
            </a:r>
            <a:endParaRPr sz="2400" dirty="0"/>
          </a:p>
          <a:p>
            <a:pPr lvl="1">
              <a:spcBef>
                <a:spcPts val="0"/>
              </a:spcBef>
              <a:buChar char="-"/>
            </a:pPr>
            <a:r>
              <a:rPr lang="en" sz="2400" dirty="0"/>
              <a:t>Mean Squared Error (</a:t>
            </a:r>
            <a:r>
              <a:rPr lang="en" sz="2400" b="1" dirty="0">
                <a:solidFill>
                  <a:srgbClr val="6AA84F"/>
                </a:solidFill>
              </a:rPr>
              <a:t>MSE</a:t>
            </a:r>
            <a:r>
              <a:rPr lang="en" sz="2400" dirty="0"/>
              <a:t>)</a:t>
            </a:r>
            <a:endParaRPr sz="2400" dirty="0"/>
          </a:p>
          <a:p>
            <a:pPr lvl="1">
              <a:spcBef>
                <a:spcPts val="0"/>
              </a:spcBef>
              <a:buChar char="-"/>
            </a:pPr>
            <a:r>
              <a:rPr lang="en" sz="2400" b="1" dirty="0">
                <a:solidFill>
                  <a:srgbClr val="6AA84F"/>
                </a:solidFill>
              </a:rPr>
              <a:t>Accuracy</a:t>
            </a:r>
            <a:endParaRPr sz="2400" dirty="0"/>
          </a:p>
          <a:p>
            <a:pPr lvl="1">
              <a:spcBef>
                <a:spcPts val="0"/>
              </a:spcBef>
              <a:buChar char="-"/>
            </a:pPr>
            <a:r>
              <a:rPr lang="en" sz="2400" b="1" dirty="0">
                <a:solidFill>
                  <a:srgbClr val="6AA84F"/>
                </a:solidFill>
              </a:rPr>
              <a:t>F1-Score</a:t>
            </a:r>
            <a:endParaRPr sz="2400" dirty="0"/>
          </a:p>
        </p:txBody>
      </p:sp>
    </p:spTree>
    <p:extLst>
      <p:ext uri="{BB962C8B-B14F-4D97-AF65-F5344CB8AC3E}">
        <p14:creationId xmlns:p14="http://schemas.microsoft.com/office/powerpoint/2010/main" val="373485020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2978</TotalTime>
  <Words>1259</Words>
  <Application>Microsoft Macintosh PowerPoint</Application>
  <PresentationFormat>Widescreen</PresentationFormat>
  <Paragraphs>115</Paragraphs>
  <Slides>19</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Charter</vt:lpstr>
      <vt:lpstr>Charter</vt:lpstr>
      <vt:lpstr>Lato</vt:lpstr>
      <vt:lpstr>Playfair Display</vt:lpstr>
      <vt:lpstr>Times New Roman</vt:lpstr>
      <vt:lpstr>AccentBoxVTI</vt:lpstr>
      <vt:lpstr>Coral</vt:lpstr>
      <vt:lpstr>Movie Recommender</vt:lpstr>
      <vt:lpstr>Background</vt:lpstr>
      <vt:lpstr>Type of Recommender Systems</vt:lpstr>
      <vt:lpstr>Dataset description</vt:lpstr>
      <vt:lpstr>System framework</vt:lpstr>
      <vt:lpstr>Preprocessing</vt:lpstr>
      <vt:lpstr>Text embedding</vt:lpstr>
      <vt:lpstr>Graph embedding: Metapath2vec</vt:lpstr>
      <vt:lpstr>Experiment setup</vt:lpstr>
      <vt:lpstr>Preliminary results</vt:lpstr>
      <vt:lpstr>Takeaway</vt:lpstr>
      <vt:lpstr>Collaborative Filtering: </vt:lpstr>
      <vt:lpstr>Content-Based  Filtering</vt:lpstr>
      <vt:lpstr>Collaborative Filtering: Jaccard Vs Cosine Vs Pearson</vt:lpstr>
      <vt:lpstr>PowerPoint Presentation</vt:lpstr>
      <vt:lpstr>Reference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He, Yuntian</cp:lastModifiedBy>
  <cp:revision>96</cp:revision>
  <dcterms:created xsi:type="dcterms:W3CDTF">2020-09-03T23:46:40Z</dcterms:created>
  <dcterms:modified xsi:type="dcterms:W3CDTF">2020-12-04T00:40:23Z</dcterms:modified>
</cp:coreProperties>
</file>