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Bricolage Grotesque Light"/>
      <p:regular r:id="rId22"/>
      <p:bold r:id="rId23"/>
    </p:embeddedFont>
    <p:embeddedFont>
      <p:font typeface="Bricolage Grotesque SemiBold"/>
      <p:regular r:id="rId24"/>
      <p:bold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Bricolage Grotesque ExtraBold"/>
      <p:bold r:id="rId30"/>
    </p:embeddedFont>
    <p:embeddedFont>
      <p:font typeface="Bricolage Grotesque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">
          <p15:clr>
            <a:srgbClr val="747775"/>
          </p15:clr>
        </p15:guide>
        <p15:guide id="2" pos="324">
          <p15:clr>
            <a:srgbClr val="747775"/>
          </p15:clr>
        </p15:guide>
        <p15:guide id="3" pos="5433">
          <p15:clr>
            <a:srgbClr val="747775"/>
          </p15:clr>
        </p15:guide>
        <p15:guide id="4" orient="horz" pos="291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74E7C0-1F78-4559-9D69-79A31D0ACE89}">
  <a:tblStyle styleId="{6474E7C0-1F78-4559-9D69-79A31D0ACE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" orient="horz"/>
        <p:guide pos="324"/>
        <p:guide pos="5433"/>
        <p:guide pos="29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BricolageGrotesqueLight-regular.fntdata"/><Relationship Id="rId21" Type="http://schemas.openxmlformats.org/officeDocument/2006/relationships/slide" Target="slides/slide14.xml"/><Relationship Id="rId24" Type="http://schemas.openxmlformats.org/officeDocument/2006/relationships/font" Target="fonts/BricolageGrotesqueSemiBold-regular.fntdata"/><Relationship Id="rId23" Type="http://schemas.openxmlformats.org/officeDocument/2006/relationships/font" Target="fonts/BricolageGrotesque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BricolageGrotesqueSemiBold-bold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Medium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ricolageGrotesque-regular.fntdata"/><Relationship Id="rId30" Type="http://schemas.openxmlformats.org/officeDocument/2006/relationships/font" Target="fonts/BricolageGrotesqueExtraBold-bold.fntdata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BricolageGrotesque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7e88e9c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17e88e9cc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dc691dd3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4dc691dd3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f5272a6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4f5272a65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f5272a65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4f5272a65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17e88e9cc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f17e88e9cc_1_4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e3ba93a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3e3ba93a7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17e88e9c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f17e88e9cc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fe5157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7fe51579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f414971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4f414971f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dc691dd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4dc691dd3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d513ed4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4d513ed44b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f414971f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4f414971fe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f5272a6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4f5272a65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e64bdee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4e64bdee5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2391086" y="4141671"/>
            <a:ext cx="1611808" cy="751786"/>
            <a:chOff x="2391086" y="4141671"/>
            <a:chExt cx="1611808" cy="751786"/>
          </a:xfrm>
        </p:grpSpPr>
        <p:sp>
          <p:nvSpPr>
            <p:cNvPr id="130" name="Google Shape;130;p25"/>
            <p:cNvSpPr/>
            <p:nvPr/>
          </p:nvSpPr>
          <p:spPr>
            <a:xfrm>
              <a:off x="2391086" y="4141671"/>
              <a:ext cx="1611808" cy="487472"/>
            </a:xfrm>
            <a:custGeom>
              <a:rect b="b" l="l" r="r" t="t"/>
              <a:pathLst>
                <a:path extrusionOk="0" h="249321" w="824370">
                  <a:moveTo>
                    <a:pt x="122481" y="0"/>
                  </a:moveTo>
                  <a:lnTo>
                    <a:pt x="701888" y="0"/>
                  </a:lnTo>
                  <a:cubicBezTo>
                    <a:pt x="769533" y="0"/>
                    <a:pt x="824370" y="54837"/>
                    <a:pt x="824370" y="122481"/>
                  </a:cubicBezTo>
                  <a:lnTo>
                    <a:pt x="824370" y="126840"/>
                  </a:lnTo>
                  <a:cubicBezTo>
                    <a:pt x="824370" y="159324"/>
                    <a:pt x="811465" y="190477"/>
                    <a:pt x="788496" y="213447"/>
                  </a:cubicBezTo>
                  <a:cubicBezTo>
                    <a:pt x="765526" y="236417"/>
                    <a:pt x="734372" y="249321"/>
                    <a:pt x="701888" y="249321"/>
                  </a:cubicBezTo>
                  <a:lnTo>
                    <a:pt x="122481" y="249321"/>
                  </a:lnTo>
                  <a:cubicBezTo>
                    <a:pt x="89997" y="249321"/>
                    <a:pt x="58844" y="236417"/>
                    <a:pt x="35874" y="213447"/>
                  </a:cubicBezTo>
                  <a:cubicBezTo>
                    <a:pt x="12904" y="190477"/>
                    <a:pt x="0" y="159324"/>
                    <a:pt x="0" y="126840"/>
                  </a:cubicBezTo>
                  <a:lnTo>
                    <a:pt x="0" y="122481"/>
                  </a:lnTo>
                  <a:cubicBezTo>
                    <a:pt x="0" y="89997"/>
                    <a:pt x="12904" y="58844"/>
                    <a:pt x="35874" y="35874"/>
                  </a:cubicBezTo>
                  <a:cubicBezTo>
                    <a:pt x="58844" y="12904"/>
                    <a:pt x="89997" y="0"/>
                    <a:pt x="122481" y="0"/>
                  </a:cubicBezTo>
                  <a:close/>
                </a:path>
              </a:pathLst>
            </a:custGeom>
            <a:solidFill>
              <a:srgbClr val="D92D20"/>
            </a:solidFill>
            <a:ln cap="rnd" cmpd="sng" w="19050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2391086" y="4234787"/>
              <a:ext cx="1611808" cy="3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50" lIns="24650" spcFirstLastPara="1" rIns="24650" wrap="square" tIns="2465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2604645" y="4216057"/>
              <a:ext cx="11847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2200" u="none" cap="none" strike="noStrike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Lesson </a:t>
              </a:r>
              <a:r>
                <a:rPr lang="en" sz="2200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3</a:t>
              </a:r>
              <a:endParaRPr sz="700"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endParaRPr>
            </a:p>
          </p:txBody>
        </p:sp>
      </p:grpSp>
      <p:grpSp>
        <p:nvGrpSpPr>
          <p:cNvPr id="133" name="Google Shape;133;p25"/>
          <p:cNvGrpSpPr/>
          <p:nvPr/>
        </p:nvGrpSpPr>
        <p:grpSpPr>
          <a:xfrm>
            <a:off x="490249" y="4141675"/>
            <a:ext cx="1806548" cy="487472"/>
            <a:chOff x="490250" y="4141675"/>
            <a:chExt cx="1806548" cy="487472"/>
          </a:xfrm>
        </p:grpSpPr>
        <p:sp>
          <p:nvSpPr>
            <p:cNvPr id="134" name="Google Shape;134;p25"/>
            <p:cNvSpPr/>
            <p:nvPr/>
          </p:nvSpPr>
          <p:spPr>
            <a:xfrm>
              <a:off x="490250" y="4141675"/>
              <a:ext cx="1806548" cy="487472"/>
            </a:xfrm>
            <a:custGeom>
              <a:rect b="b" l="l" r="r" t="t"/>
              <a:pathLst>
                <a:path extrusionOk="0" h="249321" w="824268">
                  <a:moveTo>
                    <a:pt x="122496" y="0"/>
                  </a:moveTo>
                  <a:lnTo>
                    <a:pt x="701772" y="0"/>
                  </a:lnTo>
                  <a:cubicBezTo>
                    <a:pt x="734260" y="0"/>
                    <a:pt x="765417" y="12906"/>
                    <a:pt x="788390" y="35878"/>
                  </a:cubicBezTo>
                  <a:cubicBezTo>
                    <a:pt x="811362" y="58851"/>
                    <a:pt x="824268" y="90008"/>
                    <a:pt x="824268" y="122496"/>
                  </a:cubicBezTo>
                  <a:lnTo>
                    <a:pt x="824268" y="126825"/>
                  </a:lnTo>
                  <a:cubicBezTo>
                    <a:pt x="824268" y="194477"/>
                    <a:pt x="769424" y="249321"/>
                    <a:pt x="701772" y="249321"/>
                  </a:cubicBezTo>
                  <a:lnTo>
                    <a:pt x="122496" y="249321"/>
                  </a:lnTo>
                  <a:cubicBezTo>
                    <a:pt x="90008" y="249321"/>
                    <a:pt x="58851" y="236415"/>
                    <a:pt x="35878" y="213443"/>
                  </a:cubicBezTo>
                  <a:cubicBezTo>
                    <a:pt x="12906" y="190470"/>
                    <a:pt x="0" y="159313"/>
                    <a:pt x="0" y="126825"/>
                  </a:cubicBezTo>
                  <a:lnTo>
                    <a:pt x="0" y="122496"/>
                  </a:lnTo>
                  <a:cubicBezTo>
                    <a:pt x="0" y="90008"/>
                    <a:pt x="12906" y="58851"/>
                    <a:pt x="35878" y="35878"/>
                  </a:cubicBezTo>
                  <a:cubicBezTo>
                    <a:pt x="58851" y="12906"/>
                    <a:pt x="90008" y="0"/>
                    <a:pt x="122496" y="0"/>
                  </a:cubicBezTo>
                  <a:close/>
                </a:path>
              </a:pathLst>
            </a:custGeom>
            <a:solidFill>
              <a:srgbClr val="D92D20"/>
            </a:solidFill>
            <a:ln cap="rnd" cmpd="sng" w="19050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490249" y="4234791"/>
              <a:ext cx="1806548" cy="3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50" lIns="24650" spcFirstLastPara="1" rIns="24650" wrap="square" tIns="2465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539424" y="4216061"/>
              <a:ext cx="17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DA K6</a:t>
              </a:r>
              <a:endParaRPr sz="2200">
                <a:solidFill>
                  <a:srgbClr val="FFFFFF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endParaRPr>
            </a:p>
          </p:txBody>
        </p:sp>
      </p:grpSp>
      <p:sp>
        <p:nvSpPr>
          <p:cNvPr id="137" name="Google Shape;137;p25"/>
          <p:cNvSpPr/>
          <p:nvPr/>
        </p:nvSpPr>
        <p:spPr>
          <a:xfrm>
            <a:off x="514350" y="514350"/>
            <a:ext cx="1310733" cy="467098"/>
          </a:xfrm>
          <a:custGeom>
            <a:rect b="b" l="l" r="r" t="t"/>
            <a:pathLst>
              <a:path extrusionOk="0" h="934195" w="2621466">
                <a:moveTo>
                  <a:pt x="0" y="0"/>
                </a:moveTo>
                <a:lnTo>
                  <a:pt x="2621466" y="0"/>
                </a:lnTo>
                <a:lnTo>
                  <a:pt x="2621466" y="934195"/>
                </a:lnTo>
                <a:lnTo>
                  <a:pt x="0" y="934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25"/>
          <p:cNvSpPr txBox="1"/>
          <p:nvPr/>
        </p:nvSpPr>
        <p:spPr>
          <a:xfrm>
            <a:off x="490250" y="2012950"/>
            <a:ext cx="5589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Lesson 10 - Dax (Advanced) and Context</a:t>
            </a:r>
            <a:endParaRPr b="1" sz="2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23450" y="2957950"/>
            <a:ext cx="490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Power BI </a:t>
            </a:r>
            <a:endParaRPr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6557038" y="3914077"/>
            <a:ext cx="1806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Created by Huydata</a:t>
            </a:r>
            <a:endParaRPr b="1" sz="1200">
              <a:solidFill>
                <a:srgbClr val="111111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141" name="Google Shape;141;p25"/>
          <p:cNvGrpSpPr/>
          <p:nvPr/>
        </p:nvGrpSpPr>
        <p:grpSpPr>
          <a:xfrm>
            <a:off x="6290611" y="530578"/>
            <a:ext cx="2339039" cy="201614"/>
            <a:chOff x="0" y="-38100"/>
            <a:chExt cx="6237436" cy="537637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3" name="Google Shape;143;p25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144" name="Google Shape;144;p25"/>
          <p:cNvSpPr txBox="1"/>
          <p:nvPr/>
        </p:nvSpPr>
        <p:spPr>
          <a:xfrm>
            <a:off x="8624146" y="4794717"/>
            <a:ext cx="31644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B4B4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/>
          </a:p>
        </p:txBody>
      </p:sp>
      <p:sp>
        <p:nvSpPr>
          <p:cNvPr id="145" name="Google Shape;145;p25"/>
          <p:cNvSpPr txBox="1"/>
          <p:nvPr/>
        </p:nvSpPr>
        <p:spPr>
          <a:xfrm>
            <a:off x="6296116" y="4154296"/>
            <a:ext cx="2328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6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2D20"/>
                </a:solidFill>
              </a:rPr>
              <a:t>huynt@fullstackdatascience.com</a:t>
            </a:r>
            <a:endParaRPr sz="1100">
              <a:solidFill>
                <a:srgbClr val="D92D20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075" y="1262749"/>
            <a:ext cx="2023500" cy="2025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DAX 3 - Time Intelligence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34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49" name="Google Shape;249;p34"/>
          <p:cNvSpPr txBox="1"/>
          <p:nvPr/>
        </p:nvSpPr>
        <p:spPr>
          <a:xfrm>
            <a:off x="1273950" y="718300"/>
            <a:ext cx="6814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Create a column to calculate cumulative in Table Chart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Revenue YTD = </a:t>
            </a:r>
            <a:r>
              <a:rPr lang="en">
                <a:solidFill>
                  <a:srgbClr val="3165B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TOTALYTD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6834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[Total Profit]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DimDate[Date]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"07-14"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Revenue DatesYTD = </a:t>
            </a:r>
            <a:r>
              <a:rPr lang="en">
                <a:solidFill>
                  <a:srgbClr val="3165B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6834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[Total Profit]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165B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DATESYTD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DimDate[Date]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"07-14"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611825" y="967000"/>
            <a:ext cx="4668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1273950" y="2479450"/>
            <a:ext cx="68145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Create a column to </a:t>
            </a:r>
            <a:r>
              <a:rPr lang="en" sz="1600">
                <a:solidFill>
                  <a:schemeClr val="dk1"/>
                </a:solidFill>
              </a:rPr>
              <a:t>Compare revenue between 2 time periods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Profit Prior Year = </a:t>
            </a:r>
            <a:r>
              <a:rPr lang="en">
                <a:solidFill>
                  <a:srgbClr val="3165B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6834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[Total Profit]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3165B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SAMEPERIODLASTYEAR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DimDate[Date]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Profit YoY% = </a:t>
            </a:r>
            <a:r>
              <a:rPr lang="en">
                <a:solidFill>
                  <a:srgbClr val="6834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[Profit Prior Year]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>
                <a:solidFill>
                  <a:srgbClr val="6834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[Total Profit]</a:t>
            </a:r>
            <a:endParaRPr>
              <a:solidFill>
                <a:srgbClr val="68349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611825" y="3308875"/>
            <a:ext cx="4668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Var-Return</a:t>
            </a: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pattern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35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60" name="Google Shape;260;p35"/>
          <p:cNvSpPr txBox="1"/>
          <p:nvPr/>
        </p:nvSpPr>
        <p:spPr>
          <a:xfrm>
            <a:off x="620650" y="749400"/>
            <a:ext cx="7841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06666"/>
                </a:highlight>
              </a:rPr>
              <a:t>Stores the result of an expression</a:t>
            </a:r>
            <a:r>
              <a:rPr lang="en" sz="22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en" sz="2200">
                <a:solidFill>
                  <a:schemeClr val="dk1"/>
                </a:solidFill>
              </a:rPr>
              <a:t>as a named variable,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which can then be passed as an argument to other measure expressions.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50" y="2441100"/>
            <a:ext cx="7503651" cy="200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DAX 4 - Switch (Case when)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8" name="Google Shape;268;p36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69" name="Google Shape;269;p36"/>
          <p:cNvSpPr/>
          <p:nvPr/>
        </p:nvSpPr>
        <p:spPr>
          <a:xfrm>
            <a:off x="327350" y="2827625"/>
            <a:ext cx="4668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662300" y="881450"/>
            <a:ext cx="894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Tier 1: </a:t>
            </a:r>
            <a:r>
              <a:rPr lang="en" sz="2000">
                <a:solidFill>
                  <a:schemeClr val="dk1"/>
                </a:solidFill>
              </a:rPr>
              <a:t>United States, Canada, United Kingdom, Australia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Tier 2: </a:t>
            </a:r>
            <a:r>
              <a:rPr lang="en" sz="2000">
                <a:solidFill>
                  <a:schemeClr val="dk1"/>
                </a:solidFill>
              </a:rPr>
              <a:t>Germany, France, Japan, South Korea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Tier 3: </a:t>
            </a:r>
            <a:r>
              <a:rPr lang="en" sz="2000">
                <a:solidFill>
                  <a:schemeClr val="dk1"/>
                </a:solidFill>
              </a:rPr>
              <a:t>Các quốc gia còn lại</a:t>
            </a:r>
            <a:br>
              <a:rPr b="1" lang="en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775" y="2214252"/>
            <a:ext cx="7162801" cy="158264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/>
          <p:nvPr/>
        </p:nvSpPr>
        <p:spPr>
          <a:xfrm>
            <a:off x="3973468" y="514350"/>
            <a:ext cx="1084583" cy="386506"/>
          </a:xfrm>
          <a:custGeom>
            <a:rect b="b" l="l" r="r" t="t"/>
            <a:pathLst>
              <a:path extrusionOk="0" h="773012" w="2169166">
                <a:moveTo>
                  <a:pt x="0" y="0"/>
                </a:moveTo>
                <a:lnTo>
                  <a:pt x="2169167" y="0"/>
                </a:lnTo>
                <a:lnTo>
                  <a:pt x="2169167" y="773012"/>
                </a:lnTo>
                <a:lnTo>
                  <a:pt x="0" y="7730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7" name="Google Shape;277;p37"/>
          <p:cNvGrpSpPr/>
          <p:nvPr/>
        </p:nvGrpSpPr>
        <p:grpSpPr>
          <a:xfrm>
            <a:off x="6290611" y="530578"/>
            <a:ext cx="2339039" cy="201614"/>
            <a:chOff x="0" y="-38100"/>
            <a:chExt cx="6237436" cy="537637"/>
          </a:xfrm>
        </p:grpSpPr>
        <p:sp>
          <p:nvSpPr>
            <p:cNvPr id="278" name="Google Shape;278;p37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9" name="Google Shape;279;p37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280" name="Google Shape;280;p37"/>
          <p:cNvSpPr/>
          <p:nvPr/>
        </p:nvSpPr>
        <p:spPr>
          <a:xfrm>
            <a:off x="514350" y="514350"/>
            <a:ext cx="3110979" cy="4114800"/>
          </a:xfrm>
          <a:custGeom>
            <a:rect b="b" l="l" r="r" t="t"/>
            <a:pathLst>
              <a:path extrusionOk="0" h="1274980" w="963944">
                <a:moveTo>
                  <a:pt x="0" y="0"/>
                </a:moveTo>
                <a:lnTo>
                  <a:pt x="963944" y="0"/>
                </a:lnTo>
                <a:lnTo>
                  <a:pt x="963944" y="1274980"/>
                </a:lnTo>
                <a:lnTo>
                  <a:pt x="0" y="127498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7565" r="-67568" t="0"/>
            </a:stretch>
          </a:blipFill>
          <a:ln>
            <a:noFill/>
          </a:ln>
        </p:spPr>
      </p:sp>
      <p:sp>
        <p:nvSpPr>
          <p:cNvPr id="281" name="Google Shape;281;p37"/>
          <p:cNvSpPr txBox="1"/>
          <p:nvPr/>
        </p:nvSpPr>
        <p:spPr>
          <a:xfrm>
            <a:off x="3978300" y="1623300"/>
            <a:ext cx="440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References</a:t>
            </a:r>
            <a:endParaRPr b="1" sz="1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3920964" y="2651379"/>
            <a:ext cx="45162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https://dataedo.com/samples/html/Data_warehouse/doc/AdventureWorksDW_4/home.html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11</a:t>
            </a:r>
            <a:endParaRPr sz="7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392250" y="672375"/>
            <a:ext cx="835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6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Thank you</a:t>
            </a:r>
            <a:endParaRPr b="1" sz="128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289" name="Google Shape;289;p38"/>
          <p:cNvGrpSpPr/>
          <p:nvPr/>
        </p:nvGrpSpPr>
        <p:grpSpPr>
          <a:xfrm>
            <a:off x="0" y="2732251"/>
            <a:ext cx="9144174" cy="2411295"/>
            <a:chOff x="0" y="0"/>
            <a:chExt cx="4824658" cy="1272250"/>
          </a:xfrm>
        </p:grpSpPr>
        <p:sp>
          <p:nvSpPr>
            <p:cNvPr id="290" name="Google Shape;290;p38"/>
            <p:cNvSpPr/>
            <p:nvPr/>
          </p:nvSpPr>
          <p:spPr>
            <a:xfrm>
              <a:off x="0" y="0"/>
              <a:ext cx="4824658" cy="1272250"/>
            </a:xfrm>
            <a:custGeom>
              <a:rect b="b" l="l" r="r" t="t"/>
              <a:pathLst>
                <a:path extrusionOk="0" h="1272250" w="4824658">
                  <a:moveTo>
                    <a:pt x="0" y="0"/>
                  </a:moveTo>
                  <a:lnTo>
                    <a:pt x="4824658" y="0"/>
                  </a:lnTo>
                  <a:lnTo>
                    <a:pt x="4824658" y="1272250"/>
                  </a:lnTo>
                  <a:lnTo>
                    <a:pt x="0" y="127225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91" name="Google Shape;291;p38"/>
            <p:cNvSpPr txBox="1"/>
            <p:nvPr/>
          </p:nvSpPr>
          <p:spPr>
            <a:xfrm>
              <a:off x="0" y="47625"/>
              <a:ext cx="4824600" cy="12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38"/>
          <p:cNvSpPr/>
          <p:nvPr/>
        </p:nvSpPr>
        <p:spPr>
          <a:xfrm>
            <a:off x="514350" y="2952874"/>
            <a:ext cx="2757246" cy="1951537"/>
          </a:xfrm>
          <a:custGeom>
            <a:rect b="b" l="l" r="r" t="t"/>
            <a:pathLst>
              <a:path extrusionOk="0" h="1028478" w="1453094">
                <a:moveTo>
                  <a:pt x="71565" y="0"/>
                </a:moveTo>
                <a:lnTo>
                  <a:pt x="1381530" y="0"/>
                </a:lnTo>
                <a:cubicBezTo>
                  <a:pt x="1400510" y="0"/>
                  <a:pt x="1418713" y="7540"/>
                  <a:pt x="1432134" y="20961"/>
                </a:cubicBezTo>
                <a:cubicBezTo>
                  <a:pt x="1445554" y="34382"/>
                  <a:pt x="1453094" y="52585"/>
                  <a:pt x="1453094" y="71565"/>
                </a:cubicBezTo>
                <a:lnTo>
                  <a:pt x="1453094" y="956913"/>
                </a:lnTo>
                <a:cubicBezTo>
                  <a:pt x="1453094" y="996438"/>
                  <a:pt x="1421054" y="1028478"/>
                  <a:pt x="1381530" y="1028478"/>
                </a:cubicBezTo>
                <a:lnTo>
                  <a:pt x="71565" y="1028478"/>
                </a:lnTo>
                <a:cubicBezTo>
                  <a:pt x="32041" y="1028478"/>
                  <a:pt x="0" y="996438"/>
                  <a:pt x="0" y="956913"/>
                </a:cubicBezTo>
                <a:lnTo>
                  <a:pt x="0" y="71565"/>
                </a:lnTo>
                <a:cubicBezTo>
                  <a:pt x="0" y="32041"/>
                  <a:pt x="32041" y="0"/>
                  <a:pt x="71565" y="0"/>
                </a:cubicBezTo>
                <a:close/>
              </a:path>
            </a:pathLst>
          </a:custGeom>
          <a:solidFill>
            <a:srgbClr val="F5F5F5"/>
          </a:solidFill>
          <a:ln cap="rnd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/>
        </p:nvSpPr>
        <p:spPr>
          <a:xfrm>
            <a:off x="514350" y="3043287"/>
            <a:ext cx="27585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3469021" y="2952874"/>
            <a:ext cx="5158081" cy="1951537"/>
          </a:xfrm>
          <a:custGeom>
            <a:rect b="b" l="l" r="r" t="t"/>
            <a:pathLst>
              <a:path extrusionOk="0" h="1028478" w="2718356">
                <a:moveTo>
                  <a:pt x="38255" y="0"/>
                </a:moveTo>
                <a:lnTo>
                  <a:pt x="2680101" y="0"/>
                </a:lnTo>
                <a:cubicBezTo>
                  <a:pt x="2701229" y="0"/>
                  <a:pt x="2718356" y="17127"/>
                  <a:pt x="2718356" y="38255"/>
                </a:cubicBezTo>
                <a:lnTo>
                  <a:pt x="2718356" y="990223"/>
                </a:lnTo>
                <a:cubicBezTo>
                  <a:pt x="2718356" y="1000369"/>
                  <a:pt x="2714326" y="1010099"/>
                  <a:pt x="2707152" y="1017274"/>
                </a:cubicBezTo>
                <a:cubicBezTo>
                  <a:pt x="2699977" y="1024448"/>
                  <a:pt x="2690247" y="1028478"/>
                  <a:pt x="2680101" y="1028478"/>
                </a:cubicBezTo>
                <a:lnTo>
                  <a:pt x="38255" y="1028478"/>
                </a:lnTo>
                <a:cubicBezTo>
                  <a:pt x="17127" y="1028478"/>
                  <a:pt x="0" y="1011351"/>
                  <a:pt x="0" y="990223"/>
                </a:cubicBezTo>
                <a:lnTo>
                  <a:pt x="0" y="38255"/>
                </a:lnTo>
                <a:cubicBezTo>
                  <a:pt x="0" y="28109"/>
                  <a:pt x="4030" y="18379"/>
                  <a:pt x="11205" y="11205"/>
                </a:cubicBezTo>
                <a:cubicBezTo>
                  <a:pt x="18379" y="4030"/>
                  <a:pt x="28109" y="0"/>
                  <a:pt x="38255" y="0"/>
                </a:cubicBezTo>
                <a:close/>
              </a:path>
            </a:pathLst>
          </a:custGeom>
          <a:solidFill>
            <a:srgbClr val="F5F5F5"/>
          </a:solidFill>
          <a:ln cap="rnd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 txBox="1"/>
          <p:nvPr/>
        </p:nvSpPr>
        <p:spPr>
          <a:xfrm>
            <a:off x="3983483" y="3124203"/>
            <a:ext cx="5160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763660" y="4427792"/>
            <a:ext cx="201359" cy="201358"/>
          </a:xfrm>
          <a:custGeom>
            <a:rect b="b" l="l" r="r" t="t"/>
            <a:pathLst>
              <a:path extrusionOk="0" h="402717" w="402717">
                <a:moveTo>
                  <a:pt x="0" y="0"/>
                </a:moveTo>
                <a:lnTo>
                  <a:pt x="402717" y="0"/>
                </a:lnTo>
                <a:lnTo>
                  <a:pt x="402717" y="402717"/>
                </a:lnTo>
                <a:lnTo>
                  <a:pt x="0" y="4027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38"/>
          <p:cNvSpPr txBox="1"/>
          <p:nvPr/>
        </p:nvSpPr>
        <p:spPr>
          <a:xfrm>
            <a:off x="1047829" y="4472908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https://fullstackdatascience.com/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763660" y="3218220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p38"/>
          <p:cNvSpPr txBox="1"/>
          <p:nvPr/>
        </p:nvSpPr>
        <p:spPr>
          <a:xfrm>
            <a:off x="1047829" y="3262670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096 574 90 25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1047829" y="4069051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fullstackdatascience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763660" y="4024601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38"/>
          <p:cNvSpPr txBox="1"/>
          <p:nvPr/>
        </p:nvSpPr>
        <p:spPr>
          <a:xfrm>
            <a:off x="1047829" y="3665861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info@robusto.ai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763660" y="3621411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4" name="Google Shape;304;p38"/>
          <p:cNvGrpSpPr/>
          <p:nvPr/>
        </p:nvGrpSpPr>
        <p:grpSpPr>
          <a:xfrm>
            <a:off x="5363205" y="3227857"/>
            <a:ext cx="58275" cy="1401266"/>
            <a:chOff x="0" y="0"/>
            <a:chExt cx="30697" cy="738130"/>
          </a:xfrm>
        </p:grpSpPr>
        <p:sp>
          <p:nvSpPr>
            <p:cNvPr id="305" name="Google Shape;305;p38"/>
            <p:cNvSpPr/>
            <p:nvPr/>
          </p:nvSpPr>
          <p:spPr>
            <a:xfrm>
              <a:off x="0" y="0"/>
              <a:ext cx="30697" cy="738130"/>
            </a:xfrm>
            <a:custGeom>
              <a:rect b="b" l="l" r="r" t="t"/>
              <a:pathLst>
                <a:path extrusionOk="0" h="738130" w="30697">
                  <a:moveTo>
                    <a:pt x="15348" y="0"/>
                  </a:moveTo>
                  <a:lnTo>
                    <a:pt x="15348" y="0"/>
                  </a:lnTo>
                  <a:cubicBezTo>
                    <a:pt x="19419" y="0"/>
                    <a:pt x="23323" y="1617"/>
                    <a:pt x="26201" y="4495"/>
                  </a:cubicBezTo>
                  <a:cubicBezTo>
                    <a:pt x="29080" y="7374"/>
                    <a:pt x="30697" y="11278"/>
                    <a:pt x="30697" y="15348"/>
                  </a:cubicBezTo>
                  <a:lnTo>
                    <a:pt x="30697" y="722781"/>
                  </a:lnTo>
                  <a:cubicBezTo>
                    <a:pt x="30697" y="726852"/>
                    <a:pt x="29080" y="730756"/>
                    <a:pt x="26201" y="733634"/>
                  </a:cubicBezTo>
                  <a:cubicBezTo>
                    <a:pt x="23323" y="736512"/>
                    <a:pt x="19419" y="738130"/>
                    <a:pt x="15348" y="738130"/>
                  </a:cubicBezTo>
                  <a:lnTo>
                    <a:pt x="15348" y="738130"/>
                  </a:lnTo>
                  <a:cubicBezTo>
                    <a:pt x="11278" y="738130"/>
                    <a:pt x="7374" y="736512"/>
                    <a:pt x="4495" y="733634"/>
                  </a:cubicBezTo>
                  <a:cubicBezTo>
                    <a:pt x="1617" y="730756"/>
                    <a:pt x="0" y="726852"/>
                    <a:pt x="0" y="722781"/>
                  </a:cubicBezTo>
                  <a:lnTo>
                    <a:pt x="0" y="15348"/>
                  </a:lnTo>
                  <a:cubicBezTo>
                    <a:pt x="0" y="11278"/>
                    <a:pt x="1617" y="7374"/>
                    <a:pt x="4495" y="4495"/>
                  </a:cubicBezTo>
                  <a:cubicBezTo>
                    <a:pt x="7374" y="1617"/>
                    <a:pt x="11278" y="0"/>
                    <a:pt x="15348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8"/>
            <p:cNvSpPr txBox="1"/>
            <p:nvPr/>
          </p:nvSpPr>
          <p:spPr>
            <a:xfrm>
              <a:off x="0" y="0"/>
              <a:ext cx="30600" cy="7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8"/>
          <p:cNvSpPr txBox="1"/>
          <p:nvPr/>
        </p:nvSpPr>
        <p:spPr>
          <a:xfrm>
            <a:off x="5599797" y="3251670"/>
            <a:ext cx="168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100" u="none" cap="none" strike="noStrike">
                <a:solidFill>
                  <a:srgbClr val="111111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CREATED BY</a:t>
            </a:r>
            <a:endParaRPr sz="700">
              <a:latin typeface="Bricolage Grotesque Light"/>
              <a:ea typeface="Bricolage Grotesque Light"/>
              <a:cs typeface="Bricolage Grotesque Light"/>
              <a:sym typeface="Bricolage Grotesque Light"/>
            </a:endParaRPr>
          </a:p>
        </p:txBody>
      </p:sp>
      <p:grpSp>
        <p:nvGrpSpPr>
          <p:cNvPr id="308" name="Google Shape;308;p38"/>
          <p:cNvGrpSpPr/>
          <p:nvPr/>
        </p:nvGrpSpPr>
        <p:grpSpPr>
          <a:xfrm>
            <a:off x="5599797" y="4335875"/>
            <a:ext cx="1684688" cy="400272"/>
            <a:chOff x="0" y="47625"/>
            <a:chExt cx="4492500" cy="1067392"/>
          </a:xfrm>
        </p:grpSpPr>
        <p:sp>
          <p:nvSpPr>
            <p:cNvPr id="309" name="Google Shape;309;p38"/>
            <p:cNvSpPr txBox="1"/>
            <p:nvPr/>
          </p:nvSpPr>
          <p:spPr>
            <a:xfrm>
              <a:off x="0" y="47625"/>
              <a:ext cx="44925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" sz="1100">
                  <a:solidFill>
                    <a:srgbClr val="11111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Manager</a:t>
              </a:r>
              <a:endParaRPr b="1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0" name="Google Shape;310;p38"/>
            <p:cNvSpPr txBox="1"/>
            <p:nvPr/>
          </p:nvSpPr>
          <p:spPr>
            <a:xfrm>
              <a:off x="0" y="540517"/>
              <a:ext cx="28443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700">
                  <a:solidFill>
                    <a:srgbClr val="111111"/>
                  </a:solidFill>
                  <a:latin typeface="Open Sans"/>
                  <a:ea typeface="Open Sans"/>
                  <a:cs typeface="Open Sans"/>
                  <a:sym typeface="Open Sans"/>
                </a:rPr>
                <a:t>Hanoi, Vietnam</a:t>
              </a:r>
              <a:endParaRPr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1" name="Google Shape;311;p38"/>
          <p:cNvSpPr txBox="1"/>
          <p:nvPr/>
        </p:nvSpPr>
        <p:spPr>
          <a:xfrm>
            <a:off x="5599798" y="3427246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Nguyen Tien Huy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3" name="Google Shape;313;p38"/>
          <p:cNvGrpSpPr/>
          <p:nvPr/>
        </p:nvGrpSpPr>
        <p:grpSpPr>
          <a:xfrm>
            <a:off x="5599910" y="4031761"/>
            <a:ext cx="2096290" cy="310920"/>
            <a:chOff x="5599798" y="3955593"/>
            <a:chExt cx="2096290" cy="310920"/>
          </a:xfrm>
        </p:grpSpPr>
        <p:sp>
          <p:nvSpPr>
            <p:cNvPr id="314" name="Google Shape;314;p38"/>
            <p:cNvSpPr/>
            <p:nvPr/>
          </p:nvSpPr>
          <p:spPr>
            <a:xfrm>
              <a:off x="5599798" y="3955593"/>
              <a:ext cx="159239" cy="159239"/>
            </a:xfrm>
            <a:custGeom>
              <a:rect b="b" l="l" r="r" t="t"/>
              <a:pathLst>
                <a:path extrusionOk="0" h="424638" w="424638">
                  <a:moveTo>
                    <a:pt x="0" y="0"/>
                  </a:moveTo>
                  <a:lnTo>
                    <a:pt x="424638" y="0"/>
                  </a:lnTo>
                  <a:lnTo>
                    <a:pt x="424638" y="424638"/>
                  </a:lnTo>
                  <a:lnTo>
                    <a:pt x="0" y="4246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5" name="Google Shape;315;p38"/>
            <p:cNvSpPr txBox="1"/>
            <p:nvPr/>
          </p:nvSpPr>
          <p:spPr>
            <a:xfrm>
              <a:off x="5805188" y="3965912"/>
              <a:ext cx="18909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7019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900">
                  <a:solidFill>
                    <a:srgbClr val="D92D20"/>
                  </a:solidFill>
                  <a:latin typeface="Open Sans"/>
                  <a:ea typeface="Open Sans"/>
                  <a:cs typeface="Open Sans"/>
                  <a:sym typeface="Open Sans"/>
                </a:rPr>
                <a:t>huynt@fullstackdatascience.com</a:t>
              </a:r>
              <a:endParaRPr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7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D92D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16" name="Google Shape;316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9600" y="3294425"/>
            <a:ext cx="1292100" cy="1292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6"/>
          <p:cNvGrpSpPr/>
          <p:nvPr/>
        </p:nvGrpSpPr>
        <p:grpSpPr>
          <a:xfrm>
            <a:off x="0" y="0"/>
            <a:ext cx="3951735" cy="5143500"/>
            <a:chOff x="0" y="0"/>
            <a:chExt cx="2085058" cy="2713870"/>
          </a:xfrm>
        </p:grpSpPr>
        <p:sp>
          <p:nvSpPr>
            <p:cNvPr id="152" name="Google Shape;152;p26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3" name="Google Shape;153;p26"/>
            <p:cNvSpPr txBox="1"/>
            <p:nvPr/>
          </p:nvSpPr>
          <p:spPr>
            <a:xfrm>
              <a:off x="0" y="47625"/>
              <a:ext cx="2085058" cy="2666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6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26"/>
          <p:cNvSpPr txBox="1"/>
          <p:nvPr/>
        </p:nvSpPr>
        <p:spPr>
          <a:xfrm>
            <a:off x="514350" y="547567"/>
            <a:ext cx="34374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0" u="none" cap="none" strike="noStrike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Learn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0" u="none" cap="none" strike="noStrike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About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070726" y="1914500"/>
            <a:ext cx="38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DAX (Advanced)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399915" y="1914507"/>
            <a:ext cx="5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02/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070725" y="824375"/>
            <a:ext cx="453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Filter Context - Row Context</a:t>
            </a:r>
            <a:endParaRPr sz="2000">
              <a:solidFill>
                <a:srgbClr val="11111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399915" y="824365"/>
            <a:ext cx="599288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01/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160" name="Google Shape;160;p26"/>
          <p:cNvGrpSpPr/>
          <p:nvPr/>
        </p:nvGrpSpPr>
        <p:grpSpPr>
          <a:xfrm>
            <a:off x="4399915" y="4427536"/>
            <a:ext cx="2339039" cy="201614"/>
            <a:chOff x="0" y="-38100"/>
            <a:chExt cx="6237436" cy="537637"/>
          </a:xfrm>
        </p:grpSpPr>
        <p:sp>
          <p:nvSpPr>
            <p:cNvPr id="161" name="Google Shape;161;p26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2" name="Google Shape;162;p26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163" name="Google Shape;163;p26"/>
          <p:cNvSpPr txBox="1"/>
          <p:nvPr/>
        </p:nvSpPr>
        <p:spPr>
          <a:xfrm>
            <a:off x="8624146" y="4794717"/>
            <a:ext cx="31644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B4B4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  <p:sp>
        <p:nvSpPr>
          <p:cNvPr id="164" name="Google Shape;164;p26"/>
          <p:cNvSpPr txBox="1"/>
          <p:nvPr/>
        </p:nvSpPr>
        <p:spPr>
          <a:xfrm>
            <a:off x="4399915" y="2951799"/>
            <a:ext cx="5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03</a:t>
            </a: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070726" y="2951800"/>
            <a:ext cx="38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Lab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7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171" name="Google Shape;171;p27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2" name="Google Shape;172;p27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7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7"/>
          <p:cNvSpPr txBox="1"/>
          <p:nvPr/>
        </p:nvSpPr>
        <p:spPr>
          <a:xfrm>
            <a:off x="514350" y="471367"/>
            <a:ext cx="3437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Filter Context</a:t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And</a:t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Row Context</a:t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176" name="Google Shape;176;p27"/>
          <p:cNvSpPr txBox="1"/>
          <p:nvPr/>
        </p:nvSpPr>
        <p:spPr>
          <a:xfrm>
            <a:off x="4221350" y="2010225"/>
            <a:ext cx="4841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solidFill>
                  <a:schemeClr val="dk1"/>
                </a:solidFill>
              </a:rPr>
              <a:t>Row Context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b="1" lang="en" sz="2000">
                <a:solidFill>
                  <a:schemeClr val="dk1"/>
                </a:solidFill>
              </a:rPr>
              <a:t>Filter Context</a:t>
            </a:r>
            <a:r>
              <a:rPr lang="en" sz="2000">
                <a:solidFill>
                  <a:schemeClr val="dk1"/>
                </a:solidFill>
              </a:rPr>
              <a:t> are two core concepts essential for understanding how DAX calculates values</a:t>
            </a:r>
            <a:endParaRPr sz="2000">
              <a:solidFill>
                <a:schemeClr val="dk1"/>
              </a:solidFill>
              <a:highlight>
                <a:srgbClr val="E0666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7" title="33438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098" y="151350"/>
            <a:ext cx="1705425" cy="17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Row Context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8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185" name="Google Shape;185;p28"/>
          <p:cNvSpPr txBox="1"/>
          <p:nvPr/>
        </p:nvSpPr>
        <p:spPr>
          <a:xfrm>
            <a:off x="457200" y="641825"/>
            <a:ext cx="804240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Row context occurs when a DAX formula is applied to each row of a table. It’s like "looping through each row," with the calculation based on the current row's values.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When it occurs: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When using calculated columns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When using functions like SUMX, FILTER, ADDCOLUMNS – which iterate through rows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792875" y="28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{6474E7C0-1F78-4559-9D69-79A31D0ACE89}</a:tableStyleId>
              </a:tblPr>
              <a:tblGrid>
                <a:gridCol w="1061450"/>
                <a:gridCol w="1061450"/>
                <a:gridCol w="1061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7" name="Google Shape;187;p28"/>
          <p:cNvGraphicFramePr/>
          <p:nvPr/>
        </p:nvGraphicFramePr>
        <p:xfrm>
          <a:off x="4854750" y="28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{6474E7C0-1F78-4559-9D69-79A31D0ACE89}</a:tableStyleId>
              </a:tblPr>
              <a:tblGrid>
                <a:gridCol w="863500"/>
                <a:gridCol w="863500"/>
                <a:gridCol w="863500"/>
                <a:gridCol w="86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06666"/>
                          </a:highlight>
                        </a:rPr>
                        <a:t>Total</a:t>
                      </a:r>
                      <a:endParaRPr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06666"/>
                          </a:highlight>
                        </a:rPr>
                        <a:t>200</a:t>
                      </a:r>
                      <a:endParaRPr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E06666"/>
                          </a:highlight>
                        </a:rPr>
                        <a:t>600</a:t>
                      </a:r>
                      <a:endParaRPr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28"/>
          <p:cNvSpPr/>
          <p:nvPr/>
        </p:nvSpPr>
        <p:spPr>
          <a:xfrm>
            <a:off x="4210200" y="3344975"/>
            <a:ext cx="4668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663450" y="4117625"/>
            <a:ext cx="8042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06666"/>
                </a:highlight>
              </a:rPr>
              <a:t>DAX evaluates each row.</a:t>
            </a:r>
            <a:endParaRPr b="1">
              <a:solidFill>
                <a:schemeClr val="dk1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Row 1:  2 * 100 = 200    |     Row 2: 3 * 200 = 600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=&gt; This is row context, because DAX knows which row it's working 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5077200" y="3986625"/>
            <a:ext cx="415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Total = Sales[Quantity] * Sales[Price]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Filter</a:t>
            </a: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Context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29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198" name="Google Shape;198;p29"/>
          <p:cNvSpPr txBox="1"/>
          <p:nvPr/>
        </p:nvSpPr>
        <p:spPr>
          <a:xfrm>
            <a:off x="457200" y="641825"/>
            <a:ext cx="8042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Filter context happens when a calculation is performed within a filtered environment, such as a slicer, chart filter, or using CALCULATE.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When it occurs: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measures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When using CALCULATE, FILTER, ALL, ALLEXCEPT to modify filters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99" name="Google Shape;199;p29"/>
          <p:cNvGraphicFramePr/>
          <p:nvPr/>
        </p:nvGraphicFramePr>
        <p:xfrm>
          <a:off x="792875" y="254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{6474E7C0-1F78-4559-9D69-79A31D0ACE89}</a:tableStyleId>
              </a:tblPr>
              <a:tblGrid>
                <a:gridCol w="1061450"/>
                <a:gridCol w="1061450"/>
                <a:gridCol w="1061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29"/>
          <p:cNvSpPr/>
          <p:nvPr/>
        </p:nvSpPr>
        <p:spPr>
          <a:xfrm>
            <a:off x="4210200" y="3040175"/>
            <a:ext cx="466800" cy="23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p29"/>
          <p:cNvGraphicFramePr/>
          <p:nvPr/>
        </p:nvGraphicFramePr>
        <p:xfrm>
          <a:off x="5086650" y="25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{6474E7C0-1F78-4559-9D69-79A31D0ACE89}</a:tableStyleId>
              </a:tblPr>
              <a:tblGrid>
                <a:gridCol w="1061450"/>
                <a:gridCol w="1061450"/>
                <a:gridCol w="1061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29"/>
          <p:cNvSpPr txBox="1"/>
          <p:nvPr/>
        </p:nvSpPr>
        <p:spPr>
          <a:xfrm>
            <a:off x="2235325" y="3750325"/>
            <a:ext cx="584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Total Revenue = SUM(Sales[Quantity] * Sales[Price])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03" name="Google Shape;203;p29"/>
          <p:cNvSpPr txBox="1"/>
          <p:nvPr/>
        </p:nvSpPr>
        <p:spPr>
          <a:xfrm>
            <a:off x="663450" y="4193825"/>
            <a:ext cx="804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E06666"/>
                </a:highlight>
              </a:rPr>
              <a:t>This measure automatically reacts to the filter context</a:t>
            </a:r>
            <a:endParaRPr b="1">
              <a:solidFill>
                <a:schemeClr val="dk1"/>
              </a:solidFill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Try creating a card and a slicer to test the change!</a:t>
            </a:r>
            <a:endParaRPr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0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209" name="Google Shape;209;p30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10" name="Google Shape;210;p30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30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30"/>
          <p:cNvSpPr txBox="1"/>
          <p:nvPr/>
        </p:nvSpPr>
        <p:spPr>
          <a:xfrm>
            <a:off x="514350" y="471367"/>
            <a:ext cx="34374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DAX (Advanced)</a:t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214" name="Google Shape;214;p30"/>
          <p:cNvSpPr txBox="1"/>
          <p:nvPr/>
        </p:nvSpPr>
        <p:spPr>
          <a:xfrm>
            <a:off x="4297550" y="2467425"/>
            <a:ext cx="5216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800">
                <a:solidFill>
                  <a:schemeClr val="dk1"/>
                </a:solidFill>
              </a:rPr>
              <a:t>DAX</a:t>
            </a:r>
            <a:r>
              <a:rPr lang="en" sz="1800">
                <a:solidFill>
                  <a:schemeClr val="dk1"/>
                </a:solidFill>
              </a:rPr>
              <a:t> stands for </a:t>
            </a:r>
            <a:r>
              <a:rPr b="1" lang="en" sz="1800">
                <a:solidFill>
                  <a:schemeClr val="dk1"/>
                </a:solidFill>
              </a:rPr>
              <a:t>Data Analysis Expressions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  <a:highlight>
                <a:srgbClr val="E0666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885" y="173800"/>
            <a:ext cx="2099721" cy="2010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DAX 1 - Dimdate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31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625" y="686625"/>
            <a:ext cx="5281450" cy="3966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DAX 2 - Calculate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32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31" name="Google Shape;231;p32"/>
          <p:cNvSpPr txBox="1"/>
          <p:nvPr/>
        </p:nvSpPr>
        <p:spPr>
          <a:xfrm>
            <a:off x="468250" y="673200"/>
            <a:ext cx="78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616"/>
                </a:solidFill>
              </a:rPr>
              <a:t>Evaluates an expression </a:t>
            </a:r>
            <a:r>
              <a:rPr lang="en" sz="2000">
                <a:solidFill>
                  <a:srgbClr val="161616"/>
                </a:solidFill>
                <a:highlight>
                  <a:srgbClr val="E06666"/>
                </a:highlight>
              </a:rPr>
              <a:t>in a modified filter context</a:t>
            </a:r>
            <a:r>
              <a:rPr lang="en" sz="2000">
                <a:solidFill>
                  <a:srgbClr val="161616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000" y="1242000"/>
            <a:ext cx="5517489" cy="3596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/>
        </p:nvSpPr>
        <p:spPr>
          <a:xfrm>
            <a:off x="533400" y="203205"/>
            <a:ext cx="71628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DAX 2 - Calculate (Filter context)</a:t>
            </a:r>
            <a:endParaRPr b="1" sz="34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33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40" name="Google Shape;240;p33"/>
          <p:cNvSpPr txBox="1"/>
          <p:nvPr/>
        </p:nvSpPr>
        <p:spPr>
          <a:xfrm>
            <a:off x="468250" y="673200"/>
            <a:ext cx="784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616"/>
                </a:solidFill>
              </a:rPr>
              <a:t>Evaluates an expression </a:t>
            </a:r>
            <a:r>
              <a:rPr lang="en" sz="2000">
                <a:solidFill>
                  <a:srgbClr val="161616"/>
                </a:solidFill>
                <a:highlight>
                  <a:srgbClr val="E06666"/>
                </a:highlight>
              </a:rPr>
              <a:t>in a modified filter context</a:t>
            </a:r>
            <a:r>
              <a:rPr lang="en" sz="2000">
                <a:solidFill>
                  <a:srgbClr val="161616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75" y="1236699"/>
            <a:ext cx="8123049" cy="3182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