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Bricolage Grotesque Light"/>
      <p:regular r:id="rId18"/>
      <p:bold r:id="rId19"/>
    </p:embeddedFont>
    <p:embeddedFont>
      <p:font typeface="Bricolage Grotesque SemiBold"/>
      <p:regular r:id="rId20"/>
      <p:bold r:id="rId21"/>
    </p:embeddedFont>
    <p:embeddedFont>
      <p:font typeface="Montserrat Medium"/>
      <p:regular r:id="rId22"/>
      <p:bold r:id="rId23"/>
      <p:italic r:id="rId24"/>
      <p:boldItalic r:id="rId25"/>
    </p:embeddedFont>
    <p:embeddedFont>
      <p:font typeface="Bricolage Grotesque ExtraBold"/>
      <p:bold r:id="rId26"/>
    </p:embeddedFont>
    <p:embeddedFont>
      <p:font typeface="Bricolage Grotesque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">
          <p15:clr>
            <a:srgbClr val="747775"/>
          </p15:clr>
        </p15:guide>
        <p15:guide id="2" pos="324">
          <p15:clr>
            <a:srgbClr val="747775"/>
          </p15:clr>
        </p15:guide>
        <p15:guide id="3" pos="5433">
          <p15:clr>
            <a:srgbClr val="747775"/>
          </p15:clr>
        </p15:guide>
        <p15:guide id="4" orient="horz" pos="291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AD9948-B5EF-43CB-8485-B0503BA50B57}">
  <a:tblStyle styleId="{B6AD9948-B5EF-43CB-8485-B0503BA50B5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" orient="horz"/>
        <p:guide pos="324"/>
        <p:guide pos="5433"/>
        <p:guide pos="291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icolageGrotesqueSemiBold-regular.fntdata"/><Relationship Id="rId22" Type="http://schemas.openxmlformats.org/officeDocument/2006/relationships/font" Target="fonts/MontserratMedium-regular.fntdata"/><Relationship Id="rId21" Type="http://schemas.openxmlformats.org/officeDocument/2006/relationships/font" Target="fonts/BricolageGrotesqueSemiBold-bold.fntdata"/><Relationship Id="rId24" Type="http://schemas.openxmlformats.org/officeDocument/2006/relationships/font" Target="fonts/MontserratMedium-italic.fntdata"/><Relationship Id="rId23" Type="http://schemas.openxmlformats.org/officeDocument/2006/relationships/font" Target="fonts/Montserrat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BricolageGrotesqueExtraBold-bold.fntdata"/><Relationship Id="rId25" Type="http://schemas.openxmlformats.org/officeDocument/2006/relationships/font" Target="fonts/MontserratMedium-boldItalic.fntdata"/><Relationship Id="rId28" Type="http://schemas.openxmlformats.org/officeDocument/2006/relationships/font" Target="fonts/BricolageGrotesque-bold.fntdata"/><Relationship Id="rId27" Type="http://schemas.openxmlformats.org/officeDocument/2006/relationships/font" Target="fonts/BricolageGrotesque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ricolageGrotesqueLight-bold.fntdata"/><Relationship Id="rId18" Type="http://schemas.openxmlformats.org/officeDocument/2006/relationships/font" Target="fonts/BricolageGrotesque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17e88e9c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f17e88e9cc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e3ba93a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3e3ba93a78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17e88e9cc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f17e88e9cc_1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fe51579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7fe51579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f8a4177b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f8a4177b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41416a9e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41416a9e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41416a9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541416a9e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41416a9e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41416a9e6_0_1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41416a9e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41416a9e6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7e88e9cc_1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2f17e88e9cc_1_4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3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5"/>
          <p:cNvGrpSpPr/>
          <p:nvPr/>
        </p:nvGrpSpPr>
        <p:grpSpPr>
          <a:xfrm>
            <a:off x="2391086" y="4141671"/>
            <a:ext cx="1611808" cy="751786"/>
            <a:chOff x="2391086" y="4141671"/>
            <a:chExt cx="1611808" cy="751786"/>
          </a:xfrm>
        </p:grpSpPr>
        <p:sp>
          <p:nvSpPr>
            <p:cNvPr id="130" name="Google Shape;130;p25"/>
            <p:cNvSpPr/>
            <p:nvPr/>
          </p:nvSpPr>
          <p:spPr>
            <a:xfrm>
              <a:off x="2391086" y="4141671"/>
              <a:ext cx="1611808" cy="487472"/>
            </a:xfrm>
            <a:custGeom>
              <a:rect b="b" l="l" r="r" t="t"/>
              <a:pathLst>
                <a:path extrusionOk="0" h="249321" w="824370">
                  <a:moveTo>
                    <a:pt x="122481" y="0"/>
                  </a:moveTo>
                  <a:lnTo>
                    <a:pt x="701888" y="0"/>
                  </a:lnTo>
                  <a:cubicBezTo>
                    <a:pt x="769533" y="0"/>
                    <a:pt x="824370" y="54837"/>
                    <a:pt x="824370" y="122481"/>
                  </a:cubicBezTo>
                  <a:lnTo>
                    <a:pt x="824370" y="126840"/>
                  </a:lnTo>
                  <a:cubicBezTo>
                    <a:pt x="824370" y="159324"/>
                    <a:pt x="811465" y="190477"/>
                    <a:pt x="788496" y="213447"/>
                  </a:cubicBezTo>
                  <a:cubicBezTo>
                    <a:pt x="765526" y="236417"/>
                    <a:pt x="734372" y="249321"/>
                    <a:pt x="701888" y="249321"/>
                  </a:cubicBezTo>
                  <a:lnTo>
                    <a:pt x="122481" y="249321"/>
                  </a:lnTo>
                  <a:cubicBezTo>
                    <a:pt x="89997" y="249321"/>
                    <a:pt x="58844" y="236417"/>
                    <a:pt x="35874" y="213447"/>
                  </a:cubicBezTo>
                  <a:cubicBezTo>
                    <a:pt x="12904" y="190477"/>
                    <a:pt x="0" y="159324"/>
                    <a:pt x="0" y="126840"/>
                  </a:cubicBezTo>
                  <a:lnTo>
                    <a:pt x="0" y="122481"/>
                  </a:lnTo>
                  <a:cubicBezTo>
                    <a:pt x="0" y="89997"/>
                    <a:pt x="12904" y="58844"/>
                    <a:pt x="35874" y="35874"/>
                  </a:cubicBezTo>
                  <a:cubicBezTo>
                    <a:pt x="58844" y="12904"/>
                    <a:pt x="89997" y="0"/>
                    <a:pt x="122481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5"/>
            <p:cNvSpPr txBox="1"/>
            <p:nvPr/>
          </p:nvSpPr>
          <p:spPr>
            <a:xfrm>
              <a:off x="2391086" y="4234787"/>
              <a:ext cx="161180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5"/>
            <p:cNvSpPr txBox="1"/>
            <p:nvPr/>
          </p:nvSpPr>
          <p:spPr>
            <a:xfrm>
              <a:off x="2604645" y="4216057"/>
              <a:ext cx="1184700" cy="6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" sz="2200" u="none" cap="none" strike="noStrike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Lesson </a:t>
              </a:r>
              <a:r>
                <a:rPr lang="en" sz="2200">
                  <a:solidFill>
                    <a:srgbClr val="FFFFFF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3</a:t>
              </a:r>
              <a:endParaRPr sz="700"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grpSp>
        <p:nvGrpSpPr>
          <p:cNvPr id="133" name="Google Shape;133;p25"/>
          <p:cNvGrpSpPr/>
          <p:nvPr/>
        </p:nvGrpSpPr>
        <p:grpSpPr>
          <a:xfrm>
            <a:off x="490249" y="4141675"/>
            <a:ext cx="1806548" cy="487472"/>
            <a:chOff x="490250" y="4141675"/>
            <a:chExt cx="1806548" cy="487472"/>
          </a:xfrm>
        </p:grpSpPr>
        <p:sp>
          <p:nvSpPr>
            <p:cNvPr id="134" name="Google Shape;134;p25"/>
            <p:cNvSpPr/>
            <p:nvPr/>
          </p:nvSpPr>
          <p:spPr>
            <a:xfrm>
              <a:off x="490250" y="4141675"/>
              <a:ext cx="1806548" cy="487472"/>
            </a:xfrm>
            <a:custGeom>
              <a:rect b="b" l="l" r="r" t="t"/>
              <a:pathLst>
                <a:path extrusionOk="0" h="249321" w="824268">
                  <a:moveTo>
                    <a:pt x="122496" y="0"/>
                  </a:moveTo>
                  <a:lnTo>
                    <a:pt x="701772" y="0"/>
                  </a:lnTo>
                  <a:cubicBezTo>
                    <a:pt x="734260" y="0"/>
                    <a:pt x="765417" y="12906"/>
                    <a:pt x="788390" y="35878"/>
                  </a:cubicBezTo>
                  <a:cubicBezTo>
                    <a:pt x="811362" y="58851"/>
                    <a:pt x="824268" y="90008"/>
                    <a:pt x="824268" y="122496"/>
                  </a:cubicBezTo>
                  <a:lnTo>
                    <a:pt x="824268" y="126825"/>
                  </a:lnTo>
                  <a:cubicBezTo>
                    <a:pt x="824268" y="194477"/>
                    <a:pt x="769424" y="249321"/>
                    <a:pt x="701772" y="249321"/>
                  </a:cubicBezTo>
                  <a:lnTo>
                    <a:pt x="122496" y="249321"/>
                  </a:lnTo>
                  <a:cubicBezTo>
                    <a:pt x="90008" y="249321"/>
                    <a:pt x="58851" y="236415"/>
                    <a:pt x="35878" y="213443"/>
                  </a:cubicBezTo>
                  <a:cubicBezTo>
                    <a:pt x="12906" y="190470"/>
                    <a:pt x="0" y="159313"/>
                    <a:pt x="0" y="126825"/>
                  </a:cubicBezTo>
                  <a:lnTo>
                    <a:pt x="0" y="122496"/>
                  </a:lnTo>
                  <a:cubicBezTo>
                    <a:pt x="0" y="90008"/>
                    <a:pt x="12906" y="58851"/>
                    <a:pt x="35878" y="35878"/>
                  </a:cubicBezTo>
                  <a:cubicBezTo>
                    <a:pt x="58851" y="12906"/>
                    <a:pt x="90008" y="0"/>
                    <a:pt x="122496" y="0"/>
                  </a:cubicBezTo>
                  <a:close/>
                </a:path>
              </a:pathLst>
            </a:custGeom>
            <a:solidFill>
              <a:srgbClr val="D92D20"/>
            </a:solidFill>
            <a:ln cap="rnd" cmpd="sng" w="19050">
              <a:solidFill>
                <a:srgbClr val="11111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5"/>
            <p:cNvSpPr txBox="1"/>
            <p:nvPr/>
          </p:nvSpPr>
          <p:spPr>
            <a:xfrm>
              <a:off x="490249" y="4234791"/>
              <a:ext cx="1806548" cy="39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650" lIns="24650" spcFirstLastPara="1" rIns="24650" wrap="square" tIns="2465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 txBox="1"/>
            <p:nvPr/>
          </p:nvSpPr>
          <p:spPr>
            <a:xfrm>
              <a:off x="539424" y="4216061"/>
              <a:ext cx="1708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chemeClr val="lt1"/>
                  </a:solidFill>
                  <a:latin typeface="Bricolage Grotesque SemiBold"/>
                  <a:ea typeface="Bricolage Grotesque SemiBold"/>
                  <a:cs typeface="Bricolage Grotesque SemiBold"/>
                  <a:sym typeface="Bricolage Grotesque SemiBold"/>
                </a:rPr>
                <a:t>DA K6</a:t>
              </a:r>
              <a:endParaRPr sz="2200">
                <a:solidFill>
                  <a:srgbClr val="FFFFFF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endParaRPr>
            </a:p>
          </p:txBody>
        </p:sp>
      </p:grpSp>
      <p:sp>
        <p:nvSpPr>
          <p:cNvPr id="137" name="Google Shape;137;p25"/>
          <p:cNvSpPr/>
          <p:nvPr/>
        </p:nvSpPr>
        <p:spPr>
          <a:xfrm>
            <a:off x="514350" y="514350"/>
            <a:ext cx="1310733" cy="467098"/>
          </a:xfrm>
          <a:custGeom>
            <a:rect b="b" l="l" r="r" t="t"/>
            <a:pathLst>
              <a:path extrusionOk="0" h="934195" w="2621466">
                <a:moveTo>
                  <a:pt x="0" y="0"/>
                </a:moveTo>
                <a:lnTo>
                  <a:pt x="2621466" y="0"/>
                </a:lnTo>
                <a:lnTo>
                  <a:pt x="2621466" y="934195"/>
                </a:lnTo>
                <a:lnTo>
                  <a:pt x="0" y="9341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25"/>
          <p:cNvSpPr txBox="1"/>
          <p:nvPr/>
        </p:nvSpPr>
        <p:spPr>
          <a:xfrm>
            <a:off x="490250" y="2012950"/>
            <a:ext cx="61674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Lesson 14 - Python for Data Manipulation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And Visualization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14350" y="2957950"/>
            <a:ext cx="490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Python</a:t>
            </a:r>
            <a:endParaRPr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6557038" y="3914077"/>
            <a:ext cx="1806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Created by Huydata</a:t>
            </a:r>
            <a:endParaRPr b="1" sz="1200">
              <a:solidFill>
                <a:srgbClr val="111111"/>
              </a:solidFill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41" name="Google Shape;141;p25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142" name="Google Shape;142;p25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43" name="Google Shape;143;p25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44" name="Google Shape;144;p25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/>
          </a:p>
        </p:txBody>
      </p:sp>
      <p:sp>
        <p:nvSpPr>
          <p:cNvPr id="145" name="Google Shape;145;p25"/>
          <p:cNvSpPr txBox="1"/>
          <p:nvPr/>
        </p:nvSpPr>
        <p:spPr>
          <a:xfrm>
            <a:off x="6296116" y="4154296"/>
            <a:ext cx="23280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6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92D20"/>
                </a:solidFill>
              </a:rPr>
              <a:t>huynt@fullstackdatascience.com</a:t>
            </a:r>
            <a:endParaRPr sz="1100">
              <a:solidFill>
                <a:srgbClr val="D92D20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3075" y="1262749"/>
            <a:ext cx="2023500" cy="2025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/>
        </p:nvSpPr>
        <p:spPr>
          <a:xfrm>
            <a:off x="392250" y="672375"/>
            <a:ext cx="835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6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Thank you</a:t>
            </a:r>
            <a:endParaRPr b="1" sz="128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241" name="Google Shape;241;p34"/>
          <p:cNvGrpSpPr/>
          <p:nvPr/>
        </p:nvGrpSpPr>
        <p:grpSpPr>
          <a:xfrm>
            <a:off x="0" y="2732251"/>
            <a:ext cx="9144174" cy="2411295"/>
            <a:chOff x="0" y="0"/>
            <a:chExt cx="4824658" cy="1272250"/>
          </a:xfrm>
        </p:grpSpPr>
        <p:sp>
          <p:nvSpPr>
            <p:cNvPr id="242" name="Google Shape;242;p34"/>
            <p:cNvSpPr/>
            <p:nvPr/>
          </p:nvSpPr>
          <p:spPr>
            <a:xfrm>
              <a:off x="0" y="0"/>
              <a:ext cx="4824658" cy="1272250"/>
            </a:xfrm>
            <a:custGeom>
              <a:rect b="b" l="l" r="r" t="t"/>
              <a:pathLst>
                <a:path extrusionOk="0" h="1272250" w="4824658">
                  <a:moveTo>
                    <a:pt x="0" y="0"/>
                  </a:moveTo>
                  <a:lnTo>
                    <a:pt x="4824658" y="0"/>
                  </a:lnTo>
                  <a:lnTo>
                    <a:pt x="4824658" y="1272250"/>
                  </a:lnTo>
                  <a:lnTo>
                    <a:pt x="0" y="127225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3" name="Google Shape;243;p34"/>
            <p:cNvSpPr txBox="1"/>
            <p:nvPr/>
          </p:nvSpPr>
          <p:spPr>
            <a:xfrm>
              <a:off x="0" y="47625"/>
              <a:ext cx="4824600" cy="122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34"/>
          <p:cNvSpPr/>
          <p:nvPr/>
        </p:nvSpPr>
        <p:spPr>
          <a:xfrm>
            <a:off x="514350" y="2952874"/>
            <a:ext cx="2757246" cy="1951537"/>
          </a:xfrm>
          <a:custGeom>
            <a:rect b="b" l="l" r="r" t="t"/>
            <a:pathLst>
              <a:path extrusionOk="0" h="1028478" w="1453094">
                <a:moveTo>
                  <a:pt x="71565" y="0"/>
                </a:moveTo>
                <a:lnTo>
                  <a:pt x="1381530" y="0"/>
                </a:lnTo>
                <a:cubicBezTo>
                  <a:pt x="1400510" y="0"/>
                  <a:pt x="1418713" y="7540"/>
                  <a:pt x="1432134" y="20961"/>
                </a:cubicBezTo>
                <a:cubicBezTo>
                  <a:pt x="1445554" y="34382"/>
                  <a:pt x="1453094" y="52585"/>
                  <a:pt x="1453094" y="71565"/>
                </a:cubicBezTo>
                <a:lnTo>
                  <a:pt x="1453094" y="956913"/>
                </a:lnTo>
                <a:cubicBezTo>
                  <a:pt x="1453094" y="996438"/>
                  <a:pt x="1421054" y="1028478"/>
                  <a:pt x="1381530" y="1028478"/>
                </a:cubicBezTo>
                <a:lnTo>
                  <a:pt x="71565" y="1028478"/>
                </a:lnTo>
                <a:cubicBezTo>
                  <a:pt x="32041" y="1028478"/>
                  <a:pt x="0" y="996438"/>
                  <a:pt x="0" y="956913"/>
                </a:cubicBezTo>
                <a:lnTo>
                  <a:pt x="0" y="71565"/>
                </a:lnTo>
                <a:cubicBezTo>
                  <a:pt x="0" y="32041"/>
                  <a:pt x="32041" y="0"/>
                  <a:pt x="7156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514350" y="3043287"/>
            <a:ext cx="2758500" cy="18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4"/>
          <p:cNvSpPr/>
          <p:nvPr/>
        </p:nvSpPr>
        <p:spPr>
          <a:xfrm>
            <a:off x="3469021" y="2952874"/>
            <a:ext cx="5158081" cy="1951537"/>
          </a:xfrm>
          <a:custGeom>
            <a:rect b="b" l="l" r="r" t="t"/>
            <a:pathLst>
              <a:path extrusionOk="0" h="1028478" w="2718356">
                <a:moveTo>
                  <a:pt x="38255" y="0"/>
                </a:moveTo>
                <a:lnTo>
                  <a:pt x="2680101" y="0"/>
                </a:lnTo>
                <a:cubicBezTo>
                  <a:pt x="2701229" y="0"/>
                  <a:pt x="2718356" y="17127"/>
                  <a:pt x="2718356" y="38255"/>
                </a:cubicBezTo>
                <a:lnTo>
                  <a:pt x="2718356" y="990223"/>
                </a:lnTo>
                <a:cubicBezTo>
                  <a:pt x="2718356" y="1000369"/>
                  <a:pt x="2714326" y="1010099"/>
                  <a:pt x="2707152" y="1017274"/>
                </a:cubicBezTo>
                <a:cubicBezTo>
                  <a:pt x="2699977" y="1024448"/>
                  <a:pt x="2690247" y="1028478"/>
                  <a:pt x="2680101" y="1028478"/>
                </a:cubicBezTo>
                <a:lnTo>
                  <a:pt x="38255" y="1028478"/>
                </a:lnTo>
                <a:cubicBezTo>
                  <a:pt x="17127" y="1028478"/>
                  <a:pt x="0" y="1011351"/>
                  <a:pt x="0" y="990223"/>
                </a:cubicBezTo>
                <a:lnTo>
                  <a:pt x="0" y="38255"/>
                </a:lnTo>
                <a:cubicBezTo>
                  <a:pt x="0" y="28109"/>
                  <a:pt x="4030" y="18379"/>
                  <a:pt x="11205" y="11205"/>
                </a:cubicBezTo>
                <a:cubicBezTo>
                  <a:pt x="18379" y="4030"/>
                  <a:pt x="28109" y="0"/>
                  <a:pt x="38255" y="0"/>
                </a:cubicBezTo>
                <a:close/>
              </a:path>
            </a:pathLst>
          </a:custGeom>
          <a:solidFill>
            <a:srgbClr val="F5F5F5"/>
          </a:solidFill>
          <a:ln cap="rnd" cmpd="sng" w="19050">
            <a:solidFill>
              <a:srgbClr val="1111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4"/>
          <p:cNvSpPr txBox="1"/>
          <p:nvPr/>
        </p:nvSpPr>
        <p:spPr>
          <a:xfrm>
            <a:off x="3983483" y="3124203"/>
            <a:ext cx="51606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332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4"/>
          <p:cNvSpPr/>
          <p:nvPr/>
        </p:nvSpPr>
        <p:spPr>
          <a:xfrm>
            <a:off x="763660" y="4427792"/>
            <a:ext cx="201359" cy="201358"/>
          </a:xfrm>
          <a:custGeom>
            <a:rect b="b" l="l" r="r" t="t"/>
            <a:pathLst>
              <a:path extrusionOk="0" h="402717" w="402717">
                <a:moveTo>
                  <a:pt x="0" y="0"/>
                </a:moveTo>
                <a:lnTo>
                  <a:pt x="402717" y="0"/>
                </a:lnTo>
                <a:lnTo>
                  <a:pt x="402717" y="402717"/>
                </a:lnTo>
                <a:lnTo>
                  <a:pt x="0" y="4027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34"/>
          <p:cNvSpPr txBox="1"/>
          <p:nvPr/>
        </p:nvSpPr>
        <p:spPr>
          <a:xfrm>
            <a:off x="1047829" y="4472908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https://fullstackdatascience.com/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0" name="Google Shape;250;p34"/>
          <p:cNvSpPr/>
          <p:nvPr/>
        </p:nvSpPr>
        <p:spPr>
          <a:xfrm>
            <a:off x="763660" y="3218220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4"/>
          <p:cNvSpPr txBox="1"/>
          <p:nvPr/>
        </p:nvSpPr>
        <p:spPr>
          <a:xfrm>
            <a:off x="1047829" y="3262670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096 574 90 25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1047829" y="406905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fullstackdatascience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763660" y="402460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34"/>
          <p:cNvSpPr txBox="1"/>
          <p:nvPr/>
        </p:nvSpPr>
        <p:spPr>
          <a:xfrm>
            <a:off x="1047829" y="3665861"/>
            <a:ext cx="19488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900" u="none" cap="none" strike="noStrike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rPr>
              <a:t>info@robusto.ai</a:t>
            </a:r>
            <a:endParaRPr sz="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4"/>
          <p:cNvSpPr/>
          <p:nvPr/>
        </p:nvSpPr>
        <p:spPr>
          <a:xfrm>
            <a:off x="763660" y="3621411"/>
            <a:ext cx="200025" cy="200025"/>
          </a:xfrm>
          <a:custGeom>
            <a:rect b="b" l="l" r="r" t="t"/>
            <a:pathLst>
              <a:path extrusionOk="0" h="400050" w="400050">
                <a:moveTo>
                  <a:pt x="0" y="0"/>
                </a:moveTo>
                <a:lnTo>
                  <a:pt x="400050" y="0"/>
                </a:lnTo>
                <a:lnTo>
                  <a:pt x="400050" y="400050"/>
                </a:lnTo>
                <a:lnTo>
                  <a:pt x="0" y="4000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6" name="Google Shape;256;p34"/>
          <p:cNvGrpSpPr/>
          <p:nvPr/>
        </p:nvGrpSpPr>
        <p:grpSpPr>
          <a:xfrm>
            <a:off x="5363205" y="3227857"/>
            <a:ext cx="58275" cy="1401266"/>
            <a:chOff x="0" y="0"/>
            <a:chExt cx="30697" cy="738130"/>
          </a:xfrm>
        </p:grpSpPr>
        <p:sp>
          <p:nvSpPr>
            <p:cNvPr id="257" name="Google Shape;257;p34"/>
            <p:cNvSpPr/>
            <p:nvPr/>
          </p:nvSpPr>
          <p:spPr>
            <a:xfrm>
              <a:off x="0" y="0"/>
              <a:ext cx="30697" cy="738130"/>
            </a:xfrm>
            <a:custGeom>
              <a:rect b="b" l="l" r="r" t="t"/>
              <a:pathLst>
                <a:path extrusionOk="0" h="738130" w="30697">
                  <a:moveTo>
                    <a:pt x="15348" y="0"/>
                  </a:moveTo>
                  <a:lnTo>
                    <a:pt x="15348" y="0"/>
                  </a:lnTo>
                  <a:cubicBezTo>
                    <a:pt x="19419" y="0"/>
                    <a:pt x="23323" y="1617"/>
                    <a:pt x="26201" y="4495"/>
                  </a:cubicBezTo>
                  <a:cubicBezTo>
                    <a:pt x="29080" y="7374"/>
                    <a:pt x="30697" y="11278"/>
                    <a:pt x="30697" y="15348"/>
                  </a:cubicBezTo>
                  <a:lnTo>
                    <a:pt x="30697" y="722781"/>
                  </a:lnTo>
                  <a:cubicBezTo>
                    <a:pt x="30697" y="726852"/>
                    <a:pt x="29080" y="730756"/>
                    <a:pt x="26201" y="733634"/>
                  </a:cubicBezTo>
                  <a:cubicBezTo>
                    <a:pt x="23323" y="736512"/>
                    <a:pt x="19419" y="738130"/>
                    <a:pt x="15348" y="738130"/>
                  </a:cubicBezTo>
                  <a:lnTo>
                    <a:pt x="15348" y="738130"/>
                  </a:lnTo>
                  <a:cubicBezTo>
                    <a:pt x="11278" y="738130"/>
                    <a:pt x="7374" y="736512"/>
                    <a:pt x="4495" y="733634"/>
                  </a:cubicBezTo>
                  <a:cubicBezTo>
                    <a:pt x="1617" y="730756"/>
                    <a:pt x="0" y="726852"/>
                    <a:pt x="0" y="722781"/>
                  </a:cubicBezTo>
                  <a:lnTo>
                    <a:pt x="0" y="15348"/>
                  </a:lnTo>
                  <a:cubicBezTo>
                    <a:pt x="0" y="11278"/>
                    <a:pt x="1617" y="7374"/>
                    <a:pt x="4495" y="4495"/>
                  </a:cubicBezTo>
                  <a:cubicBezTo>
                    <a:pt x="7374" y="1617"/>
                    <a:pt x="11278" y="0"/>
                    <a:pt x="15348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0" y="0"/>
              <a:ext cx="30600" cy="7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34"/>
          <p:cNvSpPr txBox="1"/>
          <p:nvPr/>
        </p:nvSpPr>
        <p:spPr>
          <a:xfrm>
            <a:off x="5599797" y="3251670"/>
            <a:ext cx="16848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1100" u="none" cap="none" strike="noStrike">
                <a:solidFill>
                  <a:srgbClr val="111111"/>
                </a:solidFill>
                <a:latin typeface="Bricolage Grotesque Light"/>
                <a:ea typeface="Bricolage Grotesque Light"/>
                <a:cs typeface="Bricolage Grotesque Light"/>
                <a:sym typeface="Bricolage Grotesque Light"/>
              </a:rPr>
              <a:t>CREATED BY</a:t>
            </a:r>
            <a:endParaRPr sz="700">
              <a:latin typeface="Bricolage Grotesque Light"/>
              <a:ea typeface="Bricolage Grotesque Light"/>
              <a:cs typeface="Bricolage Grotesque Light"/>
              <a:sym typeface="Bricolage Grotesque Light"/>
            </a:endParaRPr>
          </a:p>
        </p:txBody>
      </p:sp>
      <p:grpSp>
        <p:nvGrpSpPr>
          <p:cNvPr id="260" name="Google Shape;260;p34"/>
          <p:cNvGrpSpPr/>
          <p:nvPr/>
        </p:nvGrpSpPr>
        <p:grpSpPr>
          <a:xfrm>
            <a:off x="5599797" y="4335875"/>
            <a:ext cx="1684688" cy="400272"/>
            <a:chOff x="0" y="47625"/>
            <a:chExt cx="4492500" cy="1067392"/>
          </a:xfrm>
        </p:grpSpPr>
        <p:sp>
          <p:nvSpPr>
            <p:cNvPr id="261" name="Google Shape;261;p34"/>
            <p:cNvSpPr txBox="1"/>
            <p:nvPr/>
          </p:nvSpPr>
          <p:spPr>
            <a:xfrm>
              <a:off x="0" y="47625"/>
              <a:ext cx="4492500" cy="90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" sz="11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Manager</a:t>
              </a:r>
              <a:endParaRPr b="1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1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34"/>
            <p:cNvSpPr txBox="1"/>
            <p:nvPr/>
          </p:nvSpPr>
          <p:spPr>
            <a:xfrm>
              <a:off x="0" y="540517"/>
              <a:ext cx="2844300" cy="57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700">
                  <a:solidFill>
                    <a:srgbClr val="111111"/>
                  </a:solidFill>
                  <a:latin typeface="Open Sans"/>
                  <a:ea typeface="Open Sans"/>
                  <a:cs typeface="Open Sans"/>
                  <a:sym typeface="Open Sans"/>
                </a:rPr>
                <a:t>Hanoi, Vietnam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1111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263" name="Google Shape;263;p34"/>
          <p:cNvSpPr txBox="1"/>
          <p:nvPr/>
        </p:nvSpPr>
        <p:spPr>
          <a:xfrm>
            <a:off x="5599798" y="3427246"/>
            <a:ext cx="273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Nguyen Tien Huy</a:t>
            </a:r>
            <a:endParaRPr sz="700"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64" name="Google Shape;264;p34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5" name="Google Shape;265;p34"/>
          <p:cNvGrpSpPr/>
          <p:nvPr/>
        </p:nvGrpSpPr>
        <p:grpSpPr>
          <a:xfrm>
            <a:off x="5599910" y="4031761"/>
            <a:ext cx="2096290" cy="310920"/>
            <a:chOff x="5599798" y="3955593"/>
            <a:chExt cx="2096290" cy="310920"/>
          </a:xfrm>
        </p:grpSpPr>
        <p:sp>
          <p:nvSpPr>
            <p:cNvPr id="266" name="Google Shape;266;p34"/>
            <p:cNvSpPr/>
            <p:nvPr/>
          </p:nvSpPr>
          <p:spPr>
            <a:xfrm>
              <a:off x="5599798" y="3955593"/>
              <a:ext cx="159239" cy="159239"/>
            </a:xfrm>
            <a:custGeom>
              <a:rect b="b" l="l" r="r" t="t"/>
              <a:pathLst>
                <a:path extrusionOk="0" h="424638" w="424638">
                  <a:moveTo>
                    <a:pt x="0" y="0"/>
                  </a:moveTo>
                  <a:lnTo>
                    <a:pt x="424638" y="0"/>
                  </a:lnTo>
                  <a:lnTo>
                    <a:pt x="424638" y="424638"/>
                  </a:lnTo>
                  <a:lnTo>
                    <a:pt x="0" y="42463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67" name="Google Shape;267;p34"/>
            <p:cNvSpPr txBox="1"/>
            <p:nvPr/>
          </p:nvSpPr>
          <p:spPr>
            <a:xfrm>
              <a:off x="5805188" y="3965912"/>
              <a:ext cx="18909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" sz="900">
                  <a:solidFill>
                    <a:srgbClr val="D92D20"/>
                  </a:solidFill>
                  <a:latin typeface="Open Sans"/>
                  <a:ea typeface="Open Sans"/>
                  <a:cs typeface="Open Sans"/>
                  <a:sym typeface="Open Sans"/>
                </a:rPr>
                <a:t>huynt@fullstackdatascience.com</a:t>
              </a:r>
              <a:endParaRPr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indent="0" lvl="0" marL="0" marR="0" rtl="0" algn="l">
                <a:lnSpc>
                  <a:spcPct val="117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D92D2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268" name="Google Shape;268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79600" y="3294425"/>
            <a:ext cx="1292100" cy="12927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6"/>
          <p:cNvGrpSpPr/>
          <p:nvPr/>
        </p:nvGrpSpPr>
        <p:grpSpPr>
          <a:xfrm>
            <a:off x="0" y="0"/>
            <a:ext cx="3951735" cy="5143500"/>
            <a:chOff x="0" y="0"/>
            <a:chExt cx="2085058" cy="2713870"/>
          </a:xfrm>
        </p:grpSpPr>
        <p:sp>
          <p:nvSpPr>
            <p:cNvPr id="152" name="Google Shape;152;p26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3" name="Google Shape;153;p26"/>
            <p:cNvSpPr txBox="1"/>
            <p:nvPr/>
          </p:nvSpPr>
          <p:spPr>
            <a:xfrm>
              <a:off x="0" y="47625"/>
              <a:ext cx="2085058" cy="2666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6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26"/>
          <p:cNvSpPr txBox="1"/>
          <p:nvPr/>
        </p:nvSpPr>
        <p:spPr>
          <a:xfrm>
            <a:off x="514350" y="547567"/>
            <a:ext cx="3437400" cy="21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Learn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  <a:p>
            <a:pPr indent="0" lvl="0" marL="0" marR="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7000" u="none" cap="none" strike="noStrike">
                <a:solidFill>
                  <a:srgbClr val="FFFFFF"/>
                </a:solidFill>
                <a:latin typeface="Bricolage Grotesque ExtraBold"/>
                <a:ea typeface="Bricolage Grotesque ExtraBold"/>
                <a:cs typeface="Bricolage Grotesque ExtraBold"/>
                <a:sym typeface="Bricolage Grotesque ExtraBold"/>
              </a:rPr>
              <a:t>About</a:t>
            </a:r>
            <a:endParaRPr sz="700">
              <a:latin typeface="Bricolage Grotesque ExtraBold"/>
              <a:ea typeface="Bricolage Grotesque ExtraBold"/>
              <a:cs typeface="Bricolage Grotesque ExtraBold"/>
              <a:sym typeface="Bricolage Grotesque ExtraBold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5070726" y="1914500"/>
            <a:ext cx="387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Matplotlib Seaborn</a:t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7" name="Google Shape;157;p26"/>
          <p:cNvSpPr txBox="1"/>
          <p:nvPr/>
        </p:nvSpPr>
        <p:spPr>
          <a:xfrm>
            <a:off x="4399915" y="1914507"/>
            <a:ext cx="59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02/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58" name="Google Shape;158;p26"/>
          <p:cNvSpPr txBox="1"/>
          <p:nvPr/>
        </p:nvSpPr>
        <p:spPr>
          <a:xfrm>
            <a:off x="5070725" y="824375"/>
            <a:ext cx="453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11111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Pandas</a:t>
            </a:r>
            <a:endParaRPr sz="2000">
              <a:solidFill>
                <a:srgbClr val="11111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59" name="Google Shape;159;p26"/>
          <p:cNvSpPr txBox="1"/>
          <p:nvPr/>
        </p:nvSpPr>
        <p:spPr>
          <a:xfrm>
            <a:off x="4399915" y="824365"/>
            <a:ext cx="599288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" sz="2000" u="none" cap="none" strike="noStrike">
                <a:solidFill>
                  <a:srgbClr val="C60000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01/</a:t>
            </a:r>
            <a:endParaRPr sz="7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grpSp>
        <p:nvGrpSpPr>
          <p:cNvPr id="160" name="Google Shape;160;p26"/>
          <p:cNvGrpSpPr/>
          <p:nvPr/>
        </p:nvGrpSpPr>
        <p:grpSpPr>
          <a:xfrm>
            <a:off x="4399915" y="4427536"/>
            <a:ext cx="2339039" cy="201614"/>
            <a:chOff x="0" y="-38100"/>
            <a:chExt cx="6237436" cy="537637"/>
          </a:xfrm>
        </p:grpSpPr>
        <p:sp>
          <p:nvSpPr>
            <p:cNvPr id="161" name="Google Shape;161;p26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2" name="Google Shape;162;p26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163" name="Google Shape;163;p26"/>
          <p:cNvSpPr txBox="1"/>
          <p:nvPr/>
        </p:nvSpPr>
        <p:spPr>
          <a:xfrm>
            <a:off x="8624146" y="4794717"/>
            <a:ext cx="316445" cy="16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4B4B4D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27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169" name="Google Shape;169;p27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0" name="Google Shape;170;p27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7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2" name="Google Shape;172;p27"/>
          <p:cNvSpPr txBox="1"/>
          <p:nvPr/>
        </p:nvSpPr>
        <p:spPr>
          <a:xfrm>
            <a:off x="514350" y="471367"/>
            <a:ext cx="343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Pandas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173" name="Google Shape;173;p27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174" name="Google Shape;174;p27"/>
          <p:cNvSpPr txBox="1"/>
          <p:nvPr/>
        </p:nvSpPr>
        <p:spPr>
          <a:xfrm>
            <a:off x="4221350" y="2328475"/>
            <a:ext cx="4841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Pandas is a powerful library in Python for data processing and analysis.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373" y="187125"/>
            <a:ext cx="2344959" cy="17054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533400" y="203205"/>
            <a:ext cx="71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Pandas</a:t>
            </a:r>
            <a:endParaRPr b="1" sz="25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81" name="Google Shape;181;p28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8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3825" y="795600"/>
            <a:ext cx="7251948" cy="3792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84" name="Google Shape;184;p28"/>
          <p:cNvSpPr txBox="1"/>
          <p:nvPr/>
        </p:nvSpPr>
        <p:spPr>
          <a:xfrm>
            <a:off x="3660800" y="46308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https://pandas.pydata.org/</a:t>
            </a:r>
            <a:endParaRPr i="1" sz="1200"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/>
        </p:nvSpPr>
        <p:spPr>
          <a:xfrm>
            <a:off x="533400" y="203205"/>
            <a:ext cx="71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Pandas </a:t>
            </a:r>
            <a:r>
              <a:rPr b="1" lang="en" sz="2500">
                <a:solidFill>
                  <a:schemeClr val="dk1"/>
                </a:solidFill>
              </a:rPr>
              <a:t>vs SQL</a:t>
            </a:r>
            <a:endParaRPr b="1" sz="25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29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511050" y="80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{B6AD9948-B5EF-43CB-8485-B0503BA50B57}</a:tableStyleId>
              </a:tblPr>
              <a:tblGrid>
                <a:gridCol w="1783850"/>
                <a:gridCol w="3094700"/>
                <a:gridCol w="3243350"/>
              </a:tblGrid>
              <a:tr h="371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E06666"/>
                          </a:highlight>
                        </a:rPr>
                        <a:t>Chức năng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E06666"/>
                          </a:highlight>
                        </a:rPr>
                        <a:t>P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E06666"/>
                          </a:highlight>
                        </a:rPr>
                        <a:t>andas (Python)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highlight>
                            <a:srgbClr val="E06666"/>
                          </a:highlight>
                        </a:rPr>
                        <a:t>SQL (Structured Query Language)</a:t>
                      </a:r>
                      <a:endParaRPr b="1" sz="1200">
                        <a:solidFill>
                          <a:schemeClr val="dk1"/>
                        </a:solidFill>
                        <a:highlight>
                          <a:srgbClr val="E06666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Cấu trúc dữ liệu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DataFrame, Series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Bảng (Table), Dòng (Row), Cột (Column)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Ngôn ngữ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Ngôn ngữ lập trình (Python)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Ngôn ngữ truy vấn dữ liệu (declarative language)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Lọc dữ liệu (Filter)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df[df['age'] &gt; 25]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 * FROM table WHERE age &gt; 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Chọn cột (Select columns)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df[['name', 'age']]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 name, age FROM table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Gộp nhóm (Group By)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df.groupby('city').sum()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 city, SUM(value) FROM table GROUP BY city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Gộp bảng (Join)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pd.merge(df1, df2, on='id')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 * FROM A JOIN B ON A.id = B.id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Sắp xếp (Sort)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df.sort_values('age')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SELECT * FROM table ORDER BY 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Xử lý dữ liệu thiếu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df.fillna(0) hoặc df.dropna()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Không hỗ trợ trực tiếp – dùng hàm SQL cụ thể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Thêm cột mới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df['new_col'] = df['a'] + df['b']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Dùng trong SELECT với phép toán: SELECT a + b AS new_col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514350" y="514353"/>
            <a:ext cx="69363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PRACTICES</a:t>
            </a:r>
            <a:endParaRPr b="1" sz="36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7735588" y="5143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30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4</a:t>
            </a:r>
            <a:endParaRPr sz="700"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575" y="1098575"/>
            <a:ext cx="6582281" cy="3532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1"/>
          <p:cNvGrpSpPr/>
          <p:nvPr/>
        </p:nvGrpSpPr>
        <p:grpSpPr>
          <a:xfrm>
            <a:off x="0" y="0"/>
            <a:ext cx="3951810" cy="5143598"/>
            <a:chOff x="0" y="0"/>
            <a:chExt cx="2085058" cy="2713870"/>
          </a:xfrm>
        </p:grpSpPr>
        <p:sp>
          <p:nvSpPr>
            <p:cNvPr id="206" name="Google Shape;206;p31"/>
            <p:cNvSpPr/>
            <p:nvPr/>
          </p:nvSpPr>
          <p:spPr>
            <a:xfrm>
              <a:off x="0" y="0"/>
              <a:ext cx="2085058" cy="2713870"/>
            </a:xfrm>
            <a:custGeom>
              <a:rect b="b" l="l" r="r" t="t"/>
              <a:pathLst>
                <a:path extrusionOk="0" h="2713870" w="2085058">
                  <a:moveTo>
                    <a:pt x="0" y="0"/>
                  </a:moveTo>
                  <a:lnTo>
                    <a:pt x="2085058" y="0"/>
                  </a:lnTo>
                  <a:lnTo>
                    <a:pt x="2085058" y="2713870"/>
                  </a:lnTo>
                  <a:lnTo>
                    <a:pt x="0" y="2713870"/>
                  </a:lnTo>
                  <a:close/>
                </a:path>
              </a:pathLst>
            </a:custGeom>
            <a:solidFill>
              <a:srgbClr val="D92D20"/>
            </a:solidFill>
            <a:ln cap="sq" cmpd="sng" w="28575">
              <a:solidFill>
                <a:srgbClr val="111111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7" name="Google Shape;207;p31"/>
            <p:cNvSpPr txBox="1"/>
            <p:nvPr/>
          </p:nvSpPr>
          <p:spPr>
            <a:xfrm>
              <a:off x="0" y="47625"/>
              <a:ext cx="2085000" cy="266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332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31"/>
          <p:cNvSpPr/>
          <p:nvPr/>
        </p:nvSpPr>
        <p:spPr>
          <a:xfrm>
            <a:off x="514350" y="4162858"/>
            <a:ext cx="1293147" cy="466292"/>
          </a:xfrm>
          <a:custGeom>
            <a:rect b="b" l="l" r="r" t="t"/>
            <a:pathLst>
              <a:path extrusionOk="0" h="932584" w="2586293">
                <a:moveTo>
                  <a:pt x="0" y="0"/>
                </a:moveTo>
                <a:lnTo>
                  <a:pt x="2586293" y="0"/>
                </a:lnTo>
                <a:lnTo>
                  <a:pt x="2586293" y="932584"/>
                </a:lnTo>
                <a:lnTo>
                  <a:pt x="0" y="9325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31"/>
          <p:cNvSpPr txBox="1"/>
          <p:nvPr/>
        </p:nvSpPr>
        <p:spPr>
          <a:xfrm>
            <a:off x="514350" y="471367"/>
            <a:ext cx="34374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Matplotlib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  <a:p>
            <a:pPr indent="0" lvl="0" marL="0" rtl="0" algn="l">
              <a:lnSpc>
                <a:spcPct val="10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ricolage Grotesque SemiBold"/>
                <a:ea typeface="Bricolage Grotesque SemiBold"/>
                <a:cs typeface="Bricolage Grotesque SemiBold"/>
                <a:sym typeface="Bricolage Grotesque SemiBold"/>
              </a:rPr>
              <a:t>Seaborn</a:t>
            </a:r>
            <a:endParaRPr sz="3000">
              <a:solidFill>
                <a:schemeClr val="lt1"/>
              </a:solidFill>
              <a:latin typeface="Bricolage Grotesque SemiBold"/>
              <a:ea typeface="Bricolage Grotesque SemiBold"/>
              <a:cs typeface="Bricolage Grotesque SemiBold"/>
              <a:sym typeface="Bricolage Grotesque SemiBold"/>
            </a:endParaRPr>
          </a:p>
        </p:txBody>
      </p:sp>
      <p:sp>
        <p:nvSpPr>
          <p:cNvPr id="210" name="Google Shape;210;p31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3</a:t>
            </a:r>
            <a:endParaRPr sz="700"/>
          </a:p>
        </p:txBody>
      </p:sp>
      <p:sp>
        <p:nvSpPr>
          <p:cNvPr id="211" name="Google Shape;211;p31"/>
          <p:cNvSpPr txBox="1"/>
          <p:nvPr/>
        </p:nvSpPr>
        <p:spPr>
          <a:xfrm>
            <a:off x="4221350" y="2328475"/>
            <a:ext cx="4841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2000">
                <a:solidFill>
                  <a:schemeClr val="dk1"/>
                </a:solidFill>
              </a:rPr>
              <a:t>Most of the default charts in Power BI are available from Matplotlib/Seaborn.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7325" y="339447"/>
            <a:ext cx="4731476" cy="1396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/>
        </p:nvSpPr>
        <p:spPr>
          <a:xfrm>
            <a:off x="533400" y="203205"/>
            <a:ext cx="716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Matplotlib - Seaborn</a:t>
            </a:r>
            <a:endParaRPr b="1" sz="25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7735588" y="209550"/>
            <a:ext cx="894062" cy="318611"/>
          </a:xfrm>
          <a:custGeom>
            <a:rect b="b" l="l" r="r" t="t"/>
            <a:pathLst>
              <a:path extrusionOk="0" h="637222" w="1788124">
                <a:moveTo>
                  <a:pt x="0" y="0"/>
                </a:moveTo>
                <a:lnTo>
                  <a:pt x="1788124" y="0"/>
                </a:lnTo>
                <a:lnTo>
                  <a:pt x="1788124" y="637222"/>
                </a:lnTo>
                <a:lnTo>
                  <a:pt x="0" y="6372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32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5</a:t>
            </a:r>
            <a:endParaRPr sz="700"/>
          </a:p>
        </p:txBody>
      </p:sp>
      <p:sp>
        <p:nvSpPr>
          <p:cNvPr id="220" name="Google Shape;220;p32"/>
          <p:cNvSpPr txBox="1"/>
          <p:nvPr/>
        </p:nvSpPr>
        <p:spPr>
          <a:xfrm>
            <a:off x="456150" y="655750"/>
            <a:ext cx="7279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Matplotlib: </a:t>
            </a:r>
            <a:r>
              <a:rPr lang="en" sz="1200">
                <a:solidFill>
                  <a:schemeClr val="dk1"/>
                </a:solidFill>
              </a:rPr>
              <a:t>Long code and easy to get confused when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you want to create beautiful charts quickly.</a:t>
            </a:r>
            <a:endParaRPr sz="1200"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25" y="1242075"/>
            <a:ext cx="3558907" cy="37374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2" name="Google Shape;222;p32"/>
          <p:cNvSpPr txBox="1"/>
          <p:nvPr/>
        </p:nvSpPr>
        <p:spPr>
          <a:xfrm>
            <a:off x="5000075" y="678925"/>
            <a:ext cx="7279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Seaborn: </a:t>
            </a:r>
            <a:r>
              <a:rPr lang="en" sz="1200">
                <a:solidFill>
                  <a:schemeClr val="dk1"/>
                </a:solidFill>
              </a:rPr>
              <a:t>Advanced statistical charts available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such as: boxplot, violinplot, heatmap, kdeplot...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2399" y="1242075"/>
            <a:ext cx="3474951" cy="3658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5F5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3973468" y="514350"/>
            <a:ext cx="1084583" cy="386506"/>
          </a:xfrm>
          <a:custGeom>
            <a:rect b="b" l="l" r="r" t="t"/>
            <a:pathLst>
              <a:path extrusionOk="0" h="773012" w="2169166">
                <a:moveTo>
                  <a:pt x="0" y="0"/>
                </a:moveTo>
                <a:lnTo>
                  <a:pt x="2169167" y="0"/>
                </a:lnTo>
                <a:lnTo>
                  <a:pt x="2169167" y="773012"/>
                </a:lnTo>
                <a:lnTo>
                  <a:pt x="0" y="7730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33"/>
          <p:cNvGrpSpPr/>
          <p:nvPr/>
        </p:nvGrpSpPr>
        <p:grpSpPr>
          <a:xfrm>
            <a:off x="6290611" y="530578"/>
            <a:ext cx="2339039" cy="201614"/>
            <a:chOff x="0" y="-38100"/>
            <a:chExt cx="6237436" cy="537637"/>
          </a:xfrm>
        </p:grpSpPr>
        <p:sp>
          <p:nvSpPr>
            <p:cNvPr id="230" name="Google Shape;230;p33"/>
            <p:cNvSpPr/>
            <p:nvPr/>
          </p:nvSpPr>
          <p:spPr>
            <a:xfrm>
              <a:off x="0" y="4053"/>
              <a:ext cx="491431" cy="491431"/>
            </a:xfrm>
            <a:custGeom>
              <a:rect b="b" l="l" r="r" t="t"/>
              <a:pathLst>
                <a:path extrusionOk="0" h="491431" w="491431">
                  <a:moveTo>
                    <a:pt x="0" y="0"/>
                  </a:moveTo>
                  <a:lnTo>
                    <a:pt x="491431" y="0"/>
                  </a:lnTo>
                  <a:lnTo>
                    <a:pt x="491431" y="491431"/>
                  </a:lnTo>
                  <a:lnTo>
                    <a:pt x="0" y="49143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1" name="Google Shape;231;p33"/>
            <p:cNvSpPr txBox="1"/>
            <p:nvPr/>
          </p:nvSpPr>
          <p:spPr>
            <a:xfrm>
              <a:off x="749101" y="-38100"/>
              <a:ext cx="5488335" cy="537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60000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fullstackdatascience.com</a:t>
              </a:r>
              <a:endParaRPr sz="700"/>
            </a:p>
          </p:txBody>
        </p:sp>
      </p:grpSp>
      <p:sp>
        <p:nvSpPr>
          <p:cNvPr id="232" name="Google Shape;232;p33"/>
          <p:cNvSpPr/>
          <p:nvPr/>
        </p:nvSpPr>
        <p:spPr>
          <a:xfrm>
            <a:off x="514350" y="514350"/>
            <a:ext cx="3110979" cy="4114800"/>
          </a:xfrm>
          <a:custGeom>
            <a:rect b="b" l="l" r="r" t="t"/>
            <a:pathLst>
              <a:path extrusionOk="0" h="1274980" w="963944">
                <a:moveTo>
                  <a:pt x="0" y="0"/>
                </a:moveTo>
                <a:lnTo>
                  <a:pt x="963944" y="0"/>
                </a:lnTo>
                <a:lnTo>
                  <a:pt x="963944" y="1274980"/>
                </a:lnTo>
                <a:lnTo>
                  <a:pt x="0" y="127498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7565" r="-67568" t="0"/>
            </a:stretch>
          </a:blipFill>
          <a:ln>
            <a:noFill/>
          </a:ln>
        </p:spPr>
      </p:sp>
      <p:sp>
        <p:nvSpPr>
          <p:cNvPr id="233" name="Google Shape;233;p33"/>
          <p:cNvSpPr txBox="1"/>
          <p:nvPr/>
        </p:nvSpPr>
        <p:spPr>
          <a:xfrm>
            <a:off x="3978300" y="1623300"/>
            <a:ext cx="4403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111111"/>
                </a:solidFill>
                <a:latin typeface="Bricolage Grotesque"/>
                <a:ea typeface="Bricolage Grotesque"/>
                <a:cs typeface="Bricolage Grotesque"/>
                <a:sym typeface="Bricolage Grotesque"/>
              </a:rPr>
              <a:t>References</a:t>
            </a:r>
            <a:endParaRPr b="1" sz="100">
              <a:latin typeface="Bricolage Grotesque"/>
              <a:ea typeface="Bricolage Grotesque"/>
              <a:cs typeface="Bricolage Grotesque"/>
              <a:sym typeface="Bricolage Grotesque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3920964" y="2651379"/>
            <a:ext cx="45162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457200" marR="0" rtl="0" algn="l">
              <a:lnSpc>
                <a:spcPct val="174028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-"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https://dataedo.com/samples/html/Data_warehouse/doc/AdventureWorksDW_4/home.html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8624146" y="4794717"/>
            <a:ext cx="316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B4B4D"/>
                </a:solidFill>
              </a:rPr>
              <a:t>11</a:t>
            </a:r>
            <a:endParaRPr sz="700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