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y="5143500" cx="9144000"/>
  <p:notesSz cx="6858000" cy="9144000"/>
  <p:embeddedFontLst>
    <p:embeddedFont>
      <p:font typeface="Bricolage Grotesque Light"/>
      <p:regular r:id="rId34"/>
      <p:bold r:id="rId35"/>
    </p:embeddedFont>
    <p:embeddedFont>
      <p:font typeface="Bricolage Grotesque SemiBold"/>
      <p:regular r:id="rId36"/>
      <p:bold r:id="rId37"/>
    </p:embeddedFont>
    <p:embeddedFont>
      <p:font typeface="Montserrat Medium"/>
      <p:regular r:id="rId38"/>
      <p:bold r:id="rId39"/>
      <p:italic r:id="rId40"/>
      <p:boldItalic r:id="rId41"/>
    </p:embeddedFont>
    <p:embeddedFont>
      <p:font typeface="Bricolage Grotesque ExtraBold"/>
      <p:bold r:id="rId42"/>
    </p:embeddedFont>
    <p:embeddedFont>
      <p:font typeface="Bricolage Grotesque"/>
      <p:regular r:id="rId43"/>
      <p:bold r:id="rId44"/>
    </p:embeddedFont>
    <p:embeddedFont>
      <p:font typeface="Open Sans Medium"/>
      <p:regular r:id="rId45"/>
      <p:bold r:id="rId46"/>
      <p:italic r:id="rId47"/>
      <p:boldItalic r:id="rId48"/>
    </p:embeddedFont>
    <p:embeddedFont>
      <p:font typeface="Open Sans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24">
          <p15:clr>
            <a:srgbClr val="747775"/>
          </p15:clr>
        </p15:guide>
        <p15:guide id="2" pos="324">
          <p15:clr>
            <a:srgbClr val="747775"/>
          </p15:clr>
        </p15:guide>
        <p15:guide id="3" pos="5433">
          <p15:clr>
            <a:srgbClr val="747775"/>
          </p15:clr>
        </p15:guide>
        <p15:guide id="4" orient="horz" pos="2917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7BE7DB0-7D4E-4E74-BB50-C20A85539463}">
  <a:tblStyle styleId="{07BE7DB0-7D4E-4E74-BB50-C20A855394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0AE5D64D-1723-4857-8095-A817E6C3AF06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24" orient="horz"/>
        <p:guide pos="324"/>
        <p:guide pos="5433"/>
        <p:guide pos="291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Medium-italic.fntdata"/><Relationship Id="rId42" Type="http://schemas.openxmlformats.org/officeDocument/2006/relationships/font" Target="fonts/BricolageGrotesqueExtraBold-bold.fntdata"/><Relationship Id="rId41" Type="http://schemas.openxmlformats.org/officeDocument/2006/relationships/font" Target="fonts/MontserratMedium-boldItalic.fntdata"/><Relationship Id="rId44" Type="http://schemas.openxmlformats.org/officeDocument/2006/relationships/font" Target="fonts/BricolageGrotesque-bold.fntdata"/><Relationship Id="rId43" Type="http://schemas.openxmlformats.org/officeDocument/2006/relationships/font" Target="fonts/BricolageGrotesque-regular.fntdata"/><Relationship Id="rId46" Type="http://schemas.openxmlformats.org/officeDocument/2006/relationships/font" Target="fonts/OpenSansMedium-bold.fntdata"/><Relationship Id="rId45" Type="http://schemas.openxmlformats.org/officeDocument/2006/relationships/font" Target="fonts/OpenSansMedium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OpenSansMedium-boldItalic.fntdata"/><Relationship Id="rId47" Type="http://schemas.openxmlformats.org/officeDocument/2006/relationships/font" Target="fonts/OpenSansMedium-italic.fntdata"/><Relationship Id="rId49" Type="http://schemas.openxmlformats.org/officeDocument/2006/relationships/font" Target="fonts/OpenSans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font" Target="fonts/BricolageGrotesqueLight-bold.fntdata"/><Relationship Id="rId34" Type="http://schemas.openxmlformats.org/officeDocument/2006/relationships/font" Target="fonts/BricolageGrotesqueLight-regular.fntdata"/><Relationship Id="rId37" Type="http://schemas.openxmlformats.org/officeDocument/2006/relationships/font" Target="fonts/BricolageGrotesqueSemiBold-bold.fntdata"/><Relationship Id="rId36" Type="http://schemas.openxmlformats.org/officeDocument/2006/relationships/font" Target="fonts/BricolageGrotesqueSemiBold-regular.fntdata"/><Relationship Id="rId39" Type="http://schemas.openxmlformats.org/officeDocument/2006/relationships/font" Target="fonts/MontserratMedium-bold.fntdata"/><Relationship Id="rId38" Type="http://schemas.openxmlformats.org/officeDocument/2006/relationships/font" Target="fonts/MontserratMedium-regular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OpenSans-italic.fntdata"/><Relationship Id="rId50" Type="http://schemas.openxmlformats.org/officeDocument/2006/relationships/font" Target="fonts/OpenSans-bold.fntdata"/><Relationship Id="rId52" Type="http://schemas.openxmlformats.org/officeDocument/2006/relationships/font" Target="fonts/OpenSans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f17e88e9cc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f17e88e9cc_1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8ae7d09ab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28ae7d09aba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45de26d92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345de26d92a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3e113c218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33e113c2188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3e113c2188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33e113c2188_0_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3e113c2188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33e113c2188_0_1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3e113c2188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33e113c2188_0_1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3e113c2188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g33e113c2188_0_1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3e113c2188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33e113c2188_0_1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3e113c2188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33e113c2188_0_1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3e220c52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g33e220c521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f17e88e9cc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2f17e88e9cc_1_9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3e220c521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g33e220c5210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3e220c521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g33e220c5210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3e220c521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g33e220c5210_0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3e220c521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g33e220c5210_0_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8ae7d09a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g28ae7d09ab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f17e88e9cc_1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g2f17e88e9cc_1_4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f17e88e9cc_1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g2f17e88e9cc_1_4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fe51579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27fe51579e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45dc45b6f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345dc45b6fe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f17e88e9cc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2f17e88e9cc_1_1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8ad770abd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28ad770abd7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8ad770abd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ợ giải thích về left, right, outer, inner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28ad770abd7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3e39c98be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33e39c98bee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8ae7d09ab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28ae7d09aba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8.png"/><Relationship Id="rId6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9.png"/><Relationship Id="rId7" Type="http://schemas.openxmlformats.org/officeDocument/2006/relationships/image" Target="../media/image22.png"/><Relationship Id="rId8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20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9" Type="http://schemas.openxmlformats.org/officeDocument/2006/relationships/image" Target="../media/image3.jpg"/><Relationship Id="rId5" Type="http://schemas.openxmlformats.org/officeDocument/2006/relationships/image" Target="../media/image11.png"/><Relationship Id="rId6" Type="http://schemas.openxmlformats.org/officeDocument/2006/relationships/image" Target="../media/image13.png"/><Relationship Id="rId7" Type="http://schemas.openxmlformats.org/officeDocument/2006/relationships/image" Target="../media/image1.png"/><Relationship Id="rId8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25"/>
          <p:cNvGrpSpPr/>
          <p:nvPr/>
        </p:nvGrpSpPr>
        <p:grpSpPr>
          <a:xfrm>
            <a:off x="2391086" y="4141671"/>
            <a:ext cx="1611808" cy="487472"/>
            <a:chOff x="2391086" y="4141671"/>
            <a:chExt cx="1611808" cy="487472"/>
          </a:xfrm>
        </p:grpSpPr>
        <p:sp>
          <p:nvSpPr>
            <p:cNvPr id="130" name="Google Shape;130;p25"/>
            <p:cNvSpPr/>
            <p:nvPr/>
          </p:nvSpPr>
          <p:spPr>
            <a:xfrm>
              <a:off x="2391086" y="4141671"/>
              <a:ext cx="1611808" cy="487472"/>
            </a:xfrm>
            <a:custGeom>
              <a:rect b="b" l="l" r="r" t="t"/>
              <a:pathLst>
                <a:path extrusionOk="0" h="249321" w="824370">
                  <a:moveTo>
                    <a:pt x="122481" y="0"/>
                  </a:moveTo>
                  <a:lnTo>
                    <a:pt x="701888" y="0"/>
                  </a:lnTo>
                  <a:cubicBezTo>
                    <a:pt x="769533" y="0"/>
                    <a:pt x="824370" y="54837"/>
                    <a:pt x="824370" y="122481"/>
                  </a:cubicBezTo>
                  <a:lnTo>
                    <a:pt x="824370" y="126840"/>
                  </a:lnTo>
                  <a:cubicBezTo>
                    <a:pt x="824370" y="159324"/>
                    <a:pt x="811465" y="190477"/>
                    <a:pt x="788496" y="213447"/>
                  </a:cubicBezTo>
                  <a:cubicBezTo>
                    <a:pt x="765526" y="236417"/>
                    <a:pt x="734372" y="249321"/>
                    <a:pt x="701888" y="249321"/>
                  </a:cubicBezTo>
                  <a:lnTo>
                    <a:pt x="122481" y="249321"/>
                  </a:lnTo>
                  <a:cubicBezTo>
                    <a:pt x="89997" y="249321"/>
                    <a:pt x="58844" y="236417"/>
                    <a:pt x="35874" y="213447"/>
                  </a:cubicBezTo>
                  <a:cubicBezTo>
                    <a:pt x="12904" y="190477"/>
                    <a:pt x="0" y="159324"/>
                    <a:pt x="0" y="126840"/>
                  </a:cubicBezTo>
                  <a:lnTo>
                    <a:pt x="0" y="122481"/>
                  </a:lnTo>
                  <a:cubicBezTo>
                    <a:pt x="0" y="89997"/>
                    <a:pt x="12904" y="58844"/>
                    <a:pt x="35874" y="35874"/>
                  </a:cubicBezTo>
                  <a:cubicBezTo>
                    <a:pt x="58844" y="12904"/>
                    <a:pt x="89997" y="0"/>
                    <a:pt x="122481" y="0"/>
                  </a:cubicBezTo>
                  <a:close/>
                </a:path>
              </a:pathLst>
            </a:custGeom>
            <a:solidFill>
              <a:srgbClr val="D92D20"/>
            </a:solidFill>
            <a:ln cap="rnd" cmpd="sng" w="19050">
              <a:solidFill>
                <a:srgbClr val="11111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5"/>
            <p:cNvSpPr txBox="1"/>
            <p:nvPr/>
          </p:nvSpPr>
          <p:spPr>
            <a:xfrm>
              <a:off x="2391086" y="4234787"/>
              <a:ext cx="1611808" cy="3943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650" lIns="24650" spcFirstLastPara="1" rIns="24650" wrap="square" tIns="24650">
              <a:noAutofit/>
            </a:bodyPr>
            <a:lstStyle/>
            <a:p>
              <a:pPr indent="0" lvl="0" marL="0" marR="0" rtl="0" algn="ctr">
                <a:lnSpc>
                  <a:spcPct val="133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25"/>
            <p:cNvSpPr txBox="1"/>
            <p:nvPr/>
          </p:nvSpPr>
          <p:spPr>
            <a:xfrm>
              <a:off x="2604645" y="4216057"/>
              <a:ext cx="1184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" sz="2200" u="none" cap="none" strike="noStrike">
                  <a:solidFill>
                    <a:srgbClr val="FFFFFF"/>
                  </a:solidFill>
                  <a:latin typeface="Bricolage Grotesque SemiBold"/>
                  <a:ea typeface="Bricolage Grotesque SemiBold"/>
                  <a:cs typeface="Bricolage Grotesque SemiBold"/>
                  <a:sym typeface="Bricolage Grotesque SemiBold"/>
                </a:rPr>
                <a:t>Lesson </a:t>
              </a:r>
              <a:r>
                <a:rPr lang="en" sz="2200">
                  <a:solidFill>
                    <a:srgbClr val="FFFFFF"/>
                  </a:solidFill>
                  <a:latin typeface="Bricolage Grotesque SemiBold"/>
                  <a:ea typeface="Bricolage Grotesque SemiBold"/>
                  <a:cs typeface="Bricolage Grotesque SemiBold"/>
                  <a:sym typeface="Bricolage Grotesque SemiBold"/>
                </a:rPr>
                <a:t>2</a:t>
              </a:r>
              <a:endParaRPr sz="700">
                <a:latin typeface="Bricolage Grotesque SemiBold"/>
                <a:ea typeface="Bricolage Grotesque SemiBold"/>
                <a:cs typeface="Bricolage Grotesque SemiBold"/>
                <a:sym typeface="Bricolage Grotesque SemiBold"/>
              </a:endParaRPr>
            </a:p>
          </p:txBody>
        </p:sp>
      </p:grpSp>
      <p:grpSp>
        <p:nvGrpSpPr>
          <p:cNvPr id="133" name="Google Shape;133;p25"/>
          <p:cNvGrpSpPr/>
          <p:nvPr/>
        </p:nvGrpSpPr>
        <p:grpSpPr>
          <a:xfrm>
            <a:off x="490249" y="4141675"/>
            <a:ext cx="1806548" cy="487472"/>
            <a:chOff x="490250" y="4141675"/>
            <a:chExt cx="1806548" cy="487472"/>
          </a:xfrm>
        </p:grpSpPr>
        <p:sp>
          <p:nvSpPr>
            <p:cNvPr id="134" name="Google Shape;134;p25"/>
            <p:cNvSpPr/>
            <p:nvPr/>
          </p:nvSpPr>
          <p:spPr>
            <a:xfrm>
              <a:off x="490250" y="4141675"/>
              <a:ext cx="1806548" cy="487472"/>
            </a:xfrm>
            <a:custGeom>
              <a:rect b="b" l="l" r="r" t="t"/>
              <a:pathLst>
                <a:path extrusionOk="0" h="249321" w="824268">
                  <a:moveTo>
                    <a:pt x="122496" y="0"/>
                  </a:moveTo>
                  <a:lnTo>
                    <a:pt x="701772" y="0"/>
                  </a:lnTo>
                  <a:cubicBezTo>
                    <a:pt x="734260" y="0"/>
                    <a:pt x="765417" y="12906"/>
                    <a:pt x="788390" y="35878"/>
                  </a:cubicBezTo>
                  <a:cubicBezTo>
                    <a:pt x="811362" y="58851"/>
                    <a:pt x="824268" y="90008"/>
                    <a:pt x="824268" y="122496"/>
                  </a:cubicBezTo>
                  <a:lnTo>
                    <a:pt x="824268" y="126825"/>
                  </a:lnTo>
                  <a:cubicBezTo>
                    <a:pt x="824268" y="194477"/>
                    <a:pt x="769424" y="249321"/>
                    <a:pt x="701772" y="249321"/>
                  </a:cubicBezTo>
                  <a:lnTo>
                    <a:pt x="122496" y="249321"/>
                  </a:lnTo>
                  <a:cubicBezTo>
                    <a:pt x="90008" y="249321"/>
                    <a:pt x="58851" y="236415"/>
                    <a:pt x="35878" y="213443"/>
                  </a:cubicBezTo>
                  <a:cubicBezTo>
                    <a:pt x="12906" y="190470"/>
                    <a:pt x="0" y="159313"/>
                    <a:pt x="0" y="126825"/>
                  </a:cubicBezTo>
                  <a:lnTo>
                    <a:pt x="0" y="122496"/>
                  </a:lnTo>
                  <a:cubicBezTo>
                    <a:pt x="0" y="90008"/>
                    <a:pt x="12906" y="58851"/>
                    <a:pt x="35878" y="35878"/>
                  </a:cubicBezTo>
                  <a:cubicBezTo>
                    <a:pt x="58851" y="12906"/>
                    <a:pt x="90008" y="0"/>
                    <a:pt x="122496" y="0"/>
                  </a:cubicBezTo>
                  <a:close/>
                </a:path>
              </a:pathLst>
            </a:custGeom>
            <a:solidFill>
              <a:srgbClr val="D92D20"/>
            </a:solidFill>
            <a:ln cap="rnd" cmpd="sng" w="19050">
              <a:solidFill>
                <a:srgbClr val="11111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5"/>
            <p:cNvSpPr txBox="1"/>
            <p:nvPr/>
          </p:nvSpPr>
          <p:spPr>
            <a:xfrm>
              <a:off x="490249" y="4234791"/>
              <a:ext cx="1806548" cy="3943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650" lIns="24650" spcFirstLastPara="1" rIns="24650" wrap="square" tIns="24650">
              <a:noAutofit/>
            </a:bodyPr>
            <a:lstStyle/>
            <a:p>
              <a:pPr indent="0" lvl="0" marL="0" marR="0" rtl="0" algn="ctr">
                <a:lnSpc>
                  <a:spcPct val="133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25"/>
            <p:cNvSpPr txBox="1"/>
            <p:nvPr/>
          </p:nvSpPr>
          <p:spPr>
            <a:xfrm>
              <a:off x="539424" y="4216061"/>
              <a:ext cx="1708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Bricolage Grotesque SemiBold"/>
                  <a:ea typeface="Bricolage Grotesque SemiBold"/>
                  <a:cs typeface="Bricolage Grotesque SemiBold"/>
                  <a:sym typeface="Bricolage Grotesque SemiBold"/>
                </a:rPr>
                <a:t>DA K6</a:t>
              </a:r>
              <a:endParaRPr sz="700">
                <a:latin typeface="Bricolage Grotesque SemiBold"/>
                <a:ea typeface="Bricolage Grotesque SemiBold"/>
                <a:cs typeface="Bricolage Grotesque SemiBold"/>
                <a:sym typeface="Bricolage Grotesque SemiBold"/>
              </a:endParaRPr>
            </a:p>
          </p:txBody>
        </p:sp>
      </p:grpSp>
      <p:sp>
        <p:nvSpPr>
          <p:cNvPr id="137" name="Google Shape;137;p25"/>
          <p:cNvSpPr/>
          <p:nvPr/>
        </p:nvSpPr>
        <p:spPr>
          <a:xfrm>
            <a:off x="514350" y="514350"/>
            <a:ext cx="1310733" cy="467098"/>
          </a:xfrm>
          <a:custGeom>
            <a:rect b="b" l="l" r="r" t="t"/>
            <a:pathLst>
              <a:path extrusionOk="0" h="934195" w="2621466">
                <a:moveTo>
                  <a:pt x="0" y="0"/>
                </a:moveTo>
                <a:lnTo>
                  <a:pt x="2621466" y="0"/>
                </a:lnTo>
                <a:lnTo>
                  <a:pt x="2621466" y="934195"/>
                </a:lnTo>
                <a:lnTo>
                  <a:pt x="0" y="93419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8" name="Google Shape;138;p25"/>
          <p:cNvSpPr txBox="1"/>
          <p:nvPr/>
        </p:nvSpPr>
        <p:spPr>
          <a:xfrm>
            <a:off x="474175" y="1555750"/>
            <a:ext cx="56721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200">
                <a:solidFill>
                  <a:srgbClr val="111111"/>
                </a:solidFill>
                <a:latin typeface="Bricolage Grotesque ExtraBold"/>
                <a:ea typeface="Bricolage Grotesque ExtraBold"/>
                <a:cs typeface="Bricolage Grotesque ExtraBold"/>
                <a:sym typeface="Bricolage Grotesque ExtraBold"/>
              </a:rPr>
              <a:t>Basic SQL</a:t>
            </a:r>
            <a:endParaRPr sz="200">
              <a:latin typeface="Bricolage Grotesque ExtraBold"/>
              <a:ea typeface="Bricolage Grotesque ExtraBold"/>
              <a:cs typeface="Bricolage Grotesque ExtraBold"/>
              <a:sym typeface="Bricolage Grotesque ExtraBold"/>
            </a:endParaRPr>
          </a:p>
        </p:txBody>
      </p:sp>
      <p:sp>
        <p:nvSpPr>
          <p:cNvPr id="139" name="Google Shape;139;p25"/>
          <p:cNvSpPr txBox="1"/>
          <p:nvPr/>
        </p:nvSpPr>
        <p:spPr>
          <a:xfrm>
            <a:off x="523450" y="3110350"/>
            <a:ext cx="4904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111111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When asked for advice for data scientists, the father of Python responded, "Learn SQL."</a:t>
            </a:r>
            <a:endParaRPr i="1" sz="800"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grpSp>
        <p:nvGrpSpPr>
          <p:cNvPr id="140" name="Google Shape;140;p25"/>
          <p:cNvGrpSpPr/>
          <p:nvPr/>
        </p:nvGrpSpPr>
        <p:grpSpPr>
          <a:xfrm>
            <a:off x="6290611" y="530578"/>
            <a:ext cx="2339039" cy="201614"/>
            <a:chOff x="0" y="-38100"/>
            <a:chExt cx="6237436" cy="537637"/>
          </a:xfrm>
        </p:grpSpPr>
        <p:sp>
          <p:nvSpPr>
            <p:cNvPr id="141" name="Google Shape;141;p25"/>
            <p:cNvSpPr/>
            <p:nvPr/>
          </p:nvSpPr>
          <p:spPr>
            <a:xfrm>
              <a:off x="0" y="4053"/>
              <a:ext cx="491431" cy="491431"/>
            </a:xfrm>
            <a:custGeom>
              <a:rect b="b" l="l" r="r" t="t"/>
              <a:pathLst>
                <a:path extrusionOk="0" h="491431" w="491431">
                  <a:moveTo>
                    <a:pt x="0" y="0"/>
                  </a:moveTo>
                  <a:lnTo>
                    <a:pt x="491431" y="0"/>
                  </a:lnTo>
                  <a:lnTo>
                    <a:pt x="491431" y="491431"/>
                  </a:lnTo>
                  <a:lnTo>
                    <a:pt x="0" y="49143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42" name="Google Shape;142;p25"/>
            <p:cNvSpPr txBox="1"/>
            <p:nvPr/>
          </p:nvSpPr>
          <p:spPr>
            <a:xfrm>
              <a:off x="749101" y="-38100"/>
              <a:ext cx="5488335" cy="537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200" u="none" cap="none" strike="noStrike">
                  <a:solidFill>
                    <a:srgbClr val="C60000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fullstackdatascience.com</a:t>
              </a:r>
              <a:endParaRPr sz="700"/>
            </a:p>
          </p:txBody>
        </p:sp>
      </p:grpSp>
      <p:sp>
        <p:nvSpPr>
          <p:cNvPr id="143" name="Google Shape;143;p25"/>
          <p:cNvSpPr txBox="1"/>
          <p:nvPr/>
        </p:nvSpPr>
        <p:spPr>
          <a:xfrm>
            <a:off x="8624146" y="4794717"/>
            <a:ext cx="316445" cy="163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4B4B4D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/>
          </a:p>
        </p:txBody>
      </p:sp>
      <p:sp>
        <p:nvSpPr>
          <p:cNvPr id="144" name="Google Shape;144;p25"/>
          <p:cNvSpPr txBox="1"/>
          <p:nvPr/>
        </p:nvSpPr>
        <p:spPr>
          <a:xfrm>
            <a:off x="6557038" y="3914077"/>
            <a:ext cx="1806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11111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C</a:t>
            </a:r>
            <a:r>
              <a:rPr b="1" i="0" lang="en" sz="1200" u="none" cap="none" strike="noStrike">
                <a:solidFill>
                  <a:srgbClr val="111111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reated by </a:t>
            </a:r>
            <a:r>
              <a:rPr b="1" lang="en" sz="1200">
                <a:solidFill>
                  <a:srgbClr val="111111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HuyNT</a:t>
            </a:r>
            <a:endParaRPr b="1" sz="700"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145" name="Google Shape;145;p25"/>
          <p:cNvSpPr txBox="1"/>
          <p:nvPr/>
        </p:nvSpPr>
        <p:spPr>
          <a:xfrm>
            <a:off x="6296116" y="4154296"/>
            <a:ext cx="23280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6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92D20"/>
                </a:solidFill>
              </a:rPr>
              <a:t>huynt</a:t>
            </a:r>
            <a:r>
              <a:rPr b="0" i="0" lang="en" sz="1100" u="none" cap="none" strike="noStrike">
                <a:solidFill>
                  <a:srgbClr val="D92D20"/>
                </a:solidFill>
                <a:latin typeface="Arial"/>
                <a:ea typeface="Arial"/>
                <a:cs typeface="Arial"/>
                <a:sym typeface="Arial"/>
              </a:rPr>
              <a:t>@fullstackdatascience.com</a:t>
            </a:r>
            <a:endParaRPr sz="700"/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33075" y="1262749"/>
            <a:ext cx="2023500" cy="20250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/>
          <p:nvPr/>
        </p:nvSpPr>
        <p:spPr>
          <a:xfrm>
            <a:off x="533400" y="508005"/>
            <a:ext cx="7162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111111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FROM</a:t>
            </a:r>
            <a:r>
              <a:rPr b="1" lang="en" sz="4000">
                <a:solidFill>
                  <a:srgbClr val="111111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 Clause</a:t>
            </a:r>
            <a:endParaRPr b="1" sz="4000"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241" name="Google Shape;241;p34"/>
          <p:cNvSpPr/>
          <p:nvPr/>
        </p:nvSpPr>
        <p:spPr>
          <a:xfrm>
            <a:off x="7735588" y="514350"/>
            <a:ext cx="894062" cy="318611"/>
          </a:xfrm>
          <a:custGeom>
            <a:rect b="b" l="l" r="r" t="t"/>
            <a:pathLst>
              <a:path extrusionOk="0" h="637222" w="1788124">
                <a:moveTo>
                  <a:pt x="0" y="0"/>
                </a:moveTo>
                <a:lnTo>
                  <a:pt x="1788124" y="0"/>
                </a:lnTo>
                <a:lnTo>
                  <a:pt x="1788124" y="637222"/>
                </a:lnTo>
                <a:lnTo>
                  <a:pt x="0" y="6372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2" name="Google Shape;242;p34"/>
          <p:cNvSpPr txBox="1"/>
          <p:nvPr/>
        </p:nvSpPr>
        <p:spPr>
          <a:xfrm>
            <a:off x="8624146" y="4794717"/>
            <a:ext cx="316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B4B4D"/>
                </a:solidFill>
              </a:rPr>
              <a:t>5</a:t>
            </a:r>
            <a:endParaRPr sz="700"/>
          </a:p>
        </p:txBody>
      </p:sp>
      <p:sp>
        <p:nvSpPr>
          <p:cNvPr id="243" name="Google Shape;243;p34"/>
          <p:cNvSpPr txBox="1"/>
          <p:nvPr/>
        </p:nvSpPr>
        <p:spPr>
          <a:xfrm>
            <a:off x="533400" y="1184975"/>
            <a:ext cx="8096400" cy="3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-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Purpose: Specifies the table or view to query from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-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Position in the query: following the SELECT clause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-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syntax: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endParaRPr sz="16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[</a:t>
            </a:r>
            <a:r>
              <a:rPr lang="en" sz="16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ALL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sz="16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DISTINCT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 column_list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table_name [alias]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-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table_name: The name of the table or view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-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lias: optional alternative name for the table within the query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oogle Shape;248;p35"/>
          <p:cNvGrpSpPr/>
          <p:nvPr/>
        </p:nvGrpSpPr>
        <p:grpSpPr>
          <a:xfrm>
            <a:off x="0" y="0"/>
            <a:ext cx="3951810" cy="5143598"/>
            <a:chOff x="0" y="0"/>
            <a:chExt cx="2085058" cy="2713870"/>
          </a:xfrm>
        </p:grpSpPr>
        <p:sp>
          <p:nvSpPr>
            <p:cNvPr id="249" name="Google Shape;249;p35"/>
            <p:cNvSpPr/>
            <p:nvPr/>
          </p:nvSpPr>
          <p:spPr>
            <a:xfrm>
              <a:off x="0" y="0"/>
              <a:ext cx="2085058" cy="2713870"/>
            </a:xfrm>
            <a:custGeom>
              <a:rect b="b" l="l" r="r" t="t"/>
              <a:pathLst>
                <a:path extrusionOk="0" h="2713870" w="2085058">
                  <a:moveTo>
                    <a:pt x="0" y="0"/>
                  </a:moveTo>
                  <a:lnTo>
                    <a:pt x="2085058" y="0"/>
                  </a:lnTo>
                  <a:lnTo>
                    <a:pt x="2085058" y="2713870"/>
                  </a:lnTo>
                  <a:lnTo>
                    <a:pt x="0" y="2713870"/>
                  </a:lnTo>
                  <a:close/>
                </a:path>
              </a:pathLst>
            </a:custGeom>
            <a:solidFill>
              <a:srgbClr val="D92D20"/>
            </a:solidFill>
            <a:ln cap="sq" cmpd="sng" w="28575">
              <a:solidFill>
                <a:srgbClr val="111111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250" name="Google Shape;250;p35"/>
            <p:cNvSpPr txBox="1"/>
            <p:nvPr/>
          </p:nvSpPr>
          <p:spPr>
            <a:xfrm>
              <a:off x="0" y="47625"/>
              <a:ext cx="2085000" cy="26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33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1" name="Google Shape;251;p35"/>
          <p:cNvSpPr/>
          <p:nvPr/>
        </p:nvSpPr>
        <p:spPr>
          <a:xfrm>
            <a:off x="514350" y="4162858"/>
            <a:ext cx="1293147" cy="466292"/>
          </a:xfrm>
          <a:custGeom>
            <a:rect b="b" l="l" r="r" t="t"/>
            <a:pathLst>
              <a:path extrusionOk="0" h="932584" w="2586293">
                <a:moveTo>
                  <a:pt x="0" y="0"/>
                </a:moveTo>
                <a:lnTo>
                  <a:pt x="2586293" y="0"/>
                </a:lnTo>
                <a:lnTo>
                  <a:pt x="2586293" y="932584"/>
                </a:lnTo>
                <a:lnTo>
                  <a:pt x="0" y="9325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2" name="Google Shape;252;p35"/>
          <p:cNvSpPr txBox="1"/>
          <p:nvPr/>
        </p:nvSpPr>
        <p:spPr>
          <a:xfrm>
            <a:off x="514350" y="547567"/>
            <a:ext cx="3437400" cy="21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>
                <a:solidFill>
                  <a:srgbClr val="FFFFFF"/>
                </a:solidFill>
                <a:latin typeface="Bricolage Grotesque ExtraBold"/>
                <a:ea typeface="Bricolage Grotesque ExtraBold"/>
                <a:cs typeface="Bricolage Grotesque ExtraBold"/>
                <a:sym typeface="Bricolage Grotesque ExtraBold"/>
              </a:rPr>
              <a:t>Data </a:t>
            </a:r>
            <a:endParaRPr sz="7000">
              <a:solidFill>
                <a:srgbClr val="FFFFFF"/>
              </a:solidFill>
              <a:latin typeface="Bricolage Grotesque ExtraBold"/>
              <a:ea typeface="Bricolage Grotesque ExtraBold"/>
              <a:cs typeface="Bricolage Grotesque ExtraBold"/>
              <a:sym typeface="Bricolage Grotesque ExtraBold"/>
            </a:endParaRPr>
          </a:p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>
                <a:solidFill>
                  <a:srgbClr val="FFFFFF"/>
                </a:solidFill>
                <a:latin typeface="Bricolage Grotesque ExtraBold"/>
                <a:ea typeface="Bricolage Grotesque ExtraBold"/>
                <a:cs typeface="Bricolage Grotesque ExtraBold"/>
                <a:sym typeface="Bricolage Grotesque ExtraBold"/>
              </a:rPr>
              <a:t>Types</a:t>
            </a:r>
            <a:endParaRPr sz="7000">
              <a:solidFill>
                <a:srgbClr val="FFFFFF"/>
              </a:solidFill>
              <a:latin typeface="Bricolage Grotesque ExtraBold"/>
              <a:ea typeface="Bricolage Grotesque ExtraBold"/>
              <a:cs typeface="Bricolage Grotesque ExtraBold"/>
              <a:sym typeface="Bricolage Grotesque ExtraBold"/>
            </a:endParaRPr>
          </a:p>
        </p:txBody>
      </p:sp>
      <p:sp>
        <p:nvSpPr>
          <p:cNvPr id="253" name="Google Shape;253;p35"/>
          <p:cNvSpPr txBox="1"/>
          <p:nvPr/>
        </p:nvSpPr>
        <p:spPr>
          <a:xfrm>
            <a:off x="4449918" y="2023190"/>
            <a:ext cx="3466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111111"/>
                </a:solidFill>
                <a:latin typeface="Bricolage Grotesque SemiBold"/>
                <a:ea typeface="Bricolage Grotesque SemiBold"/>
                <a:cs typeface="Bricolage Grotesque SemiBold"/>
                <a:sym typeface="Bricolage Grotesque SemiBold"/>
              </a:rPr>
              <a:t>Numbers</a:t>
            </a:r>
            <a:endParaRPr sz="800">
              <a:latin typeface="Bricolage Grotesque SemiBold"/>
              <a:ea typeface="Bricolage Grotesque SemiBold"/>
              <a:cs typeface="Bricolage Grotesque SemiBold"/>
              <a:sym typeface="Bricolage Grotesque SemiBold"/>
            </a:endParaRPr>
          </a:p>
        </p:txBody>
      </p:sp>
      <p:sp>
        <p:nvSpPr>
          <p:cNvPr id="254" name="Google Shape;254;p35"/>
          <p:cNvSpPr txBox="1"/>
          <p:nvPr/>
        </p:nvSpPr>
        <p:spPr>
          <a:xfrm>
            <a:off x="8624146" y="4794717"/>
            <a:ext cx="316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B4B4D"/>
                </a:solidFill>
              </a:rPr>
              <a:t>3</a:t>
            </a:r>
            <a:endParaRPr sz="700"/>
          </a:p>
        </p:txBody>
      </p:sp>
      <p:sp>
        <p:nvSpPr>
          <p:cNvPr id="255" name="Google Shape;255;p35"/>
          <p:cNvSpPr txBox="1"/>
          <p:nvPr/>
        </p:nvSpPr>
        <p:spPr>
          <a:xfrm>
            <a:off x="4297527" y="2782175"/>
            <a:ext cx="43266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i="1" sz="1500">
              <a:solidFill>
                <a:schemeClr val="dk1"/>
              </a:solidFill>
              <a:highlight>
                <a:srgbClr val="F7F7F7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6" name="Google Shape;256;p35"/>
          <p:cNvSpPr txBox="1"/>
          <p:nvPr/>
        </p:nvSpPr>
        <p:spPr>
          <a:xfrm>
            <a:off x="4412368" y="1398840"/>
            <a:ext cx="3466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111111"/>
                </a:solidFill>
                <a:latin typeface="Bricolage Grotesque SemiBold"/>
                <a:ea typeface="Bricolage Grotesque SemiBold"/>
                <a:cs typeface="Bricolage Grotesque SemiBold"/>
                <a:sym typeface="Bricolage Grotesque SemiBold"/>
              </a:rPr>
              <a:t>Strings</a:t>
            </a:r>
            <a:endParaRPr sz="800">
              <a:latin typeface="Bricolage Grotesque SemiBold"/>
              <a:ea typeface="Bricolage Grotesque SemiBold"/>
              <a:cs typeface="Bricolage Grotesque SemiBold"/>
              <a:sym typeface="Bricolage Grotesque SemiBold"/>
            </a:endParaRPr>
          </a:p>
        </p:txBody>
      </p:sp>
      <p:sp>
        <p:nvSpPr>
          <p:cNvPr id="257" name="Google Shape;257;p35"/>
          <p:cNvSpPr txBox="1"/>
          <p:nvPr/>
        </p:nvSpPr>
        <p:spPr>
          <a:xfrm>
            <a:off x="4449918" y="2632790"/>
            <a:ext cx="3466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111111"/>
                </a:solidFill>
                <a:latin typeface="Bricolage Grotesque SemiBold"/>
                <a:ea typeface="Bricolage Grotesque SemiBold"/>
                <a:cs typeface="Bricolage Grotesque SemiBold"/>
                <a:sym typeface="Bricolage Grotesque SemiBold"/>
              </a:rPr>
              <a:t>Date Time</a:t>
            </a:r>
            <a:endParaRPr sz="800">
              <a:latin typeface="Bricolage Grotesque SemiBold"/>
              <a:ea typeface="Bricolage Grotesque SemiBold"/>
              <a:cs typeface="Bricolage Grotesque SemiBold"/>
              <a:sym typeface="Bricolage Grotesque SemiBold"/>
            </a:endParaRPr>
          </a:p>
        </p:txBody>
      </p:sp>
      <p:sp>
        <p:nvSpPr>
          <p:cNvPr id="258" name="Google Shape;258;p35"/>
          <p:cNvSpPr txBox="1"/>
          <p:nvPr/>
        </p:nvSpPr>
        <p:spPr>
          <a:xfrm>
            <a:off x="4488568" y="3272140"/>
            <a:ext cx="3466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111111"/>
                </a:solidFill>
                <a:latin typeface="Bricolage Grotesque SemiBold"/>
                <a:ea typeface="Bricolage Grotesque SemiBold"/>
                <a:cs typeface="Bricolage Grotesque SemiBold"/>
                <a:sym typeface="Bricolage Grotesque SemiBold"/>
              </a:rPr>
              <a:t>Null Value</a:t>
            </a:r>
            <a:endParaRPr sz="800">
              <a:latin typeface="Bricolage Grotesque SemiBold"/>
              <a:ea typeface="Bricolage Grotesque SemiBold"/>
              <a:cs typeface="Bricolage Grotesque SemiBold"/>
              <a:sym typeface="Bricolage Grotesque Semi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6"/>
          <p:cNvSpPr txBox="1"/>
          <p:nvPr/>
        </p:nvSpPr>
        <p:spPr>
          <a:xfrm>
            <a:off x="533400" y="279405"/>
            <a:ext cx="7162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111111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Strings</a:t>
            </a:r>
            <a:endParaRPr b="1" sz="4000"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264" name="Google Shape;264;p36"/>
          <p:cNvSpPr/>
          <p:nvPr/>
        </p:nvSpPr>
        <p:spPr>
          <a:xfrm>
            <a:off x="7735588" y="285750"/>
            <a:ext cx="894062" cy="318611"/>
          </a:xfrm>
          <a:custGeom>
            <a:rect b="b" l="l" r="r" t="t"/>
            <a:pathLst>
              <a:path extrusionOk="0" h="637222" w="1788124">
                <a:moveTo>
                  <a:pt x="0" y="0"/>
                </a:moveTo>
                <a:lnTo>
                  <a:pt x="1788124" y="0"/>
                </a:lnTo>
                <a:lnTo>
                  <a:pt x="1788124" y="637222"/>
                </a:lnTo>
                <a:lnTo>
                  <a:pt x="0" y="6372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65" name="Google Shape;265;p36"/>
          <p:cNvSpPr txBox="1"/>
          <p:nvPr/>
        </p:nvSpPr>
        <p:spPr>
          <a:xfrm>
            <a:off x="8624146" y="4794717"/>
            <a:ext cx="316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B4B4D"/>
                </a:solidFill>
              </a:rPr>
              <a:t>5</a:t>
            </a:r>
            <a:endParaRPr sz="700"/>
          </a:p>
        </p:txBody>
      </p:sp>
      <p:pic>
        <p:nvPicPr>
          <p:cNvPr id="266" name="Google Shape;26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8250" y="825950"/>
            <a:ext cx="5562952" cy="41535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7"/>
          <p:cNvSpPr txBox="1"/>
          <p:nvPr/>
        </p:nvSpPr>
        <p:spPr>
          <a:xfrm>
            <a:off x="533400" y="279405"/>
            <a:ext cx="7162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111111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Numbers</a:t>
            </a:r>
            <a:endParaRPr b="1" sz="4000"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272" name="Google Shape;272;p37"/>
          <p:cNvSpPr/>
          <p:nvPr/>
        </p:nvSpPr>
        <p:spPr>
          <a:xfrm>
            <a:off x="7735588" y="285750"/>
            <a:ext cx="894062" cy="318611"/>
          </a:xfrm>
          <a:custGeom>
            <a:rect b="b" l="l" r="r" t="t"/>
            <a:pathLst>
              <a:path extrusionOk="0" h="637222" w="1788124">
                <a:moveTo>
                  <a:pt x="0" y="0"/>
                </a:moveTo>
                <a:lnTo>
                  <a:pt x="1788124" y="0"/>
                </a:lnTo>
                <a:lnTo>
                  <a:pt x="1788124" y="637222"/>
                </a:lnTo>
                <a:lnTo>
                  <a:pt x="0" y="6372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3" name="Google Shape;273;p37"/>
          <p:cNvSpPr txBox="1"/>
          <p:nvPr/>
        </p:nvSpPr>
        <p:spPr>
          <a:xfrm>
            <a:off x="8624146" y="4794717"/>
            <a:ext cx="316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B4B4D"/>
                </a:solidFill>
              </a:rPr>
              <a:t>5</a:t>
            </a:r>
            <a:endParaRPr sz="700"/>
          </a:p>
        </p:txBody>
      </p:sp>
      <p:pic>
        <p:nvPicPr>
          <p:cNvPr id="274" name="Google Shape;27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0450" y="836629"/>
            <a:ext cx="5283561" cy="406669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8"/>
          <p:cNvSpPr txBox="1"/>
          <p:nvPr/>
        </p:nvSpPr>
        <p:spPr>
          <a:xfrm>
            <a:off x="533400" y="279405"/>
            <a:ext cx="7162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111111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Date Time</a:t>
            </a:r>
            <a:endParaRPr b="1" sz="4000"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280" name="Google Shape;280;p38"/>
          <p:cNvSpPr/>
          <p:nvPr/>
        </p:nvSpPr>
        <p:spPr>
          <a:xfrm>
            <a:off x="7735588" y="285750"/>
            <a:ext cx="894062" cy="318611"/>
          </a:xfrm>
          <a:custGeom>
            <a:rect b="b" l="l" r="r" t="t"/>
            <a:pathLst>
              <a:path extrusionOk="0" h="637222" w="1788124">
                <a:moveTo>
                  <a:pt x="0" y="0"/>
                </a:moveTo>
                <a:lnTo>
                  <a:pt x="1788124" y="0"/>
                </a:lnTo>
                <a:lnTo>
                  <a:pt x="1788124" y="637222"/>
                </a:lnTo>
                <a:lnTo>
                  <a:pt x="0" y="6372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81" name="Google Shape;281;p38"/>
          <p:cNvSpPr txBox="1"/>
          <p:nvPr/>
        </p:nvSpPr>
        <p:spPr>
          <a:xfrm>
            <a:off x="8624146" y="4794717"/>
            <a:ext cx="316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B4B4D"/>
                </a:solidFill>
              </a:rPr>
              <a:t>5</a:t>
            </a:r>
            <a:endParaRPr sz="700"/>
          </a:p>
        </p:txBody>
      </p:sp>
      <p:pic>
        <p:nvPicPr>
          <p:cNvPr id="282" name="Google Shape;28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6800" y="1000600"/>
            <a:ext cx="6998201" cy="33061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9"/>
          <p:cNvSpPr txBox="1"/>
          <p:nvPr/>
        </p:nvSpPr>
        <p:spPr>
          <a:xfrm>
            <a:off x="533400" y="279405"/>
            <a:ext cx="7162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111111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Null Value</a:t>
            </a:r>
            <a:endParaRPr b="1" sz="4000"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288" name="Google Shape;288;p39"/>
          <p:cNvSpPr/>
          <p:nvPr/>
        </p:nvSpPr>
        <p:spPr>
          <a:xfrm>
            <a:off x="7735588" y="285750"/>
            <a:ext cx="894062" cy="318611"/>
          </a:xfrm>
          <a:custGeom>
            <a:rect b="b" l="l" r="r" t="t"/>
            <a:pathLst>
              <a:path extrusionOk="0" h="637222" w="1788124">
                <a:moveTo>
                  <a:pt x="0" y="0"/>
                </a:moveTo>
                <a:lnTo>
                  <a:pt x="1788124" y="0"/>
                </a:lnTo>
                <a:lnTo>
                  <a:pt x="1788124" y="637222"/>
                </a:lnTo>
                <a:lnTo>
                  <a:pt x="0" y="6372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89" name="Google Shape;289;p39"/>
          <p:cNvSpPr txBox="1"/>
          <p:nvPr/>
        </p:nvSpPr>
        <p:spPr>
          <a:xfrm>
            <a:off x="8624146" y="4794717"/>
            <a:ext cx="316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B4B4D"/>
                </a:solidFill>
              </a:rPr>
              <a:t>5</a:t>
            </a:r>
            <a:endParaRPr sz="700"/>
          </a:p>
        </p:txBody>
      </p:sp>
      <p:sp>
        <p:nvSpPr>
          <p:cNvPr id="290" name="Google Shape;290;p39"/>
          <p:cNvSpPr txBox="1"/>
          <p:nvPr/>
        </p:nvSpPr>
        <p:spPr>
          <a:xfrm>
            <a:off x="533400" y="1032575"/>
            <a:ext cx="8096400" cy="14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          1. </a:t>
            </a:r>
            <a:r>
              <a:rPr b="1" lang="en" sz="1700">
                <a:solidFill>
                  <a:schemeClr val="dk1"/>
                </a:solidFill>
              </a:rPr>
              <a:t>Definition of NULL in SQL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NULL</a:t>
            </a:r>
            <a:r>
              <a:rPr lang="en" sz="1100">
                <a:solidFill>
                  <a:schemeClr val="dk1"/>
                </a:solidFill>
              </a:rPr>
              <a:t> in SQL represents </a:t>
            </a:r>
            <a:r>
              <a:rPr b="1" lang="en" sz="1100">
                <a:solidFill>
                  <a:schemeClr val="dk1"/>
                </a:solidFill>
              </a:rPr>
              <a:t>missing or unknown data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NULL </a:t>
            </a:r>
            <a:r>
              <a:rPr b="1" lang="en" sz="1100">
                <a:solidFill>
                  <a:schemeClr val="dk1"/>
                </a:solidFill>
              </a:rPr>
              <a:t>is not the same as 0 or an empty string ('')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When a value is NULL, it means the value </a:t>
            </a:r>
            <a:r>
              <a:rPr b="1" lang="en" sz="1100">
                <a:solidFill>
                  <a:schemeClr val="dk1"/>
                </a:solidFill>
              </a:rPr>
              <a:t>does not exist or is not defined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39"/>
          <p:cNvSpPr txBox="1"/>
          <p:nvPr/>
        </p:nvSpPr>
        <p:spPr>
          <a:xfrm>
            <a:off x="533400" y="2404175"/>
            <a:ext cx="8096400" cy="14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          2. </a:t>
            </a:r>
            <a:r>
              <a:rPr b="1" lang="en" sz="1700">
                <a:solidFill>
                  <a:schemeClr val="dk1"/>
                </a:solidFill>
              </a:rPr>
              <a:t>Characteristics of NULL in SQL</a:t>
            </a:r>
            <a:endParaRPr b="1" sz="17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Any operation involving NULL (NULL + 5, NULL * 10) results in NULL.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Use IS NULL instead of = NULL</a:t>
            </a:r>
            <a:endParaRPr b="1" sz="1100">
              <a:solidFill>
                <a:schemeClr val="dk1"/>
              </a:solidFill>
            </a:endParaRPr>
          </a:p>
        </p:txBody>
      </p:sp>
      <p:pic>
        <p:nvPicPr>
          <p:cNvPr id="292" name="Google Shape;292;p39" title="definition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775" y="1032575"/>
            <a:ext cx="492600" cy="4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9" title="skills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1050" y="2404175"/>
            <a:ext cx="454051" cy="454051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9"/>
          <p:cNvSpPr txBox="1"/>
          <p:nvPr/>
        </p:nvSpPr>
        <p:spPr>
          <a:xfrm>
            <a:off x="540900" y="3625050"/>
            <a:ext cx="8096400" cy="14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          3. Handling NULL in SQL</a:t>
            </a:r>
            <a:endParaRPr b="1" sz="17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SELECT COALESCE(price, 0) AS final_price FROM products;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SELECT IFNULL(discount, 0) FROM sales;</a:t>
            </a:r>
            <a:endParaRPr b="1" sz="1100">
              <a:solidFill>
                <a:schemeClr val="dk1"/>
              </a:solidFill>
            </a:endParaRPr>
          </a:p>
        </p:txBody>
      </p:sp>
      <p:pic>
        <p:nvPicPr>
          <p:cNvPr id="295" name="Google Shape;295;p39" title="gold-key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1050" y="3625050"/>
            <a:ext cx="454051" cy="454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0"/>
          <p:cNvSpPr txBox="1"/>
          <p:nvPr/>
        </p:nvSpPr>
        <p:spPr>
          <a:xfrm>
            <a:off x="533400" y="279405"/>
            <a:ext cx="7162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111111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Common Functions</a:t>
            </a:r>
            <a:endParaRPr b="1" sz="4000"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301" name="Google Shape;301;p40"/>
          <p:cNvSpPr/>
          <p:nvPr/>
        </p:nvSpPr>
        <p:spPr>
          <a:xfrm>
            <a:off x="7735588" y="285750"/>
            <a:ext cx="894062" cy="318611"/>
          </a:xfrm>
          <a:custGeom>
            <a:rect b="b" l="l" r="r" t="t"/>
            <a:pathLst>
              <a:path extrusionOk="0" h="637222" w="1788124">
                <a:moveTo>
                  <a:pt x="0" y="0"/>
                </a:moveTo>
                <a:lnTo>
                  <a:pt x="1788124" y="0"/>
                </a:lnTo>
                <a:lnTo>
                  <a:pt x="1788124" y="637222"/>
                </a:lnTo>
                <a:lnTo>
                  <a:pt x="0" y="6372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02" name="Google Shape;302;p40"/>
          <p:cNvSpPr txBox="1"/>
          <p:nvPr/>
        </p:nvSpPr>
        <p:spPr>
          <a:xfrm>
            <a:off x="8624146" y="4794717"/>
            <a:ext cx="316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B4B4D"/>
                </a:solidFill>
              </a:rPr>
              <a:t>5</a:t>
            </a:r>
            <a:endParaRPr sz="700"/>
          </a:p>
        </p:txBody>
      </p:sp>
      <p:pic>
        <p:nvPicPr>
          <p:cNvPr id="303" name="Google Shape;303;p40" title="definition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775" y="1184975"/>
            <a:ext cx="492600" cy="4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40"/>
          <p:cNvSpPr txBox="1"/>
          <p:nvPr/>
        </p:nvSpPr>
        <p:spPr>
          <a:xfrm>
            <a:off x="533400" y="812805"/>
            <a:ext cx="7162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111111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Strings</a:t>
            </a:r>
            <a:endParaRPr b="1" sz="2000"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graphicFrame>
        <p:nvGraphicFramePr>
          <p:cNvPr id="305" name="Google Shape;305;p40"/>
          <p:cNvGraphicFramePr/>
          <p:nvPr/>
        </p:nvGraphicFramePr>
        <p:xfrm>
          <a:off x="1341825" y="1219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{0AE5D64D-1723-4857-8095-A817E6C3AF06}</a:tableStyleId>
              </a:tblPr>
              <a:tblGrid>
                <a:gridCol w="1775150"/>
                <a:gridCol w="2579425"/>
                <a:gridCol w="2628450"/>
              </a:tblGrid>
              <a:tr h="21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Function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Example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21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LENGTH(str)</a:t>
                      </a:r>
                      <a:endParaRPr sz="900"/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Returns the length of a string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LENGTH('hello')</a:t>
                      </a: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→ 5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UPPER(str)</a:t>
                      </a:r>
                      <a:endParaRPr sz="900"/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Converts string to uppercase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UPPER('hello')</a:t>
                      </a: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→ 'HELLO'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LOWER(str)</a:t>
                      </a:r>
                      <a:endParaRPr sz="900"/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Converts string to lowercase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LOWER('HELLO')</a:t>
                      </a: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→ 'hello'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1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TRIM(str)</a:t>
                      </a:r>
                      <a:endParaRPr sz="900"/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Removes leading and trailing spaces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TRIM(' hello ')</a:t>
                      </a: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→ 'hello'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LTRIM(str)</a:t>
                      </a:r>
                      <a:endParaRPr sz="900"/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Removes leading spaces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LTRIM(' hello')</a:t>
                      </a: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→ 'hello'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RTRIM(str)</a:t>
                      </a:r>
                      <a:endParaRPr sz="900"/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Removes trailing spaces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RTRIM('hello ')</a:t>
                      </a: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→ 'hello'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SUBSTRING(str, start, length)</a:t>
                      </a:r>
                      <a:endParaRPr sz="900"/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Extracts a substring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SUBSTRING('hello', 2, 3)</a:t>
                      </a: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→ 'ell'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LEFT(str, length)</a:t>
                      </a:r>
                      <a:endParaRPr sz="900"/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Extracts the left part of a string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LEFT('hello', 2)</a:t>
                      </a: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→ 'he'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RIGHT(str, length)</a:t>
                      </a:r>
                      <a:endParaRPr sz="900"/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Extracts the right part of a string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RIGHT('hello', 2)</a:t>
                      </a: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→ 'lo'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1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REPLACE(str, old, new)</a:t>
                      </a:r>
                      <a:endParaRPr sz="900"/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Replaces part of a string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REPLACE('hello', 'l', 'x')</a:t>
                      </a: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→ 'hexxo'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CONCAT(str1, str2, ...)</a:t>
                      </a:r>
                      <a:endParaRPr sz="900"/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Concatenates strings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CONCAT('hello', ' ', 'world')</a:t>
                      </a: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→ 'hello world'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1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POSITION(substr IN str)</a:t>
                      </a:r>
                      <a:endParaRPr sz="900"/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Finds the position of a substring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POSITION('l' IN 'hello')</a:t>
                      </a: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→ 3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INSTR(str, substr)</a:t>
                      </a:r>
                      <a:endParaRPr sz="900"/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Finds the position of a substring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INSTR('hello', 'l')</a:t>
                      </a: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→ 3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REVERSE(str)</a:t>
                      </a:r>
                      <a:endParaRPr sz="900"/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Reverses a string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REVERSE('hello')</a:t>
                      </a: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→ 'olleh'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1"/>
          <p:cNvSpPr txBox="1"/>
          <p:nvPr/>
        </p:nvSpPr>
        <p:spPr>
          <a:xfrm>
            <a:off x="533400" y="279405"/>
            <a:ext cx="7162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111111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Common Functions</a:t>
            </a:r>
            <a:endParaRPr b="1" sz="4000"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311" name="Google Shape;311;p41"/>
          <p:cNvSpPr/>
          <p:nvPr/>
        </p:nvSpPr>
        <p:spPr>
          <a:xfrm>
            <a:off x="7735588" y="285750"/>
            <a:ext cx="894062" cy="318611"/>
          </a:xfrm>
          <a:custGeom>
            <a:rect b="b" l="l" r="r" t="t"/>
            <a:pathLst>
              <a:path extrusionOk="0" h="637222" w="1788124">
                <a:moveTo>
                  <a:pt x="0" y="0"/>
                </a:moveTo>
                <a:lnTo>
                  <a:pt x="1788124" y="0"/>
                </a:lnTo>
                <a:lnTo>
                  <a:pt x="1788124" y="637222"/>
                </a:lnTo>
                <a:lnTo>
                  <a:pt x="0" y="6372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12" name="Google Shape;312;p41"/>
          <p:cNvSpPr txBox="1"/>
          <p:nvPr/>
        </p:nvSpPr>
        <p:spPr>
          <a:xfrm>
            <a:off x="8624146" y="4794717"/>
            <a:ext cx="316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B4B4D"/>
                </a:solidFill>
              </a:rPr>
              <a:t>5</a:t>
            </a:r>
            <a:endParaRPr sz="700"/>
          </a:p>
        </p:txBody>
      </p:sp>
      <p:pic>
        <p:nvPicPr>
          <p:cNvPr id="313" name="Google Shape;313;p41" title="definition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775" y="1184975"/>
            <a:ext cx="492600" cy="4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41"/>
          <p:cNvSpPr txBox="1"/>
          <p:nvPr/>
        </p:nvSpPr>
        <p:spPr>
          <a:xfrm>
            <a:off x="533400" y="812805"/>
            <a:ext cx="7162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111111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Numbers</a:t>
            </a:r>
            <a:endParaRPr b="1" sz="2000"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graphicFrame>
        <p:nvGraphicFramePr>
          <p:cNvPr id="315" name="Google Shape;315;p41"/>
          <p:cNvGraphicFramePr/>
          <p:nvPr/>
        </p:nvGraphicFramePr>
        <p:xfrm>
          <a:off x="1314025" y="1270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{0AE5D64D-1723-4857-8095-A817E6C3AF06}</a:tableStyleId>
              </a:tblPr>
              <a:tblGrid>
                <a:gridCol w="1804025"/>
                <a:gridCol w="2722050"/>
                <a:gridCol w="216695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Function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Example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ABS(num)</a:t>
                      </a:r>
                      <a:endParaRPr sz="1000"/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Returns the absolute value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ABS(-10)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→ 10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ROUND(num, decimals)</a:t>
                      </a:r>
                      <a:endParaRPr sz="1000"/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Rounds a number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ROUND(3.14159, 2)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→ 3.14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CEIL(num)</a:t>
                      </a:r>
                      <a:endParaRPr sz="1000"/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Rounds up to the nearest integer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CEIL(3.1)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→ 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FLOOR(num)</a:t>
                      </a:r>
                      <a:endParaRPr sz="1000"/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Rounds down to the nearest integer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FLOOR(3.9)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→ 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TRUNCATE(num, decimals)</a:t>
                      </a:r>
                      <a:endParaRPr sz="1000"/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Truncates decimal places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TRUNCATE(3.14159, 2)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→ 3.14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MOD(a, b)</a:t>
                      </a:r>
                      <a:endParaRPr sz="1000"/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Returns remainder of division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MOD(10, 3)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→ 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POWER(a, b)</a:t>
                      </a:r>
                      <a:endParaRPr sz="1000"/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Raises </a:t>
                      </a:r>
                      <a:r>
                        <a:rPr lang="en" sz="1000"/>
                        <a:t>a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to the power of </a:t>
                      </a: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POWER(2, 3)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→ 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SQRT(num)</a:t>
                      </a:r>
                      <a:endParaRPr sz="1000"/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Returns the square root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SQRT(16)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→ 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LOG(num)</a:t>
                      </a:r>
                      <a:endParaRPr sz="1000"/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Returns the natural logarithm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LOG(2.71828)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→ 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LOG10(num)</a:t>
                      </a:r>
                      <a:endParaRPr sz="1000"/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Returns the base-10 logarithm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LOG10(100)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→ 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EXP(num)</a:t>
                      </a:r>
                      <a:endParaRPr sz="1000"/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Returns </a:t>
                      </a:r>
                      <a:r>
                        <a:rPr lang="en" sz="1000"/>
                        <a:t>e^num</a:t>
                      </a:r>
                      <a:endParaRPr sz="1000"/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EXP(1)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→ 2.71828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RAND()</a:t>
                      </a:r>
                      <a:endParaRPr sz="1000"/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Generates a random number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RAND()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→ 0.2345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2"/>
          <p:cNvSpPr txBox="1"/>
          <p:nvPr/>
        </p:nvSpPr>
        <p:spPr>
          <a:xfrm>
            <a:off x="533400" y="279405"/>
            <a:ext cx="7162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111111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Common Functions</a:t>
            </a:r>
            <a:endParaRPr b="1" sz="4000"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321" name="Google Shape;321;p42"/>
          <p:cNvSpPr/>
          <p:nvPr/>
        </p:nvSpPr>
        <p:spPr>
          <a:xfrm>
            <a:off x="7735588" y="285750"/>
            <a:ext cx="894062" cy="318611"/>
          </a:xfrm>
          <a:custGeom>
            <a:rect b="b" l="l" r="r" t="t"/>
            <a:pathLst>
              <a:path extrusionOk="0" h="637222" w="1788124">
                <a:moveTo>
                  <a:pt x="0" y="0"/>
                </a:moveTo>
                <a:lnTo>
                  <a:pt x="1788124" y="0"/>
                </a:lnTo>
                <a:lnTo>
                  <a:pt x="1788124" y="637222"/>
                </a:lnTo>
                <a:lnTo>
                  <a:pt x="0" y="6372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22" name="Google Shape;322;p42"/>
          <p:cNvSpPr txBox="1"/>
          <p:nvPr/>
        </p:nvSpPr>
        <p:spPr>
          <a:xfrm>
            <a:off x="8624146" y="4794717"/>
            <a:ext cx="316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B4B4D"/>
                </a:solidFill>
              </a:rPr>
              <a:t>5</a:t>
            </a:r>
            <a:endParaRPr sz="700"/>
          </a:p>
        </p:txBody>
      </p:sp>
      <p:pic>
        <p:nvPicPr>
          <p:cNvPr id="323" name="Google Shape;323;p42" title="definition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775" y="1261175"/>
            <a:ext cx="492600" cy="4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42"/>
          <p:cNvSpPr txBox="1"/>
          <p:nvPr/>
        </p:nvSpPr>
        <p:spPr>
          <a:xfrm>
            <a:off x="533400" y="812805"/>
            <a:ext cx="7162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111111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Date Time</a:t>
            </a:r>
            <a:endParaRPr b="1" sz="2000"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graphicFrame>
        <p:nvGraphicFramePr>
          <p:cNvPr id="325" name="Google Shape;325;p42"/>
          <p:cNvGraphicFramePr/>
          <p:nvPr/>
        </p:nvGraphicFramePr>
        <p:xfrm>
          <a:off x="1302350" y="1272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{0AE5D64D-1723-4857-8095-A817E6C3AF06}</a:tableStyleId>
              </a:tblPr>
              <a:tblGrid>
                <a:gridCol w="1649450"/>
                <a:gridCol w="2596325"/>
                <a:gridCol w="2917025"/>
              </a:tblGrid>
              <a:tr h="26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Function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Example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241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CURRENT_DATE()</a:t>
                      </a:r>
                      <a:endParaRPr sz="800"/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Returns the current date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CURRENT_DATE()</a:t>
                      </a: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→ '2025-03-28'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CURRENT_TIME()</a:t>
                      </a:r>
                      <a:endParaRPr sz="800"/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Returns the current time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CURRENT_TIME()</a:t>
                      </a: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→ '14:30:45'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CURRENT_TIMESTAMP()</a:t>
                      </a:r>
                      <a:endParaRPr sz="800"/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Returns the current date and time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CURRENT_TIMESTAMP()</a:t>
                      </a: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→ '2025-03-28 14:30:45'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DATE_FORMAT(date, format)</a:t>
                      </a:r>
                      <a:endParaRPr sz="800"/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Formats a date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DATE_FORMAT('2025-03-28', '%d-%m-%Y')</a:t>
                      </a: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→ '28-03-2025'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YEAR(date)</a:t>
                      </a:r>
                      <a:endParaRPr sz="800"/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Extracts the year from a date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YEAR('2025-03-28')</a:t>
                      </a: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→ 2025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MONTH(date)</a:t>
                      </a:r>
                      <a:endParaRPr sz="800"/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Extracts the month from a date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MONTH('2025-03-28')</a:t>
                      </a: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→ 3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DAY(date)</a:t>
                      </a:r>
                      <a:endParaRPr sz="800"/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Extracts the day from a date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DAY('2025-03-28')</a:t>
                      </a: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→ 28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HOUR(time)</a:t>
                      </a:r>
                      <a:endParaRPr sz="800"/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Extracts the hour from a time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HOUR('14:30:45')</a:t>
                      </a: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→ 14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MINUTE(time)</a:t>
                      </a:r>
                      <a:endParaRPr sz="800"/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Extracts the minutes from a time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MINUTE('14:30:45')</a:t>
                      </a: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→ 30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SECOND(time)</a:t>
                      </a:r>
                      <a:endParaRPr sz="800"/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Extracts the seconds from a time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SECOND('14:30:45')</a:t>
                      </a: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→ 45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TIMESTAMPDIFF(unit, start, end)</a:t>
                      </a:r>
                      <a:endParaRPr sz="800"/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Returns the difference between two timestamps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TIMESTAMPDIFF(DAY, '2025-03-25', '2025-03-28')</a:t>
                      </a: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→ 3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DATE_ADD(date, INTERVAL n unit)</a:t>
                      </a:r>
                      <a:endParaRPr sz="800"/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Adds an interval to a date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DATE_ADD('2025-03-28', INTERVAL 5 DAY)</a:t>
                      </a: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→ '2025-04-02'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DATE_SUB(date, INTERVAL n unit)</a:t>
                      </a:r>
                      <a:endParaRPr sz="800"/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Subtracts an interval from a date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DATE_SUB('2025-03-28', INTERVAL 5 DAY)</a:t>
                      </a: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→ '2025-03-23'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oogle Shape;330;p43"/>
          <p:cNvGrpSpPr/>
          <p:nvPr/>
        </p:nvGrpSpPr>
        <p:grpSpPr>
          <a:xfrm>
            <a:off x="0" y="0"/>
            <a:ext cx="3951810" cy="5143598"/>
            <a:chOff x="0" y="0"/>
            <a:chExt cx="2085058" cy="2713870"/>
          </a:xfrm>
        </p:grpSpPr>
        <p:sp>
          <p:nvSpPr>
            <p:cNvPr id="331" name="Google Shape;331;p43"/>
            <p:cNvSpPr/>
            <p:nvPr/>
          </p:nvSpPr>
          <p:spPr>
            <a:xfrm>
              <a:off x="0" y="0"/>
              <a:ext cx="2085058" cy="2713870"/>
            </a:xfrm>
            <a:custGeom>
              <a:rect b="b" l="l" r="r" t="t"/>
              <a:pathLst>
                <a:path extrusionOk="0" h="2713870" w="2085058">
                  <a:moveTo>
                    <a:pt x="0" y="0"/>
                  </a:moveTo>
                  <a:lnTo>
                    <a:pt x="2085058" y="0"/>
                  </a:lnTo>
                  <a:lnTo>
                    <a:pt x="2085058" y="2713870"/>
                  </a:lnTo>
                  <a:lnTo>
                    <a:pt x="0" y="2713870"/>
                  </a:lnTo>
                  <a:close/>
                </a:path>
              </a:pathLst>
            </a:custGeom>
            <a:solidFill>
              <a:srgbClr val="D92D20"/>
            </a:solidFill>
            <a:ln cap="sq" cmpd="sng" w="28575">
              <a:solidFill>
                <a:srgbClr val="111111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332" name="Google Shape;332;p43"/>
            <p:cNvSpPr txBox="1"/>
            <p:nvPr/>
          </p:nvSpPr>
          <p:spPr>
            <a:xfrm>
              <a:off x="0" y="47625"/>
              <a:ext cx="2085000" cy="26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33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3" name="Google Shape;333;p43"/>
          <p:cNvSpPr/>
          <p:nvPr/>
        </p:nvSpPr>
        <p:spPr>
          <a:xfrm>
            <a:off x="514350" y="4162858"/>
            <a:ext cx="1293147" cy="466292"/>
          </a:xfrm>
          <a:custGeom>
            <a:rect b="b" l="l" r="r" t="t"/>
            <a:pathLst>
              <a:path extrusionOk="0" h="932584" w="2586293">
                <a:moveTo>
                  <a:pt x="0" y="0"/>
                </a:moveTo>
                <a:lnTo>
                  <a:pt x="2586293" y="0"/>
                </a:lnTo>
                <a:lnTo>
                  <a:pt x="2586293" y="932584"/>
                </a:lnTo>
                <a:lnTo>
                  <a:pt x="0" y="9325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34" name="Google Shape;334;p43"/>
          <p:cNvSpPr txBox="1"/>
          <p:nvPr/>
        </p:nvSpPr>
        <p:spPr>
          <a:xfrm>
            <a:off x="514350" y="1385767"/>
            <a:ext cx="3437400" cy="18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Bricolage Grotesque ExtraBold"/>
                <a:ea typeface="Bricolage Grotesque ExtraBold"/>
                <a:cs typeface="Bricolage Grotesque ExtraBold"/>
                <a:sym typeface="Bricolage Grotesque ExtraBold"/>
              </a:rPr>
              <a:t>Sorting </a:t>
            </a:r>
            <a:endParaRPr sz="4000">
              <a:solidFill>
                <a:srgbClr val="FFFFFF"/>
              </a:solidFill>
              <a:latin typeface="Bricolage Grotesque ExtraBold"/>
              <a:ea typeface="Bricolage Grotesque ExtraBold"/>
              <a:cs typeface="Bricolage Grotesque ExtraBold"/>
              <a:sym typeface="Bricolage Grotesque ExtraBold"/>
            </a:endParaRPr>
          </a:p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Bricolage Grotesque ExtraBold"/>
                <a:ea typeface="Bricolage Grotesque ExtraBold"/>
                <a:cs typeface="Bricolage Grotesque ExtraBold"/>
                <a:sym typeface="Bricolage Grotesque ExtraBold"/>
              </a:rPr>
              <a:t>and</a:t>
            </a:r>
            <a:endParaRPr sz="4000">
              <a:solidFill>
                <a:srgbClr val="FFFFFF"/>
              </a:solidFill>
              <a:latin typeface="Bricolage Grotesque ExtraBold"/>
              <a:ea typeface="Bricolage Grotesque ExtraBold"/>
              <a:cs typeface="Bricolage Grotesque ExtraBold"/>
              <a:sym typeface="Bricolage Grotesque ExtraBold"/>
            </a:endParaRPr>
          </a:p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Bricolage Grotesque ExtraBold"/>
                <a:ea typeface="Bricolage Grotesque ExtraBold"/>
                <a:cs typeface="Bricolage Grotesque ExtraBold"/>
                <a:sym typeface="Bricolage Grotesque ExtraBold"/>
              </a:rPr>
              <a:t>Filtering</a:t>
            </a:r>
            <a:endParaRPr sz="4000">
              <a:solidFill>
                <a:srgbClr val="FFFFFF"/>
              </a:solidFill>
              <a:latin typeface="Bricolage Grotesque ExtraBold"/>
              <a:ea typeface="Bricolage Grotesque ExtraBold"/>
              <a:cs typeface="Bricolage Grotesque ExtraBold"/>
              <a:sym typeface="Bricolage Grotesque ExtraBold"/>
            </a:endParaRPr>
          </a:p>
        </p:txBody>
      </p:sp>
      <p:sp>
        <p:nvSpPr>
          <p:cNvPr id="335" name="Google Shape;335;p43"/>
          <p:cNvSpPr txBox="1"/>
          <p:nvPr/>
        </p:nvSpPr>
        <p:spPr>
          <a:xfrm>
            <a:off x="8624146" y="4794717"/>
            <a:ext cx="316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B4B4D"/>
                </a:solidFill>
              </a:rPr>
              <a:t>3</a:t>
            </a:r>
            <a:endParaRPr sz="700"/>
          </a:p>
        </p:txBody>
      </p:sp>
      <p:sp>
        <p:nvSpPr>
          <p:cNvPr id="336" name="Google Shape;336;p43"/>
          <p:cNvSpPr txBox="1"/>
          <p:nvPr/>
        </p:nvSpPr>
        <p:spPr>
          <a:xfrm>
            <a:off x="4297527" y="2782175"/>
            <a:ext cx="43266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i="1" sz="1500">
              <a:solidFill>
                <a:schemeClr val="dk1"/>
              </a:solidFill>
              <a:highlight>
                <a:srgbClr val="F7F7F7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7" name="Google Shape;337;p43"/>
          <p:cNvSpPr txBox="1"/>
          <p:nvPr/>
        </p:nvSpPr>
        <p:spPr>
          <a:xfrm>
            <a:off x="4449918" y="1794590"/>
            <a:ext cx="3466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111111"/>
                </a:solidFill>
                <a:latin typeface="Bricolage Grotesque SemiBold"/>
                <a:ea typeface="Bricolage Grotesque SemiBold"/>
                <a:cs typeface="Bricolage Grotesque SemiBold"/>
                <a:sym typeface="Bricolage Grotesque SemiBold"/>
              </a:rPr>
              <a:t>Sorting (Order By)</a:t>
            </a:r>
            <a:endParaRPr sz="800">
              <a:latin typeface="Bricolage Grotesque SemiBold"/>
              <a:ea typeface="Bricolage Grotesque SemiBold"/>
              <a:cs typeface="Bricolage Grotesque SemiBold"/>
              <a:sym typeface="Bricolage Grotesque SemiBold"/>
            </a:endParaRPr>
          </a:p>
        </p:txBody>
      </p:sp>
      <p:sp>
        <p:nvSpPr>
          <p:cNvPr id="338" name="Google Shape;338;p43"/>
          <p:cNvSpPr txBox="1"/>
          <p:nvPr/>
        </p:nvSpPr>
        <p:spPr>
          <a:xfrm>
            <a:off x="4488568" y="2433940"/>
            <a:ext cx="3466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111111"/>
                </a:solidFill>
                <a:latin typeface="Bricolage Grotesque SemiBold"/>
                <a:ea typeface="Bricolage Grotesque SemiBold"/>
                <a:cs typeface="Bricolage Grotesque SemiBold"/>
                <a:sym typeface="Bricolage Grotesque SemiBold"/>
              </a:rPr>
              <a:t>Filtering (Where, Distinct)</a:t>
            </a:r>
            <a:endParaRPr sz="800">
              <a:latin typeface="Bricolage Grotesque SemiBold"/>
              <a:ea typeface="Bricolage Grotesque SemiBold"/>
              <a:cs typeface="Bricolage Grotesque SemiBold"/>
              <a:sym typeface="Bricolage Grotesque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6"/>
          <p:cNvGrpSpPr/>
          <p:nvPr/>
        </p:nvGrpSpPr>
        <p:grpSpPr>
          <a:xfrm>
            <a:off x="0" y="0"/>
            <a:ext cx="3951735" cy="5143500"/>
            <a:chOff x="0" y="0"/>
            <a:chExt cx="2085058" cy="2713870"/>
          </a:xfrm>
        </p:grpSpPr>
        <p:sp>
          <p:nvSpPr>
            <p:cNvPr id="152" name="Google Shape;152;p26"/>
            <p:cNvSpPr/>
            <p:nvPr/>
          </p:nvSpPr>
          <p:spPr>
            <a:xfrm>
              <a:off x="0" y="0"/>
              <a:ext cx="2085058" cy="2713870"/>
            </a:xfrm>
            <a:custGeom>
              <a:rect b="b" l="l" r="r" t="t"/>
              <a:pathLst>
                <a:path extrusionOk="0" h="2713870" w="2085058">
                  <a:moveTo>
                    <a:pt x="0" y="0"/>
                  </a:moveTo>
                  <a:lnTo>
                    <a:pt x="2085058" y="0"/>
                  </a:lnTo>
                  <a:lnTo>
                    <a:pt x="2085058" y="2713870"/>
                  </a:lnTo>
                  <a:lnTo>
                    <a:pt x="0" y="2713870"/>
                  </a:lnTo>
                  <a:close/>
                </a:path>
              </a:pathLst>
            </a:custGeom>
            <a:solidFill>
              <a:srgbClr val="D92D20"/>
            </a:solidFill>
            <a:ln cap="sq" cmpd="sng" w="28575">
              <a:solidFill>
                <a:srgbClr val="111111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153" name="Google Shape;153;p26"/>
            <p:cNvSpPr txBox="1"/>
            <p:nvPr/>
          </p:nvSpPr>
          <p:spPr>
            <a:xfrm>
              <a:off x="0" y="47625"/>
              <a:ext cx="2085058" cy="26662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33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4" name="Google Shape;154;p26"/>
          <p:cNvSpPr/>
          <p:nvPr/>
        </p:nvSpPr>
        <p:spPr>
          <a:xfrm>
            <a:off x="514350" y="4162858"/>
            <a:ext cx="1293147" cy="466292"/>
          </a:xfrm>
          <a:custGeom>
            <a:rect b="b" l="l" r="r" t="t"/>
            <a:pathLst>
              <a:path extrusionOk="0" h="932584" w="2586293">
                <a:moveTo>
                  <a:pt x="0" y="0"/>
                </a:moveTo>
                <a:lnTo>
                  <a:pt x="2586293" y="0"/>
                </a:lnTo>
                <a:lnTo>
                  <a:pt x="2586293" y="932584"/>
                </a:lnTo>
                <a:lnTo>
                  <a:pt x="0" y="9325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5" name="Google Shape;155;p26"/>
          <p:cNvSpPr txBox="1"/>
          <p:nvPr/>
        </p:nvSpPr>
        <p:spPr>
          <a:xfrm>
            <a:off x="514350" y="547567"/>
            <a:ext cx="3437400" cy="21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7000" u="none" cap="none" strike="noStrike">
                <a:solidFill>
                  <a:srgbClr val="FFFFFF"/>
                </a:solidFill>
                <a:latin typeface="Bricolage Grotesque ExtraBold"/>
                <a:ea typeface="Bricolage Grotesque ExtraBold"/>
                <a:cs typeface="Bricolage Grotesque ExtraBold"/>
                <a:sym typeface="Bricolage Grotesque ExtraBold"/>
              </a:rPr>
              <a:t>Learn</a:t>
            </a:r>
            <a:endParaRPr sz="700">
              <a:latin typeface="Bricolage Grotesque ExtraBold"/>
              <a:ea typeface="Bricolage Grotesque ExtraBold"/>
              <a:cs typeface="Bricolage Grotesque ExtraBold"/>
              <a:sym typeface="Bricolage Grotesque ExtraBold"/>
            </a:endParaRPr>
          </a:p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7000" u="none" cap="none" strike="noStrike">
                <a:solidFill>
                  <a:srgbClr val="FFFFFF"/>
                </a:solidFill>
                <a:latin typeface="Bricolage Grotesque ExtraBold"/>
                <a:ea typeface="Bricolage Grotesque ExtraBold"/>
                <a:cs typeface="Bricolage Grotesque ExtraBold"/>
                <a:sym typeface="Bricolage Grotesque ExtraBold"/>
              </a:rPr>
              <a:t>About</a:t>
            </a:r>
            <a:endParaRPr sz="700">
              <a:latin typeface="Bricolage Grotesque ExtraBold"/>
              <a:ea typeface="Bricolage Grotesque ExtraBold"/>
              <a:cs typeface="Bricolage Grotesque ExtraBold"/>
              <a:sym typeface="Bricolage Grotesque ExtraBold"/>
            </a:endParaRPr>
          </a:p>
        </p:txBody>
      </p:sp>
      <p:sp>
        <p:nvSpPr>
          <p:cNvPr id="156" name="Google Shape;156;p26"/>
          <p:cNvSpPr txBox="1"/>
          <p:nvPr/>
        </p:nvSpPr>
        <p:spPr>
          <a:xfrm>
            <a:off x="5070718" y="1762107"/>
            <a:ext cx="3558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11111"/>
                </a:solidFill>
                <a:latin typeface="Bricolage Grotesque SemiBold"/>
                <a:ea typeface="Bricolage Grotesque SemiBold"/>
                <a:cs typeface="Bricolage Grotesque SemiBold"/>
                <a:sym typeface="Bricolage Grotesque SemiBold"/>
              </a:rPr>
              <a:t>Data types </a:t>
            </a:r>
            <a:endParaRPr sz="700">
              <a:latin typeface="Bricolage Grotesque SemiBold"/>
              <a:ea typeface="Bricolage Grotesque SemiBold"/>
              <a:cs typeface="Bricolage Grotesque SemiBold"/>
              <a:sym typeface="Bricolage Grotesque SemiBold"/>
            </a:endParaRPr>
          </a:p>
        </p:txBody>
      </p:sp>
      <p:sp>
        <p:nvSpPr>
          <p:cNvPr id="157" name="Google Shape;157;p26"/>
          <p:cNvSpPr txBox="1"/>
          <p:nvPr/>
        </p:nvSpPr>
        <p:spPr>
          <a:xfrm>
            <a:off x="4399915" y="1762107"/>
            <a:ext cx="599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2000" u="none" cap="none" strike="noStrike">
                <a:solidFill>
                  <a:srgbClr val="C6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02/</a:t>
            </a:r>
            <a:endParaRPr sz="700"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158" name="Google Shape;158;p26"/>
          <p:cNvSpPr txBox="1"/>
          <p:nvPr/>
        </p:nvSpPr>
        <p:spPr>
          <a:xfrm>
            <a:off x="5070718" y="824365"/>
            <a:ext cx="3466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11111"/>
                </a:solidFill>
                <a:latin typeface="Bricolage Grotesque SemiBold"/>
                <a:ea typeface="Bricolage Grotesque SemiBold"/>
                <a:cs typeface="Bricolage Grotesque SemiBold"/>
                <a:sym typeface="Bricolage Grotesque SemiBold"/>
              </a:rPr>
              <a:t>SQL Basics</a:t>
            </a:r>
            <a:endParaRPr sz="700">
              <a:latin typeface="Bricolage Grotesque SemiBold"/>
              <a:ea typeface="Bricolage Grotesque SemiBold"/>
              <a:cs typeface="Bricolage Grotesque SemiBold"/>
              <a:sym typeface="Bricolage Grotesque SemiBold"/>
            </a:endParaRPr>
          </a:p>
        </p:txBody>
      </p:sp>
      <p:sp>
        <p:nvSpPr>
          <p:cNvPr id="159" name="Google Shape;159;p26"/>
          <p:cNvSpPr txBox="1"/>
          <p:nvPr/>
        </p:nvSpPr>
        <p:spPr>
          <a:xfrm>
            <a:off x="4399915" y="824365"/>
            <a:ext cx="599288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2000" u="none" cap="none" strike="noStrike">
                <a:solidFill>
                  <a:srgbClr val="C6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01/</a:t>
            </a:r>
            <a:endParaRPr sz="700"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160" name="Google Shape;160;p26"/>
          <p:cNvSpPr txBox="1"/>
          <p:nvPr/>
        </p:nvSpPr>
        <p:spPr>
          <a:xfrm>
            <a:off x="4399915" y="2699837"/>
            <a:ext cx="599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2000" u="none" cap="none" strike="noStrike">
                <a:solidFill>
                  <a:srgbClr val="C6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03/</a:t>
            </a:r>
            <a:endParaRPr sz="700"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161" name="Google Shape;161;p26"/>
          <p:cNvSpPr txBox="1"/>
          <p:nvPr/>
        </p:nvSpPr>
        <p:spPr>
          <a:xfrm>
            <a:off x="5070718" y="2699837"/>
            <a:ext cx="3558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11111"/>
                </a:solidFill>
                <a:latin typeface="Bricolage Grotesque SemiBold"/>
                <a:ea typeface="Bricolage Grotesque SemiBold"/>
                <a:cs typeface="Bricolage Grotesque SemiBold"/>
                <a:sym typeface="Bricolage Grotesque SemiBold"/>
              </a:rPr>
              <a:t>Sorting and Filtering Results</a:t>
            </a:r>
            <a:endParaRPr sz="700">
              <a:latin typeface="Bricolage Grotesque SemiBold"/>
              <a:ea typeface="Bricolage Grotesque SemiBold"/>
              <a:cs typeface="Bricolage Grotesque SemiBold"/>
              <a:sym typeface="Bricolage Grotesque SemiBold"/>
            </a:endParaRPr>
          </a:p>
        </p:txBody>
      </p:sp>
      <p:grpSp>
        <p:nvGrpSpPr>
          <p:cNvPr id="162" name="Google Shape;162;p26"/>
          <p:cNvGrpSpPr/>
          <p:nvPr/>
        </p:nvGrpSpPr>
        <p:grpSpPr>
          <a:xfrm>
            <a:off x="4399915" y="4427536"/>
            <a:ext cx="2339039" cy="201614"/>
            <a:chOff x="0" y="-38100"/>
            <a:chExt cx="6237436" cy="537637"/>
          </a:xfrm>
        </p:grpSpPr>
        <p:sp>
          <p:nvSpPr>
            <p:cNvPr id="163" name="Google Shape;163;p26"/>
            <p:cNvSpPr/>
            <p:nvPr/>
          </p:nvSpPr>
          <p:spPr>
            <a:xfrm>
              <a:off x="0" y="4053"/>
              <a:ext cx="491431" cy="491431"/>
            </a:xfrm>
            <a:custGeom>
              <a:rect b="b" l="l" r="r" t="t"/>
              <a:pathLst>
                <a:path extrusionOk="0" h="491431" w="491431">
                  <a:moveTo>
                    <a:pt x="0" y="0"/>
                  </a:moveTo>
                  <a:lnTo>
                    <a:pt x="491431" y="0"/>
                  </a:lnTo>
                  <a:lnTo>
                    <a:pt x="491431" y="491431"/>
                  </a:lnTo>
                  <a:lnTo>
                    <a:pt x="0" y="49143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64" name="Google Shape;164;p26"/>
            <p:cNvSpPr txBox="1"/>
            <p:nvPr/>
          </p:nvSpPr>
          <p:spPr>
            <a:xfrm>
              <a:off x="749101" y="-38100"/>
              <a:ext cx="5488335" cy="537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200" u="none" cap="none" strike="noStrike">
                  <a:solidFill>
                    <a:srgbClr val="C60000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fullstackdatascience.com</a:t>
              </a:r>
              <a:endParaRPr sz="700"/>
            </a:p>
          </p:txBody>
        </p:sp>
      </p:grpSp>
      <p:sp>
        <p:nvSpPr>
          <p:cNvPr id="165" name="Google Shape;165;p26"/>
          <p:cNvSpPr txBox="1"/>
          <p:nvPr/>
        </p:nvSpPr>
        <p:spPr>
          <a:xfrm>
            <a:off x="8624146" y="4794717"/>
            <a:ext cx="316445" cy="163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4B4B4D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/>
          </a:p>
        </p:txBody>
      </p:sp>
      <p:sp>
        <p:nvSpPr>
          <p:cNvPr id="166" name="Google Shape;166;p26"/>
          <p:cNvSpPr txBox="1"/>
          <p:nvPr/>
        </p:nvSpPr>
        <p:spPr>
          <a:xfrm>
            <a:off x="4399915" y="3637562"/>
            <a:ext cx="599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2000" u="none" cap="none" strike="noStrike">
                <a:solidFill>
                  <a:srgbClr val="C6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0</a:t>
            </a:r>
            <a:r>
              <a:rPr lang="en" sz="2000">
                <a:solidFill>
                  <a:srgbClr val="C6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4</a:t>
            </a:r>
            <a:r>
              <a:rPr i="0" lang="en" sz="2000" u="none" cap="none" strike="noStrike">
                <a:solidFill>
                  <a:srgbClr val="C6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/</a:t>
            </a:r>
            <a:endParaRPr sz="700"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167" name="Google Shape;167;p26"/>
          <p:cNvSpPr txBox="1"/>
          <p:nvPr/>
        </p:nvSpPr>
        <p:spPr>
          <a:xfrm>
            <a:off x="5070718" y="3637562"/>
            <a:ext cx="3558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11111"/>
                </a:solidFill>
                <a:latin typeface="Bricolage Grotesque SemiBold"/>
                <a:ea typeface="Bricolage Grotesque SemiBold"/>
                <a:cs typeface="Bricolage Grotesque SemiBold"/>
                <a:sym typeface="Bricolage Grotesque SemiBold"/>
              </a:rPr>
              <a:t>Practice Session</a:t>
            </a:r>
            <a:endParaRPr sz="700">
              <a:latin typeface="Bricolage Grotesque SemiBold"/>
              <a:ea typeface="Bricolage Grotesque SemiBold"/>
              <a:cs typeface="Bricolage Grotesque SemiBold"/>
              <a:sym typeface="Bricolage Grotesque Semi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4"/>
          <p:cNvSpPr txBox="1"/>
          <p:nvPr/>
        </p:nvSpPr>
        <p:spPr>
          <a:xfrm>
            <a:off x="533400" y="279405"/>
            <a:ext cx="7162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111111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Sorting</a:t>
            </a:r>
            <a:endParaRPr b="1" sz="4000"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344" name="Google Shape;344;p44"/>
          <p:cNvSpPr/>
          <p:nvPr/>
        </p:nvSpPr>
        <p:spPr>
          <a:xfrm>
            <a:off x="7735588" y="285750"/>
            <a:ext cx="894062" cy="318611"/>
          </a:xfrm>
          <a:custGeom>
            <a:rect b="b" l="l" r="r" t="t"/>
            <a:pathLst>
              <a:path extrusionOk="0" h="637222" w="1788124">
                <a:moveTo>
                  <a:pt x="0" y="0"/>
                </a:moveTo>
                <a:lnTo>
                  <a:pt x="1788124" y="0"/>
                </a:lnTo>
                <a:lnTo>
                  <a:pt x="1788124" y="637222"/>
                </a:lnTo>
                <a:lnTo>
                  <a:pt x="0" y="6372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45" name="Google Shape;345;p44"/>
          <p:cNvSpPr txBox="1"/>
          <p:nvPr/>
        </p:nvSpPr>
        <p:spPr>
          <a:xfrm>
            <a:off x="8624146" y="4794717"/>
            <a:ext cx="316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B4B4D"/>
                </a:solidFill>
              </a:rPr>
              <a:t>5</a:t>
            </a:r>
            <a:endParaRPr sz="700"/>
          </a:p>
        </p:txBody>
      </p:sp>
      <p:sp>
        <p:nvSpPr>
          <p:cNvPr id="346" name="Google Shape;346;p44"/>
          <p:cNvSpPr txBox="1"/>
          <p:nvPr/>
        </p:nvSpPr>
        <p:spPr>
          <a:xfrm>
            <a:off x="533400" y="812805"/>
            <a:ext cx="7162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111111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Order By</a:t>
            </a:r>
            <a:endParaRPr b="1" sz="2000"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347" name="Google Shape;347;p44"/>
          <p:cNvSpPr txBox="1"/>
          <p:nvPr/>
        </p:nvSpPr>
        <p:spPr>
          <a:xfrm>
            <a:off x="435825" y="1108775"/>
            <a:ext cx="7203300" cy="8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SQL provides the </a:t>
            </a:r>
            <a:r>
              <a:rPr b="1" lang="en" sz="1100">
                <a:solidFill>
                  <a:schemeClr val="dk1"/>
                </a:solidFill>
              </a:rPr>
              <a:t>ORDER BY </a:t>
            </a:r>
            <a:r>
              <a:rPr lang="en" sz="1100">
                <a:solidFill>
                  <a:schemeClr val="dk1"/>
                </a:solidFill>
              </a:rPr>
              <a:t>clause to </a:t>
            </a:r>
            <a:r>
              <a:rPr b="1" lang="en" sz="1100">
                <a:solidFill>
                  <a:schemeClr val="dk1"/>
                </a:solidFill>
              </a:rPr>
              <a:t>sort query results</a:t>
            </a:r>
            <a:r>
              <a:rPr lang="en" sz="1100">
                <a:solidFill>
                  <a:schemeClr val="dk1"/>
                </a:solidFill>
              </a:rPr>
              <a:t> based on </a:t>
            </a:r>
            <a:r>
              <a:rPr b="1" lang="en" sz="1100">
                <a:solidFill>
                  <a:schemeClr val="dk1"/>
                </a:solidFill>
              </a:rPr>
              <a:t>one or more columns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E06666"/>
                </a:solidFill>
              </a:rPr>
              <a:t>SELECT name, age, salary FROM employees</a:t>
            </a:r>
            <a:endParaRPr b="1" sz="1100"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E06666"/>
                </a:solidFill>
              </a:rPr>
              <a:t>ORDER BY age ASC;</a:t>
            </a:r>
            <a:endParaRPr b="1" sz="1100"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348" name="Google Shape;348;p44" title="right-arrow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8475" y="2316788"/>
            <a:ext cx="533225" cy="53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3400" y="1880925"/>
            <a:ext cx="3726900" cy="12525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50" name="Google Shape;350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69875" y="1880926"/>
            <a:ext cx="3757630" cy="12525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51" name="Google Shape;351;p44"/>
          <p:cNvSpPr txBox="1"/>
          <p:nvPr/>
        </p:nvSpPr>
        <p:spPr>
          <a:xfrm>
            <a:off x="513150" y="3258500"/>
            <a:ext cx="7203300" cy="8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E06666"/>
                </a:solidFill>
              </a:rPr>
              <a:t>SELECT name, department, salary FROM employees</a:t>
            </a:r>
            <a:endParaRPr b="1" sz="1100"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E06666"/>
                </a:solidFill>
              </a:rPr>
              <a:t>ORDER BY department ASC, salary DESC;</a:t>
            </a:r>
            <a:endParaRPr b="1" sz="1100"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E06666"/>
              </a:solidFill>
            </a:endParaRPr>
          </a:p>
        </p:txBody>
      </p:sp>
      <p:pic>
        <p:nvPicPr>
          <p:cNvPr id="352" name="Google Shape;352;p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3400" y="3694050"/>
            <a:ext cx="3726900" cy="122676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53" name="Google Shape;353;p44" title="right-arrow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9625" y="4117025"/>
            <a:ext cx="533225" cy="53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4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69875" y="3694049"/>
            <a:ext cx="3757624" cy="123175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5"/>
          <p:cNvSpPr/>
          <p:nvPr/>
        </p:nvSpPr>
        <p:spPr>
          <a:xfrm>
            <a:off x="7735588" y="285750"/>
            <a:ext cx="894062" cy="318611"/>
          </a:xfrm>
          <a:custGeom>
            <a:rect b="b" l="l" r="r" t="t"/>
            <a:pathLst>
              <a:path extrusionOk="0" h="637222" w="1788124">
                <a:moveTo>
                  <a:pt x="0" y="0"/>
                </a:moveTo>
                <a:lnTo>
                  <a:pt x="1788124" y="0"/>
                </a:lnTo>
                <a:lnTo>
                  <a:pt x="1788124" y="637222"/>
                </a:lnTo>
                <a:lnTo>
                  <a:pt x="0" y="6372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60" name="Google Shape;360;p45"/>
          <p:cNvSpPr txBox="1"/>
          <p:nvPr/>
        </p:nvSpPr>
        <p:spPr>
          <a:xfrm>
            <a:off x="8624146" y="4794717"/>
            <a:ext cx="316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B4B4D"/>
                </a:solidFill>
              </a:rPr>
              <a:t>5</a:t>
            </a:r>
            <a:endParaRPr sz="700"/>
          </a:p>
        </p:txBody>
      </p:sp>
      <p:sp>
        <p:nvSpPr>
          <p:cNvPr id="361" name="Google Shape;361;p45"/>
          <p:cNvSpPr txBox="1"/>
          <p:nvPr/>
        </p:nvSpPr>
        <p:spPr>
          <a:xfrm>
            <a:off x="2835575" y="1589350"/>
            <a:ext cx="5010900" cy="8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E06666"/>
                </a:solidFill>
              </a:rPr>
              <a:t>SORTING NULL???</a:t>
            </a:r>
            <a:endParaRPr b="1" sz="6000">
              <a:solidFill>
                <a:srgbClr val="E06666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6"/>
          <p:cNvSpPr txBox="1"/>
          <p:nvPr/>
        </p:nvSpPr>
        <p:spPr>
          <a:xfrm>
            <a:off x="457200" y="279405"/>
            <a:ext cx="7162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111111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Filtering</a:t>
            </a:r>
            <a:endParaRPr b="1" sz="4000"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367" name="Google Shape;367;p46"/>
          <p:cNvSpPr/>
          <p:nvPr/>
        </p:nvSpPr>
        <p:spPr>
          <a:xfrm>
            <a:off x="7735588" y="285750"/>
            <a:ext cx="894062" cy="318611"/>
          </a:xfrm>
          <a:custGeom>
            <a:rect b="b" l="l" r="r" t="t"/>
            <a:pathLst>
              <a:path extrusionOk="0" h="637222" w="1788124">
                <a:moveTo>
                  <a:pt x="0" y="0"/>
                </a:moveTo>
                <a:lnTo>
                  <a:pt x="1788124" y="0"/>
                </a:lnTo>
                <a:lnTo>
                  <a:pt x="1788124" y="637222"/>
                </a:lnTo>
                <a:lnTo>
                  <a:pt x="0" y="6372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68" name="Google Shape;368;p46"/>
          <p:cNvSpPr txBox="1"/>
          <p:nvPr/>
        </p:nvSpPr>
        <p:spPr>
          <a:xfrm>
            <a:off x="8624146" y="4794717"/>
            <a:ext cx="316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B4B4D"/>
                </a:solidFill>
              </a:rPr>
              <a:t>5</a:t>
            </a:r>
            <a:endParaRPr sz="700"/>
          </a:p>
        </p:txBody>
      </p:sp>
      <p:sp>
        <p:nvSpPr>
          <p:cNvPr id="369" name="Google Shape;369;p46"/>
          <p:cNvSpPr txBox="1"/>
          <p:nvPr/>
        </p:nvSpPr>
        <p:spPr>
          <a:xfrm>
            <a:off x="457200" y="812805"/>
            <a:ext cx="7162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111111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Where Statement</a:t>
            </a:r>
            <a:endParaRPr b="1" sz="2000"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370" name="Google Shape;370;p46"/>
          <p:cNvSpPr txBox="1"/>
          <p:nvPr/>
        </p:nvSpPr>
        <p:spPr>
          <a:xfrm>
            <a:off x="359625" y="1108775"/>
            <a:ext cx="9110700" cy="8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SQL allows us to </a:t>
            </a:r>
            <a:r>
              <a:rPr b="1" lang="en" sz="1100">
                <a:solidFill>
                  <a:schemeClr val="dk1"/>
                </a:solidFill>
              </a:rPr>
              <a:t>filter data</a:t>
            </a:r>
            <a:r>
              <a:rPr lang="en" sz="1100">
                <a:solidFill>
                  <a:schemeClr val="dk1"/>
                </a:solidFill>
              </a:rPr>
              <a:t> to retrieve only relevant information. The </a:t>
            </a:r>
            <a:r>
              <a:rPr b="1" lang="en" sz="1100">
                <a:solidFill>
                  <a:schemeClr val="dk1"/>
                </a:solidFill>
              </a:rPr>
              <a:t>WHERE clause</a:t>
            </a:r>
            <a:r>
              <a:rPr lang="en" sz="1100">
                <a:solidFill>
                  <a:schemeClr val="dk1"/>
                </a:solidFill>
              </a:rPr>
              <a:t> is the primary tool for filtering results in SQL queries.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1/ Basic Filtering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Example: </a:t>
            </a:r>
            <a:r>
              <a:rPr lang="en" sz="1100">
                <a:solidFill>
                  <a:schemeClr val="dk1"/>
                </a:solidFill>
              </a:rPr>
              <a:t>Get all employees with a salary greater than 50,000?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SQL: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E06666"/>
                </a:solidFill>
              </a:rPr>
              <a:t>SELECT name, salary</a:t>
            </a:r>
            <a:endParaRPr sz="1100"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E06666"/>
                </a:solidFill>
              </a:rPr>
              <a:t>FROM employees</a:t>
            </a:r>
            <a:endParaRPr sz="1100"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E06666"/>
                </a:solidFill>
              </a:rPr>
              <a:t>WHERE</a:t>
            </a:r>
            <a:r>
              <a:rPr lang="en" sz="1100">
                <a:solidFill>
                  <a:srgbClr val="E06666"/>
                </a:solidFill>
              </a:rPr>
              <a:t> salary </a:t>
            </a:r>
            <a:r>
              <a:rPr b="1" lang="en" sz="1100">
                <a:solidFill>
                  <a:srgbClr val="E06666"/>
                </a:solidFill>
              </a:rPr>
              <a:t>&gt;</a:t>
            </a:r>
            <a:r>
              <a:rPr lang="en" sz="1100">
                <a:solidFill>
                  <a:srgbClr val="E06666"/>
                </a:solidFill>
              </a:rPr>
              <a:t> 50000;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2/ Filtering with </a:t>
            </a:r>
            <a:r>
              <a:rPr b="1" lang="en" sz="1300">
                <a:solidFill>
                  <a:schemeClr val="dk1"/>
                </a:solidFill>
              </a:rPr>
              <a:t>Comparison</a:t>
            </a:r>
            <a:r>
              <a:rPr b="1" lang="en" sz="1300">
                <a:solidFill>
                  <a:schemeClr val="dk1"/>
                </a:solidFill>
              </a:rPr>
              <a:t> Operators          </a:t>
            </a:r>
            <a:r>
              <a:rPr lang="en" sz="1300">
                <a:solidFill>
                  <a:srgbClr val="E06666"/>
                </a:solidFill>
              </a:rPr>
              <a:t>=    !=     &gt;     &lt;     &gt;=     &lt;=</a:t>
            </a:r>
            <a:endParaRPr sz="1300"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3</a:t>
            </a:r>
            <a:r>
              <a:rPr b="1" lang="en" sz="1300">
                <a:solidFill>
                  <a:schemeClr val="dk1"/>
                </a:solidFill>
              </a:rPr>
              <a:t>/ Filtering with Logical Operators                   </a:t>
            </a:r>
            <a:r>
              <a:rPr lang="en" sz="1300">
                <a:solidFill>
                  <a:srgbClr val="E06666"/>
                </a:solidFill>
              </a:rPr>
              <a:t>AND           OR          NOT</a:t>
            </a:r>
            <a:endParaRPr sz="1300"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Example:</a:t>
            </a:r>
            <a:r>
              <a:rPr lang="en" sz="1100">
                <a:solidFill>
                  <a:schemeClr val="dk1"/>
                </a:solidFill>
              </a:rPr>
              <a:t> Find employees in the Sales department with a salary above 60,000?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SQL: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06666"/>
                </a:solidFill>
              </a:rPr>
              <a:t>SELECT name, department, salary</a:t>
            </a:r>
            <a:endParaRPr sz="1100"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06666"/>
                </a:solidFill>
              </a:rPr>
              <a:t>FROM employees</a:t>
            </a:r>
            <a:endParaRPr sz="1100"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E06666"/>
                </a:solidFill>
              </a:rPr>
              <a:t>WHERE</a:t>
            </a:r>
            <a:r>
              <a:rPr lang="en" sz="1100">
                <a:solidFill>
                  <a:srgbClr val="E06666"/>
                </a:solidFill>
              </a:rPr>
              <a:t> department </a:t>
            </a:r>
            <a:r>
              <a:rPr b="1" lang="en" sz="1100">
                <a:solidFill>
                  <a:srgbClr val="E06666"/>
                </a:solidFill>
              </a:rPr>
              <a:t>=</a:t>
            </a:r>
            <a:r>
              <a:rPr lang="en" sz="1100">
                <a:solidFill>
                  <a:srgbClr val="E06666"/>
                </a:solidFill>
              </a:rPr>
              <a:t> 'Sales' </a:t>
            </a:r>
            <a:r>
              <a:rPr b="1" lang="en" sz="1100">
                <a:solidFill>
                  <a:srgbClr val="E06666"/>
                </a:solidFill>
              </a:rPr>
              <a:t>AND</a:t>
            </a:r>
            <a:r>
              <a:rPr lang="en" sz="1100">
                <a:solidFill>
                  <a:srgbClr val="E06666"/>
                </a:solidFill>
              </a:rPr>
              <a:t> salary </a:t>
            </a:r>
            <a:r>
              <a:rPr b="1" lang="en" sz="1100">
                <a:solidFill>
                  <a:srgbClr val="E06666"/>
                </a:solidFill>
              </a:rPr>
              <a:t>&gt;</a:t>
            </a:r>
            <a:r>
              <a:rPr lang="en" sz="1100">
                <a:solidFill>
                  <a:srgbClr val="E06666"/>
                </a:solidFill>
              </a:rPr>
              <a:t> 60000;</a:t>
            </a:r>
            <a:endParaRPr sz="1100"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7"/>
          <p:cNvSpPr txBox="1"/>
          <p:nvPr/>
        </p:nvSpPr>
        <p:spPr>
          <a:xfrm>
            <a:off x="457200" y="279405"/>
            <a:ext cx="7162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111111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Filtering</a:t>
            </a:r>
            <a:endParaRPr b="1" sz="4000"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376" name="Google Shape;376;p47"/>
          <p:cNvSpPr/>
          <p:nvPr/>
        </p:nvSpPr>
        <p:spPr>
          <a:xfrm>
            <a:off x="7735588" y="285750"/>
            <a:ext cx="894062" cy="318611"/>
          </a:xfrm>
          <a:custGeom>
            <a:rect b="b" l="l" r="r" t="t"/>
            <a:pathLst>
              <a:path extrusionOk="0" h="637222" w="1788124">
                <a:moveTo>
                  <a:pt x="0" y="0"/>
                </a:moveTo>
                <a:lnTo>
                  <a:pt x="1788124" y="0"/>
                </a:lnTo>
                <a:lnTo>
                  <a:pt x="1788124" y="637222"/>
                </a:lnTo>
                <a:lnTo>
                  <a:pt x="0" y="6372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77" name="Google Shape;377;p47"/>
          <p:cNvSpPr txBox="1"/>
          <p:nvPr/>
        </p:nvSpPr>
        <p:spPr>
          <a:xfrm>
            <a:off x="8624146" y="4794717"/>
            <a:ext cx="316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B4B4D"/>
                </a:solidFill>
              </a:rPr>
              <a:t>5</a:t>
            </a:r>
            <a:endParaRPr sz="700"/>
          </a:p>
        </p:txBody>
      </p:sp>
      <p:sp>
        <p:nvSpPr>
          <p:cNvPr id="378" name="Google Shape;378;p47"/>
          <p:cNvSpPr txBox="1"/>
          <p:nvPr/>
        </p:nvSpPr>
        <p:spPr>
          <a:xfrm>
            <a:off x="457200" y="812805"/>
            <a:ext cx="7162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111111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Where Statement</a:t>
            </a:r>
            <a:endParaRPr b="1" sz="2000"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379" name="Google Shape;379;p47"/>
          <p:cNvSpPr txBox="1"/>
          <p:nvPr/>
        </p:nvSpPr>
        <p:spPr>
          <a:xfrm>
            <a:off x="359625" y="1108775"/>
            <a:ext cx="9110700" cy="8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SQL allows us to </a:t>
            </a:r>
            <a:r>
              <a:rPr b="1" lang="en" sz="1100">
                <a:solidFill>
                  <a:schemeClr val="dk1"/>
                </a:solidFill>
              </a:rPr>
              <a:t>filter data</a:t>
            </a:r>
            <a:r>
              <a:rPr lang="en" sz="1100">
                <a:solidFill>
                  <a:schemeClr val="dk1"/>
                </a:solidFill>
              </a:rPr>
              <a:t> to retrieve only relevant information. The </a:t>
            </a:r>
            <a:r>
              <a:rPr b="1" lang="en" sz="1100">
                <a:solidFill>
                  <a:schemeClr val="dk1"/>
                </a:solidFill>
              </a:rPr>
              <a:t>WHERE clause</a:t>
            </a:r>
            <a:r>
              <a:rPr lang="en" sz="1100">
                <a:solidFill>
                  <a:schemeClr val="dk1"/>
                </a:solidFill>
              </a:rPr>
              <a:t> is the primary tool for filtering results in SQL queries.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1/ </a:t>
            </a:r>
            <a:r>
              <a:rPr b="1" lang="en" sz="1300">
                <a:solidFill>
                  <a:schemeClr val="dk1"/>
                </a:solidFill>
              </a:rPr>
              <a:t>Filtering with Between Operators 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Example: </a:t>
            </a:r>
            <a:r>
              <a:rPr lang="en" sz="1100">
                <a:solidFill>
                  <a:schemeClr val="dk1"/>
                </a:solidFill>
              </a:rPr>
              <a:t>Find orders placed between '2024-01-01' and '2024-03-31'?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SQL: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E06666"/>
                </a:solidFill>
              </a:rPr>
              <a:t>SELECT order_id, order_date</a:t>
            </a:r>
            <a:endParaRPr sz="1100"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E06666"/>
                </a:solidFill>
              </a:rPr>
              <a:t>FROM orders</a:t>
            </a:r>
            <a:endParaRPr sz="1100"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06666"/>
                </a:solidFill>
              </a:rPr>
              <a:t>WHERE order_date BETWEEN '2024-01-01' AND '2024-03-31';</a:t>
            </a:r>
            <a:endParaRPr sz="1300"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2/ Filtering with In Operator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Example:</a:t>
            </a:r>
            <a:r>
              <a:rPr lang="en" sz="1100">
                <a:solidFill>
                  <a:schemeClr val="dk1"/>
                </a:solidFill>
              </a:rPr>
              <a:t> </a:t>
            </a:r>
            <a:r>
              <a:rPr lang="en" sz="1100">
                <a:solidFill>
                  <a:schemeClr val="dk1"/>
                </a:solidFill>
              </a:rPr>
              <a:t>Find all employees in the Marketing or HR departments?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SQL: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E06666"/>
                </a:solidFill>
              </a:rPr>
              <a:t>SELECT name, department</a:t>
            </a:r>
            <a:endParaRPr sz="1100"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E06666"/>
                </a:solidFill>
              </a:rPr>
              <a:t>FROM employees</a:t>
            </a:r>
            <a:endParaRPr sz="1100"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06666"/>
                </a:solidFill>
              </a:rPr>
              <a:t>WHERE department IN ('Marketing', 'HR');</a:t>
            </a:r>
            <a:endParaRPr sz="1100"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3</a:t>
            </a:r>
            <a:r>
              <a:rPr b="1" lang="en" sz="1300">
                <a:solidFill>
                  <a:schemeClr val="dk1"/>
                </a:solidFill>
              </a:rPr>
              <a:t>/ Filtering with LIKE for Pattern Matching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Example:</a:t>
            </a:r>
            <a:r>
              <a:rPr lang="en" sz="1100">
                <a:solidFill>
                  <a:schemeClr val="dk1"/>
                </a:solidFill>
              </a:rPr>
              <a:t> Find customers whose names start with "J"?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SQL: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06666"/>
                </a:solidFill>
              </a:rPr>
              <a:t>SELECT name </a:t>
            </a:r>
            <a:endParaRPr sz="1100"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06666"/>
                </a:solidFill>
              </a:rPr>
              <a:t>FROM customers</a:t>
            </a:r>
            <a:endParaRPr sz="1100"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06666"/>
                </a:solidFill>
              </a:rPr>
              <a:t>WHERE name LIKE 'J%';</a:t>
            </a:r>
            <a:endParaRPr sz="1100"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4" name="Google Shape;384;p48"/>
          <p:cNvGrpSpPr/>
          <p:nvPr/>
        </p:nvGrpSpPr>
        <p:grpSpPr>
          <a:xfrm>
            <a:off x="0" y="0"/>
            <a:ext cx="3951810" cy="5143598"/>
            <a:chOff x="0" y="0"/>
            <a:chExt cx="2085058" cy="2713870"/>
          </a:xfrm>
        </p:grpSpPr>
        <p:sp>
          <p:nvSpPr>
            <p:cNvPr id="385" name="Google Shape;385;p48"/>
            <p:cNvSpPr/>
            <p:nvPr/>
          </p:nvSpPr>
          <p:spPr>
            <a:xfrm>
              <a:off x="0" y="0"/>
              <a:ext cx="2085058" cy="2713870"/>
            </a:xfrm>
            <a:custGeom>
              <a:rect b="b" l="l" r="r" t="t"/>
              <a:pathLst>
                <a:path extrusionOk="0" h="2713870" w="2085058">
                  <a:moveTo>
                    <a:pt x="0" y="0"/>
                  </a:moveTo>
                  <a:lnTo>
                    <a:pt x="2085058" y="0"/>
                  </a:lnTo>
                  <a:lnTo>
                    <a:pt x="2085058" y="2713870"/>
                  </a:lnTo>
                  <a:lnTo>
                    <a:pt x="0" y="2713870"/>
                  </a:lnTo>
                  <a:close/>
                </a:path>
              </a:pathLst>
            </a:custGeom>
            <a:solidFill>
              <a:srgbClr val="D92D20"/>
            </a:solidFill>
            <a:ln cap="sq" cmpd="sng" w="28575">
              <a:solidFill>
                <a:srgbClr val="111111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386" name="Google Shape;386;p48"/>
            <p:cNvSpPr txBox="1"/>
            <p:nvPr/>
          </p:nvSpPr>
          <p:spPr>
            <a:xfrm>
              <a:off x="0" y="47625"/>
              <a:ext cx="2085000" cy="26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33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7" name="Google Shape;387;p48"/>
          <p:cNvSpPr/>
          <p:nvPr/>
        </p:nvSpPr>
        <p:spPr>
          <a:xfrm>
            <a:off x="514350" y="4162858"/>
            <a:ext cx="1293147" cy="466292"/>
          </a:xfrm>
          <a:custGeom>
            <a:rect b="b" l="l" r="r" t="t"/>
            <a:pathLst>
              <a:path extrusionOk="0" h="932584" w="2586293">
                <a:moveTo>
                  <a:pt x="0" y="0"/>
                </a:moveTo>
                <a:lnTo>
                  <a:pt x="2586293" y="0"/>
                </a:lnTo>
                <a:lnTo>
                  <a:pt x="2586293" y="932584"/>
                </a:lnTo>
                <a:lnTo>
                  <a:pt x="0" y="9325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88" name="Google Shape;388;p48"/>
          <p:cNvSpPr txBox="1"/>
          <p:nvPr/>
        </p:nvSpPr>
        <p:spPr>
          <a:xfrm>
            <a:off x="514350" y="547567"/>
            <a:ext cx="3437400" cy="19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>
                <a:solidFill>
                  <a:srgbClr val="FFFFFF"/>
                </a:solidFill>
                <a:latin typeface="Bricolage Grotesque ExtraBold"/>
                <a:ea typeface="Bricolage Grotesque ExtraBold"/>
                <a:cs typeface="Bricolage Grotesque ExtraBold"/>
                <a:sym typeface="Bricolage Grotesque ExtraBold"/>
              </a:rPr>
              <a:t>Practice time</a:t>
            </a:r>
            <a:endParaRPr sz="100">
              <a:latin typeface="Bricolage Grotesque ExtraBold"/>
              <a:ea typeface="Bricolage Grotesque ExtraBold"/>
              <a:cs typeface="Bricolage Grotesque ExtraBold"/>
              <a:sym typeface="Bricolage Grotesque ExtraBold"/>
            </a:endParaRPr>
          </a:p>
        </p:txBody>
      </p:sp>
      <p:sp>
        <p:nvSpPr>
          <p:cNvPr id="389" name="Google Shape;389;p48"/>
          <p:cNvSpPr txBox="1"/>
          <p:nvPr/>
        </p:nvSpPr>
        <p:spPr>
          <a:xfrm>
            <a:off x="8624146" y="4794717"/>
            <a:ext cx="316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B4B4D"/>
                </a:solidFill>
              </a:rPr>
              <a:t>3</a:t>
            </a:r>
            <a:endParaRPr sz="700"/>
          </a:p>
        </p:txBody>
      </p:sp>
      <p:sp>
        <p:nvSpPr>
          <p:cNvPr id="390" name="Google Shape;390;p48"/>
          <p:cNvSpPr txBox="1"/>
          <p:nvPr/>
        </p:nvSpPr>
        <p:spPr>
          <a:xfrm>
            <a:off x="4473475" y="275900"/>
            <a:ext cx="4276500" cy="21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-"/>
            </a:pPr>
            <a:r>
              <a:rPr b="1" lang="en" sz="1500">
                <a:solidFill>
                  <a:schemeClr val="dk1"/>
                </a:solidFill>
                <a:highlight>
                  <a:srgbClr val="F7F7F7"/>
                </a:highlight>
                <a:latin typeface="Open Sans"/>
                <a:ea typeface="Open Sans"/>
                <a:cs typeface="Open Sans"/>
                <a:sym typeface="Open Sans"/>
              </a:rPr>
              <a:t>Working with SQL Server Database / BigQuery</a:t>
            </a:r>
            <a:endParaRPr b="1" sz="1500">
              <a:solidFill>
                <a:schemeClr val="dk1"/>
              </a:solidFill>
              <a:highlight>
                <a:srgbClr val="F7F7F7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highlight>
                <a:srgbClr val="F7F7F7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-"/>
            </a:pPr>
            <a:r>
              <a:rPr b="1" lang="en" sz="1500">
                <a:solidFill>
                  <a:schemeClr val="dk1"/>
                </a:solidFill>
                <a:highlight>
                  <a:srgbClr val="F7F7F7"/>
                </a:highlight>
                <a:latin typeface="Open Sans"/>
                <a:ea typeface="Open Sans"/>
                <a:cs typeface="Open Sans"/>
                <a:sym typeface="Open Sans"/>
              </a:rPr>
              <a:t>Handling error messages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9"/>
          <p:cNvSpPr/>
          <p:nvPr/>
        </p:nvSpPr>
        <p:spPr>
          <a:xfrm>
            <a:off x="3973468" y="514350"/>
            <a:ext cx="1084583" cy="386506"/>
          </a:xfrm>
          <a:custGeom>
            <a:rect b="b" l="l" r="r" t="t"/>
            <a:pathLst>
              <a:path extrusionOk="0" h="773012" w="2169166">
                <a:moveTo>
                  <a:pt x="0" y="0"/>
                </a:moveTo>
                <a:lnTo>
                  <a:pt x="2169167" y="0"/>
                </a:lnTo>
                <a:lnTo>
                  <a:pt x="2169167" y="773012"/>
                </a:lnTo>
                <a:lnTo>
                  <a:pt x="0" y="7730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396" name="Google Shape;396;p49"/>
          <p:cNvGrpSpPr/>
          <p:nvPr/>
        </p:nvGrpSpPr>
        <p:grpSpPr>
          <a:xfrm>
            <a:off x="6290611" y="530578"/>
            <a:ext cx="2339039" cy="201614"/>
            <a:chOff x="0" y="-38100"/>
            <a:chExt cx="6237436" cy="537637"/>
          </a:xfrm>
        </p:grpSpPr>
        <p:sp>
          <p:nvSpPr>
            <p:cNvPr id="397" name="Google Shape;397;p49"/>
            <p:cNvSpPr/>
            <p:nvPr/>
          </p:nvSpPr>
          <p:spPr>
            <a:xfrm>
              <a:off x="0" y="4053"/>
              <a:ext cx="491431" cy="491431"/>
            </a:xfrm>
            <a:custGeom>
              <a:rect b="b" l="l" r="r" t="t"/>
              <a:pathLst>
                <a:path extrusionOk="0" h="491431" w="491431">
                  <a:moveTo>
                    <a:pt x="0" y="0"/>
                  </a:moveTo>
                  <a:lnTo>
                    <a:pt x="491431" y="0"/>
                  </a:lnTo>
                  <a:lnTo>
                    <a:pt x="491431" y="491431"/>
                  </a:lnTo>
                  <a:lnTo>
                    <a:pt x="0" y="49143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98" name="Google Shape;398;p49"/>
            <p:cNvSpPr txBox="1"/>
            <p:nvPr/>
          </p:nvSpPr>
          <p:spPr>
            <a:xfrm>
              <a:off x="749101" y="-38100"/>
              <a:ext cx="5488335" cy="537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200" u="none" cap="none" strike="noStrike">
                  <a:solidFill>
                    <a:srgbClr val="C60000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fullstackdatascience.com</a:t>
              </a:r>
              <a:endParaRPr sz="700"/>
            </a:p>
          </p:txBody>
        </p:sp>
      </p:grpSp>
      <p:sp>
        <p:nvSpPr>
          <p:cNvPr id="399" name="Google Shape;399;p49"/>
          <p:cNvSpPr/>
          <p:nvPr/>
        </p:nvSpPr>
        <p:spPr>
          <a:xfrm>
            <a:off x="514350" y="514350"/>
            <a:ext cx="3110979" cy="4114800"/>
          </a:xfrm>
          <a:custGeom>
            <a:rect b="b" l="l" r="r" t="t"/>
            <a:pathLst>
              <a:path extrusionOk="0" h="1274980" w="963944">
                <a:moveTo>
                  <a:pt x="0" y="0"/>
                </a:moveTo>
                <a:lnTo>
                  <a:pt x="963944" y="0"/>
                </a:lnTo>
                <a:lnTo>
                  <a:pt x="963944" y="1274980"/>
                </a:lnTo>
                <a:lnTo>
                  <a:pt x="0" y="127498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67565" r="-67568" t="0"/>
            </a:stretch>
          </a:blipFill>
          <a:ln>
            <a:noFill/>
          </a:ln>
        </p:spPr>
      </p:sp>
      <p:sp>
        <p:nvSpPr>
          <p:cNvPr id="400" name="Google Shape;400;p49"/>
          <p:cNvSpPr txBox="1"/>
          <p:nvPr/>
        </p:nvSpPr>
        <p:spPr>
          <a:xfrm>
            <a:off x="3978300" y="1623300"/>
            <a:ext cx="4403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6000" u="none" cap="none" strike="noStrike">
                <a:solidFill>
                  <a:srgbClr val="111111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References</a:t>
            </a:r>
            <a:endParaRPr b="1" sz="100"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401" name="Google Shape;401;p49"/>
          <p:cNvSpPr txBox="1"/>
          <p:nvPr/>
        </p:nvSpPr>
        <p:spPr>
          <a:xfrm>
            <a:off x="3920975" y="2651375"/>
            <a:ext cx="4703100" cy="16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20650" lvl="1" marL="279400" marR="0" rtl="0" algn="l">
              <a:lnSpc>
                <a:spcPct val="174028"/>
              </a:lnSpc>
              <a:spcBef>
                <a:spcPts val="0"/>
              </a:spcBef>
              <a:spcAft>
                <a:spcPts val="0"/>
              </a:spcAft>
              <a:buClr>
                <a:srgbClr val="444CE7"/>
              </a:buClr>
              <a:buSzPts val="1100"/>
              <a:buFont typeface="Open Sans"/>
              <a:buChar char="•"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https://docs.teradata.com/</a:t>
            </a:r>
            <a:endParaRPr sz="500">
              <a:latin typeface="Open Sans"/>
              <a:ea typeface="Open Sans"/>
              <a:cs typeface="Open Sans"/>
              <a:sym typeface="Open Sans"/>
            </a:endParaRPr>
          </a:p>
          <a:p>
            <a:pPr indent="-120650" lvl="1" marL="279400" marR="0" rtl="0" algn="l">
              <a:lnSpc>
                <a:spcPct val="174028"/>
              </a:lnSpc>
              <a:spcBef>
                <a:spcPts val="0"/>
              </a:spcBef>
              <a:spcAft>
                <a:spcPts val="0"/>
              </a:spcAft>
              <a:buClr>
                <a:srgbClr val="444CE7"/>
              </a:buClr>
              <a:buSzPts val="1100"/>
              <a:buFont typeface="Open Sans"/>
              <a:buChar char="•"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https://cloud.google.com/bigquery/docs</a:t>
            </a:r>
            <a:endParaRPr sz="500">
              <a:latin typeface="Open Sans"/>
              <a:ea typeface="Open Sans"/>
              <a:cs typeface="Open Sans"/>
              <a:sym typeface="Open Sans"/>
            </a:endParaRPr>
          </a:p>
          <a:p>
            <a:pPr indent="-120650" lvl="1" marL="279400" marR="0" rtl="0" algn="l">
              <a:lnSpc>
                <a:spcPct val="174028"/>
              </a:lnSpc>
              <a:spcBef>
                <a:spcPts val="0"/>
              </a:spcBef>
              <a:spcAft>
                <a:spcPts val="0"/>
              </a:spcAft>
              <a:buClr>
                <a:srgbClr val="444CE7"/>
              </a:buClr>
              <a:buSzPts val="1100"/>
              <a:buFont typeface="Open Sans"/>
              <a:buChar char="•"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https://learn.microsoft.com/en-us/azure/azure-sql/?view=azures</a:t>
            </a: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ql</a:t>
            </a:r>
            <a:endParaRPr sz="500">
              <a:latin typeface="Open Sans"/>
              <a:ea typeface="Open Sans"/>
              <a:cs typeface="Open Sans"/>
              <a:sym typeface="Open Sans"/>
            </a:endParaRPr>
          </a:p>
          <a:p>
            <a:pPr indent="-120650" lvl="1" marL="279400" marR="0" rtl="0" algn="l">
              <a:lnSpc>
                <a:spcPct val="174028"/>
              </a:lnSpc>
              <a:spcBef>
                <a:spcPts val="0"/>
              </a:spcBef>
              <a:spcAft>
                <a:spcPts val="0"/>
              </a:spcAft>
              <a:buClr>
                <a:srgbClr val="444CE7"/>
              </a:buClr>
              <a:buSzPts val="1100"/>
              <a:buFont typeface="Open Sans"/>
              <a:buChar char="•"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https://www.postgresql.org/docs/</a:t>
            </a:r>
            <a:endParaRPr sz="500">
              <a:latin typeface="Open Sans"/>
              <a:ea typeface="Open Sans"/>
              <a:cs typeface="Open Sans"/>
              <a:sym typeface="Open Sans"/>
            </a:endParaRPr>
          </a:p>
          <a:p>
            <a:pPr indent="-120650" lvl="1" marL="279400" marR="0" rtl="0" algn="l">
              <a:lnSpc>
                <a:spcPct val="174028"/>
              </a:lnSpc>
              <a:spcBef>
                <a:spcPts val="0"/>
              </a:spcBef>
              <a:spcAft>
                <a:spcPts val="0"/>
              </a:spcAft>
              <a:buClr>
                <a:srgbClr val="444CE7"/>
              </a:buClr>
              <a:buSzPts val="1100"/>
              <a:buFont typeface="Open Sans"/>
              <a:buChar char="•"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https://dev.mysql.com/doc/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-120650" lvl="1" marL="279400" marR="0" rtl="0" algn="l">
              <a:lnSpc>
                <a:spcPct val="174028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•"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https://www.youtube.com/watch?v=TvLWozM182E&amp;t=1481s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2" name="Google Shape;402;p49"/>
          <p:cNvSpPr txBox="1"/>
          <p:nvPr/>
        </p:nvSpPr>
        <p:spPr>
          <a:xfrm>
            <a:off x="8624146" y="4794717"/>
            <a:ext cx="316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B4B4D"/>
                </a:solidFill>
              </a:rPr>
              <a:t>11</a:t>
            </a:r>
            <a:endParaRPr sz="700"/>
          </a:p>
        </p:txBody>
      </p:sp>
    </p:spTree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0"/>
          <p:cNvSpPr txBox="1"/>
          <p:nvPr/>
        </p:nvSpPr>
        <p:spPr>
          <a:xfrm>
            <a:off x="392250" y="672375"/>
            <a:ext cx="83595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600" u="none" cap="none" strike="noStrike">
                <a:solidFill>
                  <a:srgbClr val="111111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Thank you</a:t>
            </a:r>
            <a:endParaRPr b="1" sz="12800"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grpSp>
        <p:nvGrpSpPr>
          <p:cNvPr id="408" name="Google Shape;408;p50"/>
          <p:cNvGrpSpPr/>
          <p:nvPr/>
        </p:nvGrpSpPr>
        <p:grpSpPr>
          <a:xfrm>
            <a:off x="0" y="2732251"/>
            <a:ext cx="9144000" cy="2411250"/>
            <a:chOff x="0" y="0"/>
            <a:chExt cx="4824658" cy="1272250"/>
          </a:xfrm>
        </p:grpSpPr>
        <p:sp>
          <p:nvSpPr>
            <p:cNvPr id="409" name="Google Shape;409;p50"/>
            <p:cNvSpPr/>
            <p:nvPr/>
          </p:nvSpPr>
          <p:spPr>
            <a:xfrm>
              <a:off x="0" y="0"/>
              <a:ext cx="4824658" cy="1272250"/>
            </a:xfrm>
            <a:custGeom>
              <a:rect b="b" l="l" r="r" t="t"/>
              <a:pathLst>
                <a:path extrusionOk="0" h="1272250" w="4824658">
                  <a:moveTo>
                    <a:pt x="0" y="0"/>
                  </a:moveTo>
                  <a:lnTo>
                    <a:pt x="4824658" y="0"/>
                  </a:lnTo>
                  <a:lnTo>
                    <a:pt x="4824658" y="1272250"/>
                  </a:lnTo>
                  <a:lnTo>
                    <a:pt x="0" y="1272250"/>
                  </a:lnTo>
                  <a:close/>
                </a:path>
              </a:pathLst>
            </a:custGeom>
            <a:solidFill>
              <a:srgbClr val="D92D20"/>
            </a:solidFill>
            <a:ln cap="sq" cmpd="sng" w="28575">
              <a:solidFill>
                <a:srgbClr val="111111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410" name="Google Shape;410;p50"/>
            <p:cNvSpPr txBox="1"/>
            <p:nvPr/>
          </p:nvSpPr>
          <p:spPr>
            <a:xfrm>
              <a:off x="0" y="47625"/>
              <a:ext cx="4824658" cy="12246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33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1" name="Google Shape;411;p50"/>
          <p:cNvSpPr/>
          <p:nvPr/>
        </p:nvSpPr>
        <p:spPr>
          <a:xfrm>
            <a:off x="514350" y="2952874"/>
            <a:ext cx="2758609" cy="1952502"/>
          </a:xfrm>
          <a:custGeom>
            <a:rect b="b" l="l" r="r" t="t"/>
            <a:pathLst>
              <a:path extrusionOk="0" h="1028478" w="1453094">
                <a:moveTo>
                  <a:pt x="71565" y="0"/>
                </a:moveTo>
                <a:lnTo>
                  <a:pt x="1381530" y="0"/>
                </a:lnTo>
                <a:cubicBezTo>
                  <a:pt x="1400510" y="0"/>
                  <a:pt x="1418713" y="7540"/>
                  <a:pt x="1432134" y="20961"/>
                </a:cubicBezTo>
                <a:cubicBezTo>
                  <a:pt x="1445554" y="34382"/>
                  <a:pt x="1453094" y="52585"/>
                  <a:pt x="1453094" y="71565"/>
                </a:cubicBezTo>
                <a:lnTo>
                  <a:pt x="1453094" y="956913"/>
                </a:lnTo>
                <a:cubicBezTo>
                  <a:pt x="1453094" y="996438"/>
                  <a:pt x="1421054" y="1028478"/>
                  <a:pt x="1381530" y="1028478"/>
                </a:cubicBezTo>
                <a:lnTo>
                  <a:pt x="71565" y="1028478"/>
                </a:lnTo>
                <a:cubicBezTo>
                  <a:pt x="32041" y="1028478"/>
                  <a:pt x="0" y="996438"/>
                  <a:pt x="0" y="956913"/>
                </a:cubicBezTo>
                <a:lnTo>
                  <a:pt x="0" y="71565"/>
                </a:lnTo>
                <a:cubicBezTo>
                  <a:pt x="0" y="32041"/>
                  <a:pt x="32041" y="0"/>
                  <a:pt x="71565" y="0"/>
                </a:cubicBezTo>
                <a:close/>
              </a:path>
            </a:pathLst>
          </a:custGeom>
          <a:solidFill>
            <a:srgbClr val="F5F5F5"/>
          </a:solidFill>
          <a:ln cap="rnd" cmpd="sng" w="19050">
            <a:solidFill>
              <a:srgbClr val="1111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50"/>
          <p:cNvSpPr txBox="1"/>
          <p:nvPr/>
        </p:nvSpPr>
        <p:spPr>
          <a:xfrm>
            <a:off x="514350" y="3043287"/>
            <a:ext cx="2758609" cy="1862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33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9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3" name="Google Shape;413;p50"/>
          <p:cNvSpPr/>
          <p:nvPr/>
        </p:nvSpPr>
        <p:spPr>
          <a:xfrm>
            <a:off x="3469021" y="2952874"/>
            <a:ext cx="5158081" cy="1951537"/>
          </a:xfrm>
          <a:custGeom>
            <a:rect b="b" l="l" r="r" t="t"/>
            <a:pathLst>
              <a:path extrusionOk="0" h="1028478" w="2718356">
                <a:moveTo>
                  <a:pt x="38255" y="0"/>
                </a:moveTo>
                <a:lnTo>
                  <a:pt x="2680101" y="0"/>
                </a:lnTo>
                <a:cubicBezTo>
                  <a:pt x="2701229" y="0"/>
                  <a:pt x="2718356" y="17127"/>
                  <a:pt x="2718356" y="38255"/>
                </a:cubicBezTo>
                <a:lnTo>
                  <a:pt x="2718356" y="990223"/>
                </a:lnTo>
                <a:cubicBezTo>
                  <a:pt x="2718356" y="1000369"/>
                  <a:pt x="2714326" y="1010099"/>
                  <a:pt x="2707152" y="1017274"/>
                </a:cubicBezTo>
                <a:cubicBezTo>
                  <a:pt x="2699977" y="1024448"/>
                  <a:pt x="2690247" y="1028478"/>
                  <a:pt x="2680101" y="1028478"/>
                </a:cubicBezTo>
                <a:lnTo>
                  <a:pt x="38255" y="1028478"/>
                </a:lnTo>
                <a:cubicBezTo>
                  <a:pt x="17127" y="1028478"/>
                  <a:pt x="0" y="1011351"/>
                  <a:pt x="0" y="990223"/>
                </a:cubicBezTo>
                <a:lnTo>
                  <a:pt x="0" y="38255"/>
                </a:lnTo>
                <a:cubicBezTo>
                  <a:pt x="0" y="28109"/>
                  <a:pt x="4030" y="18379"/>
                  <a:pt x="11205" y="11205"/>
                </a:cubicBezTo>
                <a:cubicBezTo>
                  <a:pt x="18379" y="4030"/>
                  <a:pt x="28109" y="0"/>
                  <a:pt x="38255" y="0"/>
                </a:cubicBezTo>
                <a:close/>
              </a:path>
            </a:pathLst>
          </a:custGeom>
          <a:solidFill>
            <a:srgbClr val="F5F5F5"/>
          </a:solidFill>
          <a:ln cap="rnd" cmpd="sng" w="19050">
            <a:solidFill>
              <a:srgbClr val="1111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50"/>
          <p:cNvSpPr txBox="1"/>
          <p:nvPr/>
        </p:nvSpPr>
        <p:spPr>
          <a:xfrm>
            <a:off x="3983483" y="3124203"/>
            <a:ext cx="5160600" cy="18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33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50"/>
          <p:cNvSpPr/>
          <p:nvPr/>
        </p:nvSpPr>
        <p:spPr>
          <a:xfrm>
            <a:off x="763660" y="4427792"/>
            <a:ext cx="201359" cy="201358"/>
          </a:xfrm>
          <a:custGeom>
            <a:rect b="b" l="l" r="r" t="t"/>
            <a:pathLst>
              <a:path extrusionOk="0" h="402717" w="402717">
                <a:moveTo>
                  <a:pt x="0" y="0"/>
                </a:moveTo>
                <a:lnTo>
                  <a:pt x="402717" y="0"/>
                </a:lnTo>
                <a:lnTo>
                  <a:pt x="402717" y="402717"/>
                </a:lnTo>
                <a:lnTo>
                  <a:pt x="0" y="40271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16" name="Google Shape;416;p50"/>
          <p:cNvSpPr txBox="1"/>
          <p:nvPr/>
        </p:nvSpPr>
        <p:spPr>
          <a:xfrm>
            <a:off x="1047829" y="4472908"/>
            <a:ext cx="19488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900" u="none" cap="none" strike="noStrike"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rPr>
              <a:t>https://fullstackdatascience.com/</a:t>
            </a:r>
            <a:endParaRPr sz="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7" name="Google Shape;417;p50"/>
          <p:cNvSpPr/>
          <p:nvPr/>
        </p:nvSpPr>
        <p:spPr>
          <a:xfrm>
            <a:off x="763660" y="3218220"/>
            <a:ext cx="200025" cy="200025"/>
          </a:xfrm>
          <a:custGeom>
            <a:rect b="b" l="l" r="r" t="t"/>
            <a:pathLst>
              <a:path extrusionOk="0" h="400050" w="400050">
                <a:moveTo>
                  <a:pt x="0" y="0"/>
                </a:moveTo>
                <a:lnTo>
                  <a:pt x="400050" y="0"/>
                </a:lnTo>
                <a:lnTo>
                  <a:pt x="400050" y="400050"/>
                </a:lnTo>
                <a:lnTo>
                  <a:pt x="0" y="4000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18" name="Google Shape;418;p50"/>
          <p:cNvSpPr txBox="1"/>
          <p:nvPr/>
        </p:nvSpPr>
        <p:spPr>
          <a:xfrm>
            <a:off x="1047829" y="3262670"/>
            <a:ext cx="19488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900" u="none" cap="none" strike="noStrike"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rPr>
              <a:t>096 574 90 25</a:t>
            </a:r>
            <a:endParaRPr sz="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9" name="Google Shape;419;p50"/>
          <p:cNvSpPr txBox="1"/>
          <p:nvPr/>
        </p:nvSpPr>
        <p:spPr>
          <a:xfrm>
            <a:off x="1047829" y="4069051"/>
            <a:ext cx="19488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900" u="none" cap="none" strike="noStrike"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rPr>
              <a:t>fullstackdatascience</a:t>
            </a:r>
            <a:endParaRPr sz="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0" name="Google Shape;420;p50"/>
          <p:cNvSpPr/>
          <p:nvPr/>
        </p:nvSpPr>
        <p:spPr>
          <a:xfrm>
            <a:off x="763660" y="4024601"/>
            <a:ext cx="200025" cy="200025"/>
          </a:xfrm>
          <a:custGeom>
            <a:rect b="b" l="l" r="r" t="t"/>
            <a:pathLst>
              <a:path extrusionOk="0" h="400050" w="400050">
                <a:moveTo>
                  <a:pt x="0" y="0"/>
                </a:moveTo>
                <a:lnTo>
                  <a:pt x="400050" y="0"/>
                </a:lnTo>
                <a:lnTo>
                  <a:pt x="400050" y="400050"/>
                </a:lnTo>
                <a:lnTo>
                  <a:pt x="0" y="4000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21" name="Google Shape;421;p50"/>
          <p:cNvSpPr txBox="1"/>
          <p:nvPr/>
        </p:nvSpPr>
        <p:spPr>
          <a:xfrm>
            <a:off x="1047829" y="3665861"/>
            <a:ext cx="19488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900" u="none" cap="none" strike="noStrike"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rPr>
              <a:t>info@robusto.ai</a:t>
            </a:r>
            <a:endParaRPr sz="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2" name="Google Shape;422;p50"/>
          <p:cNvSpPr/>
          <p:nvPr/>
        </p:nvSpPr>
        <p:spPr>
          <a:xfrm>
            <a:off x="763660" y="3621411"/>
            <a:ext cx="200025" cy="200025"/>
          </a:xfrm>
          <a:custGeom>
            <a:rect b="b" l="l" r="r" t="t"/>
            <a:pathLst>
              <a:path extrusionOk="0" h="400050" w="400050">
                <a:moveTo>
                  <a:pt x="0" y="0"/>
                </a:moveTo>
                <a:lnTo>
                  <a:pt x="400050" y="0"/>
                </a:lnTo>
                <a:lnTo>
                  <a:pt x="400050" y="400050"/>
                </a:lnTo>
                <a:lnTo>
                  <a:pt x="0" y="4000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423" name="Google Shape;423;p50"/>
          <p:cNvGrpSpPr/>
          <p:nvPr/>
        </p:nvGrpSpPr>
        <p:grpSpPr>
          <a:xfrm>
            <a:off x="5363205" y="3227857"/>
            <a:ext cx="58276" cy="1401293"/>
            <a:chOff x="0" y="0"/>
            <a:chExt cx="30697" cy="738130"/>
          </a:xfrm>
        </p:grpSpPr>
        <p:sp>
          <p:nvSpPr>
            <p:cNvPr id="424" name="Google Shape;424;p50"/>
            <p:cNvSpPr/>
            <p:nvPr/>
          </p:nvSpPr>
          <p:spPr>
            <a:xfrm>
              <a:off x="0" y="0"/>
              <a:ext cx="30697" cy="738130"/>
            </a:xfrm>
            <a:custGeom>
              <a:rect b="b" l="l" r="r" t="t"/>
              <a:pathLst>
                <a:path extrusionOk="0" h="738130" w="30697">
                  <a:moveTo>
                    <a:pt x="15348" y="0"/>
                  </a:moveTo>
                  <a:lnTo>
                    <a:pt x="15348" y="0"/>
                  </a:lnTo>
                  <a:cubicBezTo>
                    <a:pt x="19419" y="0"/>
                    <a:pt x="23323" y="1617"/>
                    <a:pt x="26201" y="4495"/>
                  </a:cubicBezTo>
                  <a:cubicBezTo>
                    <a:pt x="29080" y="7374"/>
                    <a:pt x="30697" y="11278"/>
                    <a:pt x="30697" y="15348"/>
                  </a:cubicBezTo>
                  <a:lnTo>
                    <a:pt x="30697" y="722781"/>
                  </a:lnTo>
                  <a:cubicBezTo>
                    <a:pt x="30697" y="726852"/>
                    <a:pt x="29080" y="730756"/>
                    <a:pt x="26201" y="733634"/>
                  </a:cubicBezTo>
                  <a:cubicBezTo>
                    <a:pt x="23323" y="736512"/>
                    <a:pt x="19419" y="738130"/>
                    <a:pt x="15348" y="738130"/>
                  </a:cubicBezTo>
                  <a:lnTo>
                    <a:pt x="15348" y="738130"/>
                  </a:lnTo>
                  <a:cubicBezTo>
                    <a:pt x="11278" y="738130"/>
                    <a:pt x="7374" y="736512"/>
                    <a:pt x="4495" y="733634"/>
                  </a:cubicBezTo>
                  <a:cubicBezTo>
                    <a:pt x="1617" y="730756"/>
                    <a:pt x="0" y="726852"/>
                    <a:pt x="0" y="722781"/>
                  </a:cubicBezTo>
                  <a:lnTo>
                    <a:pt x="0" y="15348"/>
                  </a:lnTo>
                  <a:cubicBezTo>
                    <a:pt x="0" y="11278"/>
                    <a:pt x="1617" y="7374"/>
                    <a:pt x="4495" y="4495"/>
                  </a:cubicBezTo>
                  <a:cubicBezTo>
                    <a:pt x="7374" y="1617"/>
                    <a:pt x="11278" y="0"/>
                    <a:pt x="15348" y="0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50"/>
            <p:cNvSpPr txBox="1"/>
            <p:nvPr/>
          </p:nvSpPr>
          <p:spPr>
            <a:xfrm>
              <a:off x="0" y="0"/>
              <a:ext cx="30697" cy="7381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6" name="Google Shape;426;p50"/>
          <p:cNvSpPr txBox="1"/>
          <p:nvPr/>
        </p:nvSpPr>
        <p:spPr>
          <a:xfrm>
            <a:off x="5599797" y="3251670"/>
            <a:ext cx="16848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100" u="none" cap="none" strike="noStrike">
                <a:solidFill>
                  <a:srgbClr val="111111"/>
                </a:solidFill>
                <a:latin typeface="Bricolage Grotesque Light"/>
                <a:ea typeface="Bricolage Grotesque Light"/>
                <a:cs typeface="Bricolage Grotesque Light"/>
                <a:sym typeface="Bricolage Grotesque Light"/>
              </a:rPr>
              <a:t>CREATED BY</a:t>
            </a:r>
            <a:endParaRPr sz="700">
              <a:latin typeface="Bricolage Grotesque Light"/>
              <a:ea typeface="Bricolage Grotesque Light"/>
              <a:cs typeface="Bricolage Grotesque Light"/>
              <a:sym typeface="Bricolage Grotesque Light"/>
            </a:endParaRPr>
          </a:p>
        </p:txBody>
      </p:sp>
      <p:grpSp>
        <p:nvGrpSpPr>
          <p:cNvPr id="427" name="Google Shape;427;p50"/>
          <p:cNvGrpSpPr/>
          <p:nvPr/>
        </p:nvGrpSpPr>
        <p:grpSpPr>
          <a:xfrm>
            <a:off x="5599797" y="4335875"/>
            <a:ext cx="1684688" cy="400272"/>
            <a:chOff x="0" y="47625"/>
            <a:chExt cx="4492500" cy="1067392"/>
          </a:xfrm>
        </p:grpSpPr>
        <p:sp>
          <p:nvSpPr>
            <p:cNvPr id="428" name="Google Shape;428;p50"/>
            <p:cNvSpPr txBox="1"/>
            <p:nvPr/>
          </p:nvSpPr>
          <p:spPr>
            <a:xfrm>
              <a:off x="0" y="47625"/>
              <a:ext cx="4492500" cy="90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1" lang="en" sz="1100">
                  <a:solidFill>
                    <a:srgbClr val="111111"/>
                  </a:solidFill>
                  <a:latin typeface="Open Sans"/>
                  <a:ea typeface="Open Sans"/>
                  <a:cs typeface="Open Sans"/>
                  <a:sym typeface="Open Sans"/>
                </a:rPr>
                <a:t>Data Manager</a:t>
              </a:r>
              <a:endParaRPr b="1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9" name="Google Shape;429;p50"/>
            <p:cNvSpPr txBox="1"/>
            <p:nvPr/>
          </p:nvSpPr>
          <p:spPr>
            <a:xfrm>
              <a:off x="0" y="540517"/>
              <a:ext cx="2844300" cy="57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" sz="700">
                  <a:solidFill>
                    <a:srgbClr val="111111"/>
                  </a:solidFill>
                  <a:latin typeface="Open Sans"/>
                  <a:ea typeface="Open Sans"/>
                  <a:cs typeface="Open Sans"/>
                  <a:sym typeface="Open Sans"/>
                </a:rPr>
                <a:t>Hanoi, Vietnam</a:t>
              </a:r>
              <a:endParaRPr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30" name="Google Shape;430;p50"/>
          <p:cNvSpPr txBox="1"/>
          <p:nvPr/>
        </p:nvSpPr>
        <p:spPr>
          <a:xfrm>
            <a:off x="5599798" y="3427246"/>
            <a:ext cx="273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400">
                <a:solidFill>
                  <a:srgbClr val="111111"/>
                </a:solidFill>
                <a:latin typeface="Bricolage Grotesque SemiBold"/>
                <a:ea typeface="Bricolage Grotesque SemiBold"/>
                <a:cs typeface="Bricolage Grotesque SemiBold"/>
                <a:sym typeface="Bricolage Grotesque SemiBold"/>
              </a:rPr>
              <a:t>Nguyen Tien Huy</a:t>
            </a:r>
            <a:endParaRPr sz="700">
              <a:latin typeface="Bricolage Grotesque SemiBold"/>
              <a:ea typeface="Bricolage Grotesque SemiBold"/>
              <a:cs typeface="Bricolage Grotesque SemiBold"/>
              <a:sym typeface="Bricolage Grotesque SemiBold"/>
            </a:endParaRPr>
          </a:p>
        </p:txBody>
      </p:sp>
      <p:sp>
        <p:nvSpPr>
          <p:cNvPr id="431" name="Google Shape;431;p50"/>
          <p:cNvSpPr/>
          <p:nvPr/>
        </p:nvSpPr>
        <p:spPr>
          <a:xfrm>
            <a:off x="7735588" y="514350"/>
            <a:ext cx="894062" cy="318611"/>
          </a:xfrm>
          <a:custGeom>
            <a:rect b="b" l="l" r="r" t="t"/>
            <a:pathLst>
              <a:path extrusionOk="0" h="637222" w="1788124">
                <a:moveTo>
                  <a:pt x="0" y="0"/>
                </a:moveTo>
                <a:lnTo>
                  <a:pt x="1788124" y="0"/>
                </a:lnTo>
                <a:lnTo>
                  <a:pt x="1788124" y="637222"/>
                </a:lnTo>
                <a:lnTo>
                  <a:pt x="0" y="6372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432" name="Google Shape;432;p50"/>
          <p:cNvGrpSpPr/>
          <p:nvPr/>
        </p:nvGrpSpPr>
        <p:grpSpPr>
          <a:xfrm>
            <a:off x="5599910" y="4031761"/>
            <a:ext cx="2096290" cy="310920"/>
            <a:chOff x="5599798" y="3955593"/>
            <a:chExt cx="2096290" cy="310920"/>
          </a:xfrm>
        </p:grpSpPr>
        <p:sp>
          <p:nvSpPr>
            <p:cNvPr id="433" name="Google Shape;433;p50"/>
            <p:cNvSpPr/>
            <p:nvPr/>
          </p:nvSpPr>
          <p:spPr>
            <a:xfrm>
              <a:off x="5599798" y="3955593"/>
              <a:ext cx="159239" cy="159239"/>
            </a:xfrm>
            <a:custGeom>
              <a:rect b="b" l="l" r="r" t="t"/>
              <a:pathLst>
                <a:path extrusionOk="0" h="424638" w="424638">
                  <a:moveTo>
                    <a:pt x="0" y="0"/>
                  </a:moveTo>
                  <a:lnTo>
                    <a:pt x="424638" y="0"/>
                  </a:lnTo>
                  <a:lnTo>
                    <a:pt x="424638" y="424638"/>
                  </a:lnTo>
                  <a:lnTo>
                    <a:pt x="0" y="42463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34" name="Google Shape;434;p50"/>
            <p:cNvSpPr txBox="1"/>
            <p:nvPr/>
          </p:nvSpPr>
          <p:spPr>
            <a:xfrm>
              <a:off x="5805188" y="3965912"/>
              <a:ext cx="1890900" cy="3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17019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" sz="900">
                  <a:solidFill>
                    <a:srgbClr val="D92D20"/>
                  </a:solidFill>
                  <a:latin typeface="Open Sans"/>
                  <a:ea typeface="Open Sans"/>
                  <a:cs typeface="Open Sans"/>
                  <a:sym typeface="Open Sans"/>
                </a:rPr>
                <a:t>huynt@fullstackdatascience.com</a:t>
              </a:r>
              <a:endParaRPr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1701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D92D2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435" name="Google Shape;435;p5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779600" y="3294425"/>
            <a:ext cx="1292100" cy="12927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27"/>
          <p:cNvGrpSpPr/>
          <p:nvPr/>
        </p:nvGrpSpPr>
        <p:grpSpPr>
          <a:xfrm>
            <a:off x="0" y="0"/>
            <a:ext cx="3951810" cy="5143598"/>
            <a:chOff x="0" y="0"/>
            <a:chExt cx="2085058" cy="2713870"/>
          </a:xfrm>
        </p:grpSpPr>
        <p:sp>
          <p:nvSpPr>
            <p:cNvPr id="173" name="Google Shape;173;p27"/>
            <p:cNvSpPr/>
            <p:nvPr/>
          </p:nvSpPr>
          <p:spPr>
            <a:xfrm>
              <a:off x="0" y="0"/>
              <a:ext cx="2085058" cy="2713870"/>
            </a:xfrm>
            <a:custGeom>
              <a:rect b="b" l="l" r="r" t="t"/>
              <a:pathLst>
                <a:path extrusionOk="0" h="2713870" w="2085058">
                  <a:moveTo>
                    <a:pt x="0" y="0"/>
                  </a:moveTo>
                  <a:lnTo>
                    <a:pt x="2085058" y="0"/>
                  </a:lnTo>
                  <a:lnTo>
                    <a:pt x="2085058" y="2713870"/>
                  </a:lnTo>
                  <a:lnTo>
                    <a:pt x="0" y="2713870"/>
                  </a:lnTo>
                  <a:close/>
                </a:path>
              </a:pathLst>
            </a:custGeom>
            <a:solidFill>
              <a:srgbClr val="D92D20"/>
            </a:solidFill>
            <a:ln cap="sq" cmpd="sng" w="28575">
              <a:solidFill>
                <a:srgbClr val="111111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174" name="Google Shape;174;p27"/>
            <p:cNvSpPr txBox="1"/>
            <p:nvPr/>
          </p:nvSpPr>
          <p:spPr>
            <a:xfrm>
              <a:off x="0" y="47625"/>
              <a:ext cx="2085000" cy="26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33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" name="Google Shape;175;p27"/>
          <p:cNvSpPr/>
          <p:nvPr/>
        </p:nvSpPr>
        <p:spPr>
          <a:xfrm>
            <a:off x="514350" y="4162858"/>
            <a:ext cx="1293147" cy="466292"/>
          </a:xfrm>
          <a:custGeom>
            <a:rect b="b" l="l" r="r" t="t"/>
            <a:pathLst>
              <a:path extrusionOk="0" h="932584" w="2586293">
                <a:moveTo>
                  <a:pt x="0" y="0"/>
                </a:moveTo>
                <a:lnTo>
                  <a:pt x="2586293" y="0"/>
                </a:lnTo>
                <a:lnTo>
                  <a:pt x="2586293" y="932584"/>
                </a:lnTo>
                <a:lnTo>
                  <a:pt x="0" y="9325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6" name="Google Shape;176;p27"/>
          <p:cNvSpPr txBox="1"/>
          <p:nvPr/>
        </p:nvSpPr>
        <p:spPr>
          <a:xfrm>
            <a:off x="514350" y="547567"/>
            <a:ext cx="3437400" cy="21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>
                <a:solidFill>
                  <a:srgbClr val="FFFFFF"/>
                </a:solidFill>
                <a:latin typeface="Bricolage Grotesque ExtraBold"/>
                <a:ea typeface="Bricolage Grotesque ExtraBold"/>
                <a:cs typeface="Bricolage Grotesque ExtraBold"/>
                <a:sym typeface="Bricolage Grotesque ExtraBold"/>
              </a:rPr>
              <a:t>SQL Basics </a:t>
            </a:r>
            <a:endParaRPr sz="700">
              <a:latin typeface="Bricolage Grotesque ExtraBold"/>
              <a:ea typeface="Bricolage Grotesque ExtraBold"/>
              <a:cs typeface="Bricolage Grotesque ExtraBold"/>
              <a:sym typeface="Bricolage Grotesque ExtraBold"/>
            </a:endParaRPr>
          </a:p>
        </p:txBody>
      </p:sp>
      <p:sp>
        <p:nvSpPr>
          <p:cNvPr id="177" name="Google Shape;177;p27"/>
          <p:cNvSpPr txBox="1"/>
          <p:nvPr/>
        </p:nvSpPr>
        <p:spPr>
          <a:xfrm>
            <a:off x="4297518" y="1565990"/>
            <a:ext cx="3466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111111"/>
                </a:solidFill>
                <a:latin typeface="Bricolage Grotesque SemiBold"/>
                <a:ea typeface="Bricolage Grotesque SemiBold"/>
                <a:cs typeface="Bricolage Grotesque SemiBold"/>
                <a:sym typeface="Bricolage Grotesque SemiBold"/>
              </a:rPr>
              <a:t>Types of SQL statement</a:t>
            </a:r>
            <a:endParaRPr sz="800">
              <a:latin typeface="Bricolage Grotesque SemiBold"/>
              <a:ea typeface="Bricolage Grotesque SemiBold"/>
              <a:cs typeface="Bricolage Grotesque SemiBold"/>
              <a:sym typeface="Bricolage Grotesque SemiBold"/>
            </a:endParaRPr>
          </a:p>
        </p:txBody>
      </p:sp>
      <p:sp>
        <p:nvSpPr>
          <p:cNvPr id="178" name="Google Shape;178;p27"/>
          <p:cNvSpPr txBox="1"/>
          <p:nvPr/>
        </p:nvSpPr>
        <p:spPr>
          <a:xfrm>
            <a:off x="8624146" y="4794717"/>
            <a:ext cx="316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B4B4D"/>
                </a:solidFill>
              </a:rPr>
              <a:t>3</a:t>
            </a:r>
            <a:endParaRPr sz="700"/>
          </a:p>
        </p:txBody>
      </p:sp>
      <p:sp>
        <p:nvSpPr>
          <p:cNvPr id="179" name="Google Shape;179;p27"/>
          <p:cNvSpPr txBox="1"/>
          <p:nvPr/>
        </p:nvSpPr>
        <p:spPr>
          <a:xfrm>
            <a:off x="4297527" y="3391775"/>
            <a:ext cx="43266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i="1" sz="1500">
              <a:solidFill>
                <a:schemeClr val="dk1"/>
              </a:solidFill>
              <a:highlight>
                <a:srgbClr val="F7F7F7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0" name="Google Shape;180;p27"/>
          <p:cNvSpPr txBox="1"/>
          <p:nvPr/>
        </p:nvSpPr>
        <p:spPr>
          <a:xfrm>
            <a:off x="4336168" y="941640"/>
            <a:ext cx="3466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111111"/>
                </a:solidFill>
                <a:latin typeface="Bricolage Grotesque SemiBold"/>
                <a:ea typeface="Bricolage Grotesque SemiBold"/>
                <a:cs typeface="Bricolage Grotesque SemiBold"/>
                <a:sym typeface="Bricolage Grotesque SemiBold"/>
              </a:rPr>
              <a:t>What is SQL?</a:t>
            </a:r>
            <a:endParaRPr sz="800">
              <a:latin typeface="Bricolage Grotesque SemiBold"/>
              <a:ea typeface="Bricolage Grotesque SemiBold"/>
              <a:cs typeface="Bricolage Grotesque SemiBold"/>
              <a:sym typeface="Bricolage Grotesque SemiBold"/>
            </a:endParaRPr>
          </a:p>
        </p:txBody>
      </p:sp>
      <p:sp>
        <p:nvSpPr>
          <p:cNvPr id="181" name="Google Shape;181;p27"/>
          <p:cNvSpPr txBox="1"/>
          <p:nvPr/>
        </p:nvSpPr>
        <p:spPr>
          <a:xfrm>
            <a:off x="4297518" y="2175590"/>
            <a:ext cx="3466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111111"/>
                </a:solidFill>
                <a:latin typeface="Bricolage Grotesque SemiBold"/>
                <a:ea typeface="Bricolage Grotesque SemiBold"/>
                <a:cs typeface="Bricolage Grotesque SemiBold"/>
                <a:sym typeface="Bricolage Grotesque SemiBold"/>
              </a:rPr>
              <a:t>Select - From Clause</a:t>
            </a:r>
            <a:endParaRPr sz="800">
              <a:latin typeface="Bricolage Grotesque SemiBold"/>
              <a:ea typeface="Bricolage Grotesque SemiBold"/>
              <a:cs typeface="Bricolage Grotesque SemiBold"/>
              <a:sym typeface="Bricolage Grotesque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/>
        </p:nvSpPr>
        <p:spPr>
          <a:xfrm>
            <a:off x="514350" y="514350"/>
            <a:ext cx="722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11111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Introduction to SQL</a:t>
            </a:r>
            <a:endParaRPr b="1" sz="3000">
              <a:solidFill>
                <a:srgbClr val="111111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187" name="Google Shape;187;p28"/>
          <p:cNvSpPr/>
          <p:nvPr/>
        </p:nvSpPr>
        <p:spPr>
          <a:xfrm>
            <a:off x="7735588" y="514350"/>
            <a:ext cx="894062" cy="318611"/>
          </a:xfrm>
          <a:custGeom>
            <a:rect b="b" l="l" r="r" t="t"/>
            <a:pathLst>
              <a:path extrusionOk="0" h="637222" w="1788124">
                <a:moveTo>
                  <a:pt x="0" y="0"/>
                </a:moveTo>
                <a:lnTo>
                  <a:pt x="1788124" y="0"/>
                </a:lnTo>
                <a:lnTo>
                  <a:pt x="1788124" y="637222"/>
                </a:lnTo>
                <a:lnTo>
                  <a:pt x="0" y="6372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8" name="Google Shape;188;p28"/>
          <p:cNvSpPr txBox="1"/>
          <p:nvPr/>
        </p:nvSpPr>
        <p:spPr>
          <a:xfrm>
            <a:off x="8624146" y="4794717"/>
            <a:ext cx="316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B4B4D"/>
                </a:solidFill>
              </a:rPr>
              <a:t>4</a:t>
            </a:r>
            <a:endParaRPr sz="700"/>
          </a:p>
        </p:txBody>
      </p:sp>
      <p:sp>
        <p:nvSpPr>
          <p:cNvPr id="189" name="Google Shape;189;p28"/>
          <p:cNvSpPr txBox="1"/>
          <p:nvPr/>
        </p:nvSpPr>
        <p:spPr>
          <a:xfrm>
            <a:off x="533400" y="1184975"/>
            <a:ext cx="8096400" cy="14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          1. What is SQL?</a:t>
            </a:r>
            <a:endParaRPr b="1" sz="17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SQL (Structured Query Language)</a:t>
            </a:r>
            <a:r>
              <a:rPr lang="en" sz="1100">
                <a:solidFill>
                  <a:schemeClr val="dk1"/>
                </a:solidFill>
              </a:rPr>
              <a:t> is a language used to manage and manipulate data in relational database management systems (RDBMS).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It is used for querying, updating, inserting, and deleting data.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28" title="databas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375" y="1132100"/>
            <a:ext cx="495601" cy="495601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8"/>
          <p:cNvSpPr txBox="1"/>
          <p:nvPr/>
        </p:nvSpPr>
        <p:spPr>
          <a:xfrm>
            <a:off x="533400" y="2556575"/>
            <a:ext cx="8096400" cy="14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          2. </a:t>
            </a:r>
            <a:r>
              <a:rPr b="1" lang="en" sz="1700">
                <a:solidFill>
                  <a:schemeClr val="dk1"/>
                </a:solidFill>
              </a:rPr>
              <a:t>History of SQL</a:t>
            </a:r>
            <a:endParaRPr b="1" sz="17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SQL </a:t>
            </a:r>
            <a:r>
              <a:rPr b="1" lang="en" sz="1100">
                <a:solidFill>
                  <a:schemeClr val="dk1"/>
                </a:solidFill>
              </a:rPr>
              <a:t>was developed in the 1970s by IBM</a:t>
            </a:r>
            <a:r>
              <a:rPr lang="en" sz="1100">
                <a:solidFill>
                  <a:schemeClr val="dk1"/>
                </a:solidFill>
              </a:rPr>
              <a:t> as part of the System R project.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In 1974, Donald D. Chamberlin and Raymond F. Boyce designed SEQUEL (Structured English Query Language), the predecessor of modern SQL.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In 1979, Oracle (then known as Relational Software, Inc.) released the first commercial version of SQL.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In 1986, SQL was standardized by ANSI (American National Standards Institute) and has since evolved through versions such as SQL-89, SQL-92, SQL:1999, SQL:2003, SQL:2011, and newer updates.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Today, SQL is the standard language for relational database management systems like MySQL, PostgreSQL, SQL Server, Oracle, etc.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  <p:pic>
        <p:nvPicPr>
          <p:cNvPr id="192" name="Google Shape;192;p28" title="parchment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600" y="2539500"/>
            <a:ext cx="453075" cy="45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/>
        </p:nvSpPr>
        <p:spPr>
          <a:xfrm>
            <a:off x="514350" y="514350"/>
            <a:ext cx="722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11111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DDL - Data Definition Language</a:t>
            </a:r>
            <a:endParaRPr b="1" sz="3000">
              <a:solidFill>
                <a:srgbClr val="111111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198" name="Google Shape;198;p29"/>
          <p:cNvSpPr/>
          <p:nvPr/>
        </p:nvSpPr>
        <p:spPr>
          <a:xfrm>
            <a:off x="7735588" y="514350"/>
            <a:ext cx="894062" cy="318611"/>
          </a:xfrm>
          <a:custGeom>
            <a:rect b="b" l="l" r="r" t="t"/>
            <a:pathLst>
              <a:path extrusionOk="0" h="637222" w="1788124">
                <a:moveTo>
                  <a:pt x="0" y="0"/>
                </a:moveTo>
                <a:lnTo>
                  <a:pt x="1788124" y="0"/>
                </a:lnTo>
                <a:lnTo>
                  <a:pt x="1788124" y="637222"/>
                </a:lnTo>
                <a:lnTo>
                  <a:pt x="0" y="6372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9" name="Google Shape;199;p29"/>
          <p:cNvSpPr txBox="1"/>
          <p:nvPr/>
        </p:nvSpPr>
        <p:spPr>
          <a:xfrm>
            <a:off x="8624146" y="4794717"/>
            <a:ext cx="316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B4B4D"/>
                </a:solidFill>
              </a:rPr>
              <a:t>4</a:t>
            </a:r>
            <a:endParaRPr sz="700"/>
          </a:p>
        </p:txBody>
      </p:sp>
      <p:graphicFrame>
        <p:nvGraphicFramePr>
          <p:cNvPr id="200" name="Google Shape;200;p29"/>
          <p:cNvGraphicFramePr/>
          <p:nvPr/>
        </p:nvGraphicFramePr>
        <p:xfrm>
          <a:off x="514350" y="1162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{07BE7DB0-7D4E-4E74-BB50-C20A85539463}</a:tableStyleId>
              </a:tblPr>
              <a:tblGrid>
                <a:gridCol w="1157450"/>
                <a:gridCol w="1922150"/>
                <a:gridCol w="497800"/>
                <a:gridCol w="497800"/>
                <a:gridCol w="497800"/>
                <a:gridCol w="497800"/>
                <a:gridCol w="497800"/>
                <a:gridCol w="497800"/>
                <a:gridCol w="497800"/>
                <a:gridCol w="497800"/>
                <a:gridCol w="497800"/>
                <a:gridCol w="497800"/>
              </a:tblGrid>
              <a:tr h="1000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Statement</a:t>
                      </a:r>
                      <a:endParaRPr b="1"/>
                    </a:p>
                  </a:txBody>
                  <a:tcPr marT="91425" marB="91425" marR="91425" marL="91425" anchor="ctr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Purpose</a:t>
                      </a:r>
                      <a:endParaRPr b="1"/>
                    </a:p>
                  </a:txBody>
                  <a:tcPr marT="91425" marB="91425" marR="91425" marL="91425" anchor="ctr"/>
                </a:tc>
                <a:tc gridSpan="10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Object</a:t>
                      </a:r>
                      <a:endParaRPr b="1"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1000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database</a:t>
                      </a:r>
                      <a:endParaRPr b="1"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table</a:t>
                      </a:r>
                      <a:endParaRPr b="1"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column</a:t>
                      </a:r>
                      <a:endParaRPr b="1"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Index</a:t>
                      </a:r>
                      <a:endParaRPr b="1"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View</a:t>
                      </a:r>
                      <a:endParaRPr b="1"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Procedure</a:t>
                      </a:r>
                      <a:endParaRPr b="1"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Function</a:t>
                      </a:r>
                      <a:endParaRPr b="1"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Trigger</a:t>
                      </a:r>
                      <a:endParaRPr b="1"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Schema</a:t>
                      </a:r>
                      <a:endParaRPr b="1"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User</a:t>
                      </a:r>
                      <a:endParaRPr b="1" sz="1000"/>
                    </a:p>
                  </a:txBody>
                  <a:tcPr marT="91425" marB="91425" marR="91425" marL="91425" anchor="ctr"/>
                </a:tc>
              </a:tr>
              <a:tr h="392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CREATE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Define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2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Modify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2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DROP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Permanently remove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14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TRUNCATE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Remove records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2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Change 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/>
          <p:nvPr/>
        </p:nvSpPr>
        <p:spPr>
          <a:xfrm>
            <a:off x="514350" y="514350"/>
            <a:ext cx="722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11111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DML</a:t>
            </a:r>
            <a:r>
              <a:rPr b="1" lang="en" sz="3000">
                <a:solidFill>
                  <a:srgbClr val="111111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 - </a:t>
            </a:r>
            <a:r>
              <a:rPr b="1" lang="en" sz="3000">
                <a:solidFill>
                  <a:srgbClr val="111111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Data Manipulation Language</a:t>
            </a:r>
            <a:endParaRPr b="1" sz="3000">
              <a:solidFill>
                <a:srgbClr val="111111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206" name="Google Shape;206;p30"/>
          <p:cNvSpPr/>
          <p:nvPr/>
        </p:nvSpPr>
        <p:spPr>
          <a:xfrm>
            <a:off x="7735588" y="514350"/>
            <a:ext cx="894062" cy="318611"/>
          </a:xfrm>
          <a:custGeom>
            <a:rect b="b" l="l" r="r" t="t"/>
            <a:pathLst>
              <a:path extrusionOk="0" h="637222" w="1788124">
                <a:moveTo>
                  <a:pt x="0" y="0"/>
                </a:moveTo>
                <a:lnTo>
                  <a:pt x="1788124" y="0"/>
                </a:lnTo>
                <a:lnTo>
                  <a:pt x="1788124" y="637222"/>
                </a:lnTo>
                <a:lnTo>
                  <a:pt x="0" y="6372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7" name="Google Shape;207;p30"/>
          <p:cNvSpPr txBox="1"/>
          <p:nvPr/>
        </p:nvSpPr>
        <p:spPr>
          <a:xfrm>
            <a:off x="8624146" y="4794717"/>
            <a:ext cx="316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B4B4D"/>
                </a:solidFill>
              </a:rPr>
              <a:t>4</a:t>
            </a:r>
            <a:endParaRPr sz="700"/>
          </a:p>
        </p:txBody>
      </p:sp>
      <p:graphicFrame>
        <p:nvGraphicFramePr>
          <p:cNvPr id="208" name="Google Shape;208;p30"/>
          <p:cNvGraphicFramePr/>
          <p:nvPr/>
        </p:nvGraphicFramePr>
        <p:xfrm>
          <a:off x="514350" y="119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{07BE7DB0-7D4E-4E74-BB50-C20A85539463}</a:tableStyleId>
              </a:tblPr>
              <a:tblGrid>
                <a:gridCol w="1085800"/>
                <a:gridCol w="1400650"/>
                <a:gridCol w="1551925"/>
                <a:gridCol w="401925"/>
                <a:gridCol w="401925"/>
                <a:gridCol w="401925"/>
                <a:gridCol w="401925"/>
                <a:gridCol w="401925"/>
                <a:gridCol w="401925"/>
                <a:gridCol w="401925"/>
                <a:gridCol w="401925"/>
                <a:gridCol w="401925"/>
                <a:gridCol w="401925"/>
              </a:tblGrid>
              <a:tr h="100000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Statement</a:t>
                      </a:r>
                      <a:endParaRPr b="1"/>
                    </a:p>
                  </a:txBody>
                  <a:tcPr marT="91425" marB="91425" marR="91425" marL="91425" anchor="ctr"/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Object</a:t>
                      </a:r>
                      <a:endParaRPr b="1"/>
                    </a:p>
                  </a:txBody>
                  <a:tcPr marT="91425" marB="91425" marR="91425" marL="91425" anchor="ctr"/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Purpose</a:t>
                      </a:r>
                      <a:endParaRPr b="1"/>
                    </a:p>
                  </a:txBody>
                  <a:tcPr marT="91425" marB="91425" marR="91425" marL="91425" anchor="ctr"/>
                </a:tc>
                <a:tc gridSpan="10"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Object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</a:tr>
              <a:tr h="100000">
                <a:tc vMerge="1"/>
                <a:tc vMerge="1"/>
                <a:tc vMerge="1"/>
                <a:tc gridSpan="10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392600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database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table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column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Index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View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Procedure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Function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Trigger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Schema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User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INSERT</a:t>
                      </a:r>
                      <a:endParaRPr/>
                    </a:p>
                  </a:txBody>
                  <a:tcPr marT="91425" marB="91425" marR="91425" marL="91425"/>
                </a:tc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Rows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Define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2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UPDATE</a:t>
                      </a:r>
                      <a:endParaRPr/>
                    </a:p>
                  </a:txBody>
                  <a:tcPr marT="91425" marB="91425" marR="91425" marL="91425"/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Modify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2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DELETE</a:t>
                      </a:r>
                      <a:endParaRPr/>
                    </a:p>
                  </a:txBody>
                  <a:tcPr marT="91425" marB="91425" marR="91425" marL="91425"/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Permanently remove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14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MERGE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INSERT, UPDATE, DELETE clauses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Remove records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/>
          <p:nvPr/>
        </p:nvSpPr>
        <p:spPr>
          <a:xfrm>
            <a:off x="514350" y="666750"/>
            <a:ext cx="7221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111111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Structure of a simple DQL statement</a:t>
            </a:r>
            <a:endParaRPr b="1" sz="2000"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214" name="Google Shape;214;p31"/>
          <p:cNvSpPr txBox="1"/>
          <p:nvPr/>
        </p:nvSpPr>
        <p:spPr>
          <a:xfrm>
            <a:off x="514350" y="1398075"/>
            <a:ext cx="3931500" cy="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Open Sans Medium"/>
                <a:ea typeface="Open Sans Medium"/>
                <a:cs typeface="Open Sans Medium"/>
                <a:sym typeface="Open Sans Medium"/>
              </a:rPr>
              <a:t>\</a:t>
            </a:r>
            <a:endParaRPr sz="500"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215" name="Google Shape;215;p31"/>
          <p:cNvSpPr/>
          <p:nvPr/>
        </p:nvSpPr>
        <p:spPr>
          <a:xfrm>
            <a:off x="7735588" y="514350"/>
            <a:ext cx="894062" cy="318611"/>
          </a:xfrm>
          <a:custGeom>
            <a:rect b="b" l="l" r="r" t="t"/>
            <a:pathLst>
              <a:path extrusionOk="0" h="637222" w="1788124">
                <a:moveTo>
                  <a:pt x="0" y="0"/>
                </a:moveTo>
                <a:lnTo>
                  <a:pt x="1788124" y="0"/>
                </a:lnTo>
                <a:lnTo>
                  <a:pt x="1788124" y="637222"/>
                </a:lnTo>
                <a:lnTo>
                  <a:pt x="0" y="6372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6" name="Google Shape;216;p31"/>
          <p:cNvSpPr txBox="1"/>
          <p:nvPr/>
        </p:nvSpPr>
        <p:spPr>
          <a:xfrm>
            <a:off x="8624146" y="4794717"/>
            <a:ext cx="316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B4B4D"/>
                </a:solidFill>
              </a:rPr>
              <a:t>4</a:t>
            </a:r>
            <a:endParaRPr sz="700"/>
          </a:p>
        </p:txBody>
      </p:sp>
      <p:graphicFrame>
        <p:nvGraphicFramePr>
          <p:cNvPr id="217" name="Google Shape;217;p31"/>
          <p:cNvGraphicFramePr/>
          <p:nvPr/>
        </p:nvGraphicFramePr>
        <p:xfrm>
          <a:off x="514350" y="120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{07BE7DB0-7D4E-4E74-BB50-C20A85539463}</a:tableStyleId>
              </a:tblPr>
              <a:tblGrid>
                <a:gridCol w="485850"/>
                <a:gridCol w="6753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SELECT</a:t>
                      </a:r>
                      <a:r>
                        <a:rPr lang="en"/>
                        <a:t> [</a:t>
                      </a:r>
                      <a:r>
                        <a:rPr lang="en">
                          <a:solidFill>
                            <a:schemeClr val="accent3"/>
                          </a:solidFill>
                        </a:rPr>
                        <a:t>DISTINCT</a:t>
                      </a:r>
                      <a:r>
                        <a:rPr lang="en"/>
                        <a:t>] col1, col2, …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FROM</a:t>
                      </a:r>
                      <a:r>
                        <a:rPr lang="en"/>
                        <a:t> table_name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</a:t>
                      </a:r>
                      <a:r>
                        <a:rPr lang="en">
                          <a:solidFill>
                            <a:schemeClr val="accent3"/>
                          </a:solidFill>
                        </a:rPr>
                        <a:t>JOIN</a:t>
                      </a:r>
                      <a:r>
                        <a:rPr lang="en"/>
                        <a:t> table_2 </a:t>
                      </a:r>
                      <a:r>
                        <a:rPr lang="en">
                          <a:solidFill>
                            <a:schemeClr val="accent3"/>
                          </a:solidFill>
                        </a:rPr>
                        <a:t>ON</a:t>
                      </a:r>
                      <a:r>
                        <a:rPr lang="en"/>
                        <a:t> join_condition]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</a:t>
                      </a:r>
                      <a:r>
                        <a:rPr lang="en">
                          <a:solidFill>
                            <a:schemeClr val="accent3"/>
                          </a:solidFill>
                        </a:rPr>
                        <a:t>WHERE</a:t>
                      </a:r>
                      <a:r>
                        <a:rPr lang="en"/>
                        <a:t> </a:t>
                      </a:r>
                      <a:r>
                        <a:rPr lang="en">
                          <a:solidFill>
                            <a:schemeClr val="accent3"/>
                          </a:solidFill>
                        </a:rPr>
                        <a:t>condition</a:t>
                      </a:r>
                      <a:r>
                        <a:rPr lang="en"/>
                        <a:t>]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</a:t>
                      </a:r>
                      <a:r>
                        <a:rPr lang="en">
                          <a:solidFill>
                            <a:schemeClr val="accent3"/>
                          </a:solidFill>
                        </a:rPr>
                        <a:t>GROUP</a:t>
                      </a:r>
                      <a:r>
                        <a:rPr lang="en"/>
                        <a:t> </a:t>
                      </a:r>
                      <a:r>
                        <a:rPr lang="en">
                          <a:solidFill>
                            <a:schemeClr val="accent3"/>
                          </a:solidFill>
                        </a:rPr>
                        <a:t>BY</a:t>
                      </a:r>
                      <a:r>
                        <a:rPr lang="en"/>
                        <a:t> col1, col2, …]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</a:t>
                      </a:r>
                      <a:r>
                        <a:rPr lang="en">
                          <a:solidFill>
                            <a:schemeClr val="accent3"/>
                          </a:solidFill>
                        </a:rPr>
                        <a:t>HAVING</a:t>
                      </a:r>
                      <a:r>
                        <a:rPr lang="en"/>
                        <a:t> </a:t>
                      </a:r>
                      <a:r>
                        <a:rPr lang="en">
                          <a:solidFill>
                            <a:schemeClr val="accent3"/>
                          </a:solidFill>
                        </a:rPr>
                        <a:t>condition</a:t>
                      </a:r>
                      <a:r>
                        <a:rPr lang="en"/>
                        <a:t>]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</a:t>
                      </a:r>
                      <a:r>
                        <a:rPr lang="en">
                          <a:solidFill>
                            <a:schemeClr val="accent3"/>
                          </a:solidFill>
                        </a:rPr>
                        <a:t>QUALIFY</a:t>
                      </a:r>
                      <a:r>
                        <a:rPr lang="en"/>
                        <a:t> </a:t>
                      </a:r>
                      <a:r>
                        <a:rPr lang="en">
                          <a:solidFill>
                            <a:schemeClr val="accent3"/>
                          </a:solidFill>
                        </a:rPr>
                        <a:t>condition</a:t>
                      </a:r>
                      <a:r>
                        <a:rPr lang="en"/>
                        <a:t>]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</a:t>
                      </a:r>
                      <a:r>
                        <a:rPr lang="en">
                          <a:solidFill>
                            <a:schemeClr val="accent3"/>
                          </a:solidFill>
                        </a:rPr>
                        <a:t>ORDER</a:t>
                      </a:r>
                      <a:r>
                        <a:rPr lang="en"/>
                        <a:t> </a:t>
                      </a:r>
                      <a:r>
                        <a:rPr lang="en">
                          <a:solidFill>
                            <a:schemeClr val="accent3"/>
                          </a:solidFill>
                        </a:rPr>
                        <a:t>BY</a:t>
                      </a:r>
                      <a:r>
                        <a:rPr lang="en"/>
                        <a:t> col1 [</a:t>
                      </a:r>
                      <a:r>
                        <a:rPr lang="en">
                          <a:solidFill>
                            <a:schemeClr val="accent3"/>
                          </a:solidFill>
                        </a:rPr>
                        <a:t>ASC</a:t>
                      </a:r>
                      <a:r>
                        <a:rPr lang="en"/>
                        <a:t>|</a:t>
                      </a:r>
                      <a:r>
                        <a:rPr lang="en">
                          <a:solidFill>
                            <a:schemeClr val="accent3"/>
                          </a:solidFill>
                        </a:rPr>
                        <a:t>DESC</a:t>
                      </a:r>
                      <a:r>
                        <a:rPr lang="en"/>
                        <a:t>], col2 [</a:t>
                      </a:r>
                      <a:r>
                        <a:rPr lang="en">
                          <a:solidFill>
                            <a:schemeClr val="accent3"/>
                          </a:solidFill>
                        </a:rPr>
                        <a:t>ASC</a:t>
                      </a:r>
                      <a:r>
                        <a:rPr lang="en"/>
                        <a:t>|</a:t>
                      </a:r>
                      <a:r>
                        <a:rPr lang="en">
                          <a:solidFill>
                            <a:schemeClr val="accent3"/>
                          </a:solidFill>
                        </a:rPr>
                        <a:t>DESC</a:t>
                      </a:r>
                      <a:r>
                        <a:rPr lang="en"/>
                        <a:t>], …]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</a:t>
                      </a:r>
                      <a:r>
                        <a:rPr lang="en">
                          <a:solidFill>
                            <a:schemeClr val="accent3"/>
                          </a:solidFill>
                        </a:rPr>
                        <a:t>LIMIT</a:t>
                      </a:r>
                      <a:r>
                        <a:rPr lang="en"/>
                        <a:t> number </a:t>
                      </a:r>
                      <a:r>
                        <a:rPr lang="en">
                          <a:solidFill>
                            <a:schemeClr val="accent3"/>
                          </a:solidFill>
                        </a:rPr>
                        <a:t>OFFSET</a:t>
                      </a:r>
                      <a:r>
                        <a:rPr lang="en"/>
                        <a:t> </a:t>
                      </a:r>
                      <a:r>
                        <a:rPr lang="en">
                          <a:solidFill>
                            <a:schemeClr val="accent3"/>
                          </a:solidFill>
                        </a:rPr>
                        <a:t>offset</a:t>
                      </a:r>
                      <a:r>
                        <a:rPr lang="en"/>
                        <a:t>]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8" name="Google Shape;218;p31"/>
          <p:cNvSpPr txBox="1"/>
          <p:nvPr/>
        </p:nvSpPr>
        <p:spPr>
          <a:xfrm>
            <a:off x="514350" y="133350"/>
            <a:ext cx="722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11111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DQL - </a:t>
            </a:r>
            <a:r>
              <a:rPr b="1" lang="en" sz="3000">
                <a:solidFill>
                  <a:schemeClr val="dk1"/>
                </a:solidFill>
              </a:rPr>
              <a:t>Data Query Language</a:t>
            </a:r>
            <a:endParaRPr b="1" sz="3000">
              <a:solidFill>
                <a:srgbClr val="111111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/>
          <p:nvPr/>
        </p:nvSpPr>
        <p:spPr>
          <a:xfrm>
            <a:off x="514350" y="514350"/>
            <a:ext cx="72213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rgbClr val="111111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Execution Order</a:t>
            </a:r>
            <a:endParaRPr b="1" sz="3800"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224" name="Google Shape;224;p32"/>
          <p:cNvSpPr txBox="1"/>
          <p:nvPr/>
        </p:nvSpPr>
        <p:spPr>
          <a:xfrm>
            <a:off x="514350" y="1398075"/>
            <a:ext cx="3931500" cy="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Open Sans Medium"/>
                <a:ea typeface="Open Sans Medium"/>
                <a:cs typeface="Open Sans Medium"/>
                <a:sym typeface="Open Sans Medium"/>
              </a:rPr>
              <a:t>\</a:t>
            </a:r>
            <a:endParaRPr sz="500"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225" name="Google Shape;225;p32"/>
          <p:cNvSpPr/>
          <p:nvPr/>
        </p:nvSpPr>
        <p:spPr>
          <a:xfrm>
            <a:off x="7735588" y="514350"/>
            <a:ext cx="894062" cy="318611"/>
          </a:xfrm>
          <a:custGeom>
            <a:rect b="b" l="l" r="r" t="t"/>
            <a:pathLst>
              <a:path extrusionOk="0" h="637222" w="1788124">
                <a:moveTo>
                  <a:pt x="0" y="0"/>
                </a:moveTo>
                <a:lnTo>
                  <a:pt x="1788124" y="0"/>
                </a:lnTo>
                <a:lnTo>
                  <a:pt x="1788124" y="637222"/>
                </a:lnTo>
                <a:lnTo>
                  <a:pt x="0" y="6372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6" name="Google Shape;226;p32"/>
          <p:cNvSpPr txBox="1"/>
          <p:nvPr/>
        </p:nvSpPr>
        <p:spPr>
          <a:xfrm>
            <a:off x="8624146" y="4794717"/>
            <a:ext cx="316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B4B4D"/>
                </a:solidFill>
              </a:rPr>
              <a:t>4</a:t>
            </a:r>
            <a:endParaRPr sz="700"/>
          </a:p>
        </p:txBody>
      </p:sp>
      <p:pic>
        <p:nvPicPr>
          <p:cNvPr id="227" name="Google Shape;22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8200" y="1049400"/>
            <a:ext cx="5955051" cy="39700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/>
          <p:nvPr/>
        </p:nvSpPr>
        <p:spPr>
          <a:xfrm>
            <a:off x="533400" y="508005"/>
            <a:ext cx="7162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111111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SELECT Clause</a:t>
            </a:r>
            <a:endParaRPr b="1" sz="4000"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233" name="Google Shape;233;p33"/>
          <p:cNvSpPr/>
          <p:nvPr/>
        </p:nvSpPr>
        <p:spPr>
          <a:xfrm>
            <a:off x="7735588" y="514350"/>
            <a:ext cx="894062" cy="318611"/>
          </a:xfrm>
          <a:custGeom>
            <a:rect b="b" l="l" r="r" t="t"/>
            <a:pathLst>
              <a:path extrusionOk="0" h="637222" w="1788124">
                <a:moveTo>
                  <a:pt x="0" y="0"/>
                </a:moveTo>
                <a:lnTo>
                  <a:pt x="1788124" y="0"/>
                </a:lnTo>
                <a:lnTo>
                  <a:pt x="1788124" y="637222"/>
                </a:lnTo>
                <a:lnTo>
                  <a:pt x="0" y="6372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4" name="Google Shape;234;p33"/>
          <p:cNvSpPr txBox="1"/>
          <p:nvPr/>
        </p:nvSpPr>
        <p:spPr>
          <a:xfrm>
            <a:off x="8624146" y="4794717"/>
            <a:ext cx="316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B4B4D"/>
                </a:solidFill>
              </a:rPr>
              <a:t>5</a:t>
            </a:r>
            <a:endParaRPr sz="700"/>
          </a:p>
        </p:txBody>
      </p:sp>
      <p:sp>
        <p:nvSpPr>
          <p:cNvPr id="235" name="Google Shape;235;p33"/>
          <p:cNvSpPr txBox="1"/>
          <p:nvPr/>
        </p:nvSpPr>
        <p:spPr>
          <a:xfrm>
            <a:off x="533400" y="1184975"/>
            <a:ext cx="8096400" cy="3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-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Purpose: Specifies the columns or expressions to retrieve from the database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-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Position in the query: The beginning of all DQL statements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-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syntax: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endParaRPr sz="16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[</a:t>
            </a:r>
            <a:r>
              <a:rPr lang="en" sz="16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ALL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sz="16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DISTINCT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 column_list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table_name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-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Column_list: list of columns, expression, or aggregate function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-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(default): returns all matching rows, including duplicates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-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DISTINCT: de-duplicate all rows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-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topics: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-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olumn alias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-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*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-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olumn selection convention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