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Bricolage Grotesque Light"/>
      <p:regular r:id="rId27"/>
      <p:bold r:id="rId28"/>
    </p:embeddedFont>
    <p:embeddedFont>
      <p:font typeface="Bricolage Grotesque SemiBold"/>
      <p:regular r:id="rId29"/>
      <p:bold r:id="rId30"/>
    </p:embeddedFont>
    <p:embeddedFont>
      <p:font typeface="Montserrat Medium"/>
      <p:regular r:id="rId31"/>
      <p:bold r:id="rId32"/>
      <p:italic r:id="rId33"/>
      <p:boldItalic r:id="rId34"/>
    </p:embeddedFont>
    <p:embeddedFont>
      <p:font typeface="Bricolage Grotesque ExtraBold"/>
      <p:bold r:id="rId35"/>
    </p:embeddedFont>
    <p:embeddedFont>
      <p:font typeface="Bricolage Grotesque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">
          <p15:clr>
            <a:srgbClr val="747775"/>
          </p15:clr>
        </p15:guide>
        <p15:guide id="2" pos="324">
          <p15:clr>
            <a:srgbClr val="747775"/>
          </p15:clr>
        </p15:guide>
        <p15:guide id="3" pos="5433">
          <p15:clr>
            <a:srgbClr val="747775"/>
          </p15:clr>
        </p15:guide>
        <p15:guide id="4" orient="horz" pos="291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78B019-A9E0-40AA-8886-7623EAE74820}">
  <a:tblStyle styleId="{8A78B019-A9E0-40AA-8886-7623EAE748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" orient="horz"/>
        <p:guide pos="324"/>
        <p:guide pos="5433"/>
        <p:guide pos="29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3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BricolageGrotesqueLight-bold.fntdata"/><Relationship Id="rId27" Type="http://schemas.openxmlformats.org/officeDocument/2006/relationships/font" Target="fonts/BricolageGrotesque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BricolageGrotesqueSemiBo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BricolageGrotesqueSemiBold-bold.fntdata"/><Relationship Id="rId11" Type="http://schemas.openxmlformats.org/officeDocument/2006/relationships/slide" Target="slides/slide4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6.xml"/><Relationship Id="rId35" Type="http://schemas.openxmlformats.org/officeDocument/2006/relationships/font" Target="fonts/BricolageGrotesqueExtraBold-bold.fntdata"/><Relationship Id="rId12" Type="http://schemas.openxmlformats.org/officeDocument/2006/relationships/slide" Target="slides/slide5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8.xml"/><Relationship Id="rId37" Type="http://schemas.openxmlformats.org/officeDocument/2006/relationships/font" Target="fonts/BricolageGrotesque-bold.fntdata"/><Relationship Id="rId14" Type="http://schemas.openxmlformats.org/officeDocument/2006/relationships/slide" Target="slides/slide7.xml"/><Relationship Id="rId36" Type="http://schemas.openxmlformats.org/officeDocument/2006/relationships/font" Target="fonts/BricolageGrotesque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.fntdata"/><Relationship Id="rId16" Type="http://schemas.openxmlformats.org/officeDocument/2006/relationships/slide" Target="slides/slide9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17e88e9c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f17e88e9cc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e3c87f9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3e3c87f96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e3c87f9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3e3c87f966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e3c87f96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3e3c87f966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e4f9785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3e4f97853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3e3c87f96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3e3c87f966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e3c87f96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3e3c87f966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e4f97853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3e4f978536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9a11c0ed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f9a11c0ed9_0_3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f17e88e9cc_1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f17e88e9cc_1_4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e3ba93a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3e3ba93a7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17e88e9c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f17e88e9cc_1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fe51579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7fe51579e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17e88e9cc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f17e88e9cc_1_1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e3ba93a7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3e3ba93a78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e3ba93a7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3e3ba93a78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e3ba93a7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3e3ba93a78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e3ba93a7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3e3ba93a78_0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9a11c0ed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f9a11c0ed9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21.jpg"/><Relationship Id="rId6" Type="http://schemas.openxmlformats.org/officeDocument/2006/relationships/hyperlink" Target="https://cloud.google.com/bigquery/docs" TargetMode="External"/><Relationship Id="rId7" Type="http://schemas.openxmlformats.org/officeDocument/2006/relationships/hyperlink" Target="https://datahubproject.io/doc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1.jp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2391086" y="4141671"/>
            <a:ext cx="1611808" cy="751786"/>
            <a:chOff x="2391086" y="4141671"/>
            <a:chExt cx="1611808" cy="751786"/>
          </a:xfrm>
        </p:grpSpPr>
        <p:sp>
          <p:nvSpPr>
            <p:cNvPr id="130" name="Google Shape;130;p25"/>
            <p:cNvSpPr/>
            <p:nvPr/>
          </p:nvSpPr>
          <p:spPr>
            <a:xfrm>
              <a:off x="2391086" y="4141671"/>
              <a:ext cx="1611808" cy="487472"/>
            </a:xfrm>
            <a:custGeom>
              <a:rect b="b" l="l" r="r" t="t"/>
              <a:pathLst>
                <a:path extrusionOk="0" h="249321" w="824370">
                  <a:moveTo>
                    <a:pt x="122481" y="0"/>
                  </a:moveTo>
                  <a:lnTo>
                    <a:pt x="701888" y="0"/>
                  </a:lnTo>
                  <a:cubicBezTo>
                    <a:pt x="769533" y="0"/>
                    <a:pt x="824370" y="54837"/>
                    <a:pt x="824370" y="122481"/>
                  </a:cubicBezTo>
                  <a:lnTo>
                    <a:pt x="824370" y="126840"/>
                  </a:lnTo>
                  <a:cubicBezTo>
                    <a:pt x="824370" y="159324"/>
                    <a:pt x="811465" y="190477"/>
                    <a:pt x="788496" y="213447"/>
                  </a:cubicBezTo>
                  <a:cubicBezTo>
                    <a:pt x="765526" y="236417"/>
                    <a:pt x="734372" y="249321"/>
                    <a:pt x="701888" y="249321"/>
                  </a:cubicBezTo>
                  <a:lnTo>
                    <a:pt x="122481" y="249321"/>
                  </a:lnTo>
                  <a:cubicBezTo>
                    <a:pt x="89997" y="249321"/>
                    <a:pt x="58844" y="236417"/>
                    <a:pt x="35874" y="213447"/>
                  </a:cubicBezTo>
                  <a:cubicBezTo>
                    <a:pt x="12904" y="190477"/>
                    <a:pt x="0" y="159324"/>
                    <a:pt x="0" y="126840"/>
                  </a:cubicBezTo>
                  <a:lnTo>
                    <a:pt x="0" y="122481"/>
                  </a:lnTo>
                  <a:cubicBezTo>
                    <a:pt x="0" y="89997"/>
                    <a:pt x="12904" y="58844"/>
                    <a:pt x="35874" y="35874"/>
                  </a:cubicBezTo>
                  <a:cubicBezTo>
                    <a:pt x="58844" y="12904"/>
                    <a:pt x="89997" y="0"/>
                    <a:pt x="122481" y="0"/>
                  </a:cubicBezTo>
                  <a:close/>
                </a:path>
              </a:pathLst>
            </a:custGeom>
            <a:solidFill>
              <a:srgbClr val="D92D20"/>
            </a:solidFill>
            <a:ln cap="rnd" cmpd="sng" w="19050">
              <a:solidFill>
                <a:srgbClr val="111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5"/>
            <p:cNvSpPr txBox="1"/>
            <p:nvPr/>
          </p:nvSpPr>
          <p:spPr>
            <a:xfrm>
              <a:off x="2391086" y="4234787"/>
              <a:ext cx="1611808" cy="394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50" lIns="24650" spcFirstLastPara="1" rIns="24650" wrap="square" tIns="2465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5"/>
            <p:cNvSpPr txBox="1"/>
            <p:nvPr/>
          </p:nvSpPr>
          <p:spPr>
            <a:xfrm>
              <a:off x="2604645" y="4216057"/>
              <a:ext cx="11847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2200" u="none" cap="none" strike="noStrike">
                  <a:solidFill>
                    <a:srgbClr val="FFFFFF"/>
                  </a:solidFill>
                  <a:latin typeface="Bricolage Grotesque SemiBold"/>
                  <a:ea typeface="Bricolage Grotesque SemiBold"/>
                  <a:cs typeface="Bricolage Grotesque SemiBold"/>
                  <a:sym typeface="Bricolage Grotesque SemiBold"/>
                </a:rPr>
                <a:t>Lesson </a:t>
              </a:r>
              <a:r>
                <a:rPr lang="en" sz="2200">
                  <a:solidFill>
                    <a:srgbClr val="FFFFFF"/>
                  </a:solidFill>
                  <a:latin typeface="Bricolage Grotesque SemiBold"/>
                  <a:ea typeface="Bricolage Grotesque SemiBold"/>
                  <a:cs typeface="Bricolage Grotesque SemiBold"/>
                  <a:sym typeface="Bricolage Grotesque SemiBold"/>
                </a:rPr>
                <a:t>3</a:t>
              </a:r>
              <a:endParaRPr sz="700"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endParaRPr>
            </a:p>
          </p:txBody>
        </p:sp>
      </p:grpSp>
      <p:grpSp>
        <p:nvGrpSpPr>
          <p:cNvPr id="133" name="Google Shape;133;p25"/>
          <p:cNvGrpSpPr/>
          <p:nvPr/>
        </p:nvGrpSpPr>
        <p:grpSpPr>
          <a:xfrm>
            <a:off x="490249" y="4141675"/>
            <a:ext cx="1806548" cy="487472"/>
            <a:chOff x="490250" y="4141675"/>
            <a:chExt cx="1806548" cy="487472"/>
          </a:xfrm>
        </p:grpSpPr>
        <p:sp>
          <p:nvSpPr>
            <p:cNvPr id="134" name="Google Shape;134;p25"/>
            <p:cNvSpPr/>
            <p:nvPr/>
          </p:nvSpPr>
          <p:spPr>
            <a:xfrm>
              <a:off x="490250" y="4141675"/>
              <a:ext cx="1806548" cy="487472"/>
            </a:xfrm>
            <a:custGeom>
              <a:rect b="b" l="l" r="r" t="t"/>
              <a:pathLst>
                <a:path extrusionOk="0" h="249321" w="824268">
                  <a:moveTo>
                    <a:pt x="122496" y="0"/>
                  </a:moveTo>
                  <a:lnTo>
                    <a:pt x="701772" y="0"/>
                  </a:lnTo>
                  <a:cubicBezTo>
                    <a:pt x="734260" y="0"/>
                    <a:pt x="765417" y="12906"/>
                    <a:pt x="788390" y="35878"/>
                  </a:cubicBezTo>
                  <a:cubicBezTo>
                    <a:pt x="811362" y="58851"/>
                    <a:pt x="824268" y="90008"/>
                    <a:pt x="824268" y="122496"/>
                  </a:cubicBezTo>
                  <a:lnTo>
                    <a:pt x="824268" y="126825"/>
                  </a:lnTo>
                  <a:cubicBezTo>
                    <a:pt x="824268" y="194477"/>
                    <a:pt x="769424" y="249321"/>
                    <a:pt x="701772" y="249321"/>
                  </a:cubicBezTo>
                  <a:lnTo>
                    <a:pt x="122496" y="249321"/>
                  </a:lnTo>
                  <a:cubicBezTo>
                    <a:pt x="90008" y="249321"/>
                    <a:pt x="58851" y="236415"/>
                    <a:pt x="35878" y="213443"/>
                  </a:cubicBezTo>
                  <a:cubicBezTo>
                    <a:pt x="12906" y="190470"/>
                    <a:pt x="0" y="159313"/>
                    <a:pt x="0" y="126825"/>
                  </a:cubicBezTo>
                  <a:lnTo>
                    <a:pt x="0" y="122496"/>
                  </a:lnTo>
                  <a:cubicBezTo>
                    <a:pt x="0" y="90008"/>
                    <a:pt x="12906" y="58851"/>
                    <a:pt x="35878" y="35878"/>
                  </a:cubicBezTo>
                  <a:cubicBezTo>
                    <a:pt x="58851" y="12906"/>
                    <a:pt x="90008" y="0"/>
                    <a:pt x="122496" y="0"/>
                  </a:cubicBezTo>
                  <a:close/>
                </a:path>
              </a:pathLst>
            </a:custGeom>
            <a:solidFill>
              <a:srgbClr val="D92D20"/>
            </a:solidFill>
            <a:ln cap="rnd" cmpd="sng" w="19050">
              <a:solidFill>
                <a:srgbClr val="111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5"/>
            <p:cNvSpPr txBox="1"/>
            <p:nvPr/>
          </p:nvSpPr>
          <p:spPr>
            <a:xfrm>
              <a:off x="490249" y="4234791"/>
              <a:ext cx="1806548" cy="394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50" lIns="24650" spcFirstLastPara="1" rIns="24650" wrap="square" tIns="2465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5"/>
            <p:cNvSpPr txBox="1"/>
            <p:nvPr/>
          </p:nvSpPr>
          <p:spPr>
            <a:xfrm>
              <a:off x="539424" y="4216061"/>
              <a:ext cx="17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Bricolage Grotesque SemiBold"/>
                  <a:ea typeface="Bricolage Grotesque SemiBold"/>
                  <a:cs typeface="Bricolage Grotesque SemiBold"/>
                  <a:sym typeface="Bricolage Grotesque SemiBold"/>
                </a:rPr>
                <a:t>DA K6</a:t>
              </a:r>
              <a:endParaRPr sz="2200">
                <a:solidFill>
                  <a:srgbClr val="FFFFFF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endParaRPr>
            </a:p>
          </p:txBody>
        </p:sp>
      </p:grpSp>
      <p:sp>
        <p:nvSpPr>
          <p:cNvPr id="137" name="Google Shape;137;p25"/>
          <p:cNvSpPr/>
          <p:nvPr/>
        </p:nvSpPr>
        <p:spPr>
          <a:xfrm>
            <a:off x="514350" y="514350"/>
            <a:ext cx="1310733" cy="467098"/>
          </a:xfrm>
          <a:custGeom>
            <a:rect b="b" l="l" r="r" t="t"/>
            <a:pathLst>
              <a:path extrusionOk="0" h="934195" w="2621466">
                <a:moveTo>
                  <a:pt x="0" y="0"/>
                </a:moveTo>
                <a:lnTo>
                  <a:pt x="2621466" y="0"/>
                </a:lnTo>
                <a:lnTo>
                  <a:pt x="2621466" y="934195"/>
                </a:lnTo>
                <a:lnTo>
                  <a:pt x="0" y="9341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25"/>
          <p:cNvSpPr txBox="1"/>
          <p:nvPr/>
        </p:nvSpPr>
        <p:spPr>
          <a:xfrm>
            <a:off x="474175" y="1555750"/>
            <a:ext cx="5589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111111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Advanced SQL</a:t>
            </a:r>
            <a:endParaRPr sz="200"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523450" y="3110350"/>
            <a:ext cx="490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MORE THAN JUST ARITHMETIC OPERATIONS</a:t>
            </a:r>
            <a:endParaRPr sz="8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6557038" y="3914077"/>
            <a:ext cx="1806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Created by Tien Hoang</a:t>
            </a:r>
            <a:endParaRPr b="1" sz="1200">
              <a:solidFill>
                <a:srgbClr val="111111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grpSp>
        <p:nvGrpSpPr>
          <p:cNvPr id="141" name="Google Shape;141;p25"/>
          <p:cNvGrpSpPr/>
          <p:nvPr/>
        </p:nvGrpSpPr>
        <p:grpSpPr>
          <a:xfrm>
            <a:off x="6290611" y="530578"/>
            <a:ext cx="2339039" cy="201614"/>
            <a:chOff x="0" y="-38100"/>
            <a:chExt cx="6237436" cy="537637"/>
          </a:xfrm>
        </p:grpSpPr>
        <p:sp>
          <p:nvSpPr>
            <p:cNvPr id="142" name="Google Shape;142;p25"/>
            <p:cNvSpPr/>
            <p:nvPr/>
          </p:nvSpPr>
          <p:spPr>
            <a:xfrm>
              <a:off x="0" y="4053"/>
              <a:ext cx="491431" cy="491431"/>
            </a:xfrm>
            <a:custGeom>
              <a:rect b="b" l="l" r="r" t="t"/>
              <a:pathLst>
                <a:path extrusionOk="0" h="491431" w="491431">
                  <a:moveTo>
                    <a:pt x="0" y="0"/>
                  </a:moveTo>
                  <a:lnTo>
                    <a:pt x="491431" y="0"/>
                  </a:lnTo>
                  <a:lnTo>
                    <a:pt x="491431" y="491431"/>
                  </a:lnTo>
                  <a:lnTo>
                    <a:pt x="0" y="4914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3" name="Google Shape;143;p25"/>
            <p:cNvSpPr txBox="1"/>
            <p:nvPr/>
          </p:nvSpPr>
          <p:spPr>
            <a:xfrm>
              <a:off x="749101" y="-38100"/>
              <a:ext cx="5488335" cy="537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6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fullstackdatascience.com</a:t>
              </a:r>
              <a:endParaRPr sz="700"/>
            </a:p>
          </p:txBody>
        </p:sp>
      </p:grpSp>
      <p:sp>
        <p:nvSpPr>
          <p:cNvPr id="144" name="Google Shape;144;p25"/>
          <p:cNvSpPr txBox="1"/>
          <p:nvPr/>
        </p:nvSpPr>
        <p:spPr>
          <a:xfrm>
            <a:off x="8624146" y="4794717"/>
            <a:ext cx="31644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4B4B4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/>
          </a:p>
        </p:txBody>
      </p:sp>
      <p:sp>
        <p:nvSpPr>
          <p:cNvPr id="145" name="Google Shape;145;p25"/>
          <p:cNvSpPr txBox="1"/>
          <p:nvPr/>
        </p:nvSpPr>
        <p:spPr>
          <a:xfrm>
            <a:off x="6296116" y="4154296"/>
            <a:ext cx="2328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6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2D20"/>
                </a:solidFill>
              </a:rPr>
              <a:t>TienHT@fullstackdatascience.com</a:t>
            </a:r>
            <a:endParaRPr sz="1100">
              <a:solidFill>
                <a:srgbClr val="D92D20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3075" y="1262749"/>
            <a:ext cx="2023500" cy="2025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/>
        </p:nvSpPr>
        <p:spPr>
          <a:xfrm>
            <a:off x="533400" y="5080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Aggregate Function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34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1381601"/>
            <a:ext cx="7832250" cy="2014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1" name="Google Shape;241;p34"/>
          <p:cNvSpPr txBox="1"/>
          <p:nvPr/>
        </p:nvSpPr>
        <p:spPr>
          <a:xfrm>
            <a:off x="6367500" y="38294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SELECT </a:t>
            </a:r>
            <a:r>
              <a:rPr lang="en" sz="1150">
                <a:solidFill>
                  <a:schemeClr val="dk1"/>
                </a:solidFill>
              </a:rPr>
              <a:t>SUM</a:t>
            </a:r>
            <a:r>
              <a:rPr lang="en" sz="1150">
                <a:solidFill>
                  <a:schemeClr val="dk1"/>
                </a:solidFill>
              </a:rPr>
              <a:t>(</a:t>
            </a:r>
            <a:r>
              <a:rPr lang="en" sz="1150">
                <a:solidFill>
                  <a:schemeClr val="dk1"/>
                </a:solidFill>
              </a:rPr>
              <a:t>Quantity</a:t>
            </a:r>
            <a:r>
              <a:rPr lang="en" sz="1150">
                <a:solidFill>
                  <a:schemeClr val="dk1"/>
                </a:solidFill>
              </a:rPr>
              <a:t>)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FROM OrderDetails;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2" name="Google Shape;242;p34"/>
          <p:cNvCxnSpPr/>
          <p:nvPr/>
        </p:nvCxnSpPr>
        <p:spPr>
          <a:xfrm>
            <a:off x="7000975" y="3474850"/>
            <a:ext cx="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4"/>
          <p:cNvCxnSpPr/>
          <p:nvPr/>
        </p:nvCxnSpPr>
        <p:spPr>
          <a:xfrm>
            <a:off x="4442700" y="3514625"/>
            <a:ext cx="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4"/>
          <p:cNvSpPr txBox="1"/>
          <p:nvPr/>
        </p:nvSpPr>
        <p:spPr>
          <a:xfrm>
            <a:off x="3748500" y="383315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SELECT COUNT(*)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FROM OrderDetails;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/>
        </p:nvSpPr>
        <p:spPr>
          <a:xfrm>
            <a:off x="533400" y="2794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Aggregate Function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35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52" name="Google Shape;252;p35"/>
          <p:cNvSpPr txBox="1"/>
          <p:nvPr/>
        </p:nvSpPr>
        <p:spPr>
          <a:xfrm>
            <a:off x="5897200" y="3829475"/>
            <a:ext cx="3470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(CustomerID), Country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Customers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Country;</a:t>
            </a:r>
            <a:endParaRPr sz="1150">
              <a:solidFill>
                <a:schemeClr val="dk1"/>
              </a:solidFill>
            </a:endParaRPr>
          </a:p>
        </p:txBody>
      </p:sp>
      <p:cxnSp>
        <p:nvCxnSpPr>
          <p:cNvPr id="253" name="Google Shape;253;p35"/>
          <p:cNvCxnSpPr/>
          <p:nvPr/>
        </p:nvCxnSpPr>
        <p:spPr>
          <a:xfrm>
            <a:off x="7458175" y="3474850"/>
            <a:ext cx="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5"/>
          <p:cNvSpPr txBox="1"/>
          <p:nvPr/>
        </p:nvSpPr>
        <p:spPr>
          <a:xfrm>
            <a:off x="533400" y="889005"/>
            <a:ext cx="716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Group by </a:t>
            </a:r>
            <a:endParaRPr b="1" sz="2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163" y="1211504"/>
            <a:ext cx="6459671" cy="23893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/>
        </p:nvSpPr>
        <p:spPr>
          <a:xfrm>
            <a:off x="533400" y="2794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Aggregate Function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2" name="Google Shape;262;p36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63" name="Google Shape;263;p36"/>
          <p:cNvSpPr txBox="1"/>
          <p:nvPr/>
        </p:nvSpPr>
        <p:spPr>
          <a:xfrm>
            <a:off x="533400" y="889005"/>
            <a:ext cx="716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Group by </a:t>
            </a:r>
            <a:endParaRPr b="1" sz="2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875" y="1176100"/>
            <a:ext cx="5028426" cy="37387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/>
        </p:nvSpPr>
        <p:spPr>
          <a:xfrm>
            <a:off x="533400" y="1270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Excersice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70" name="Google Shape;270;p37"/>
          <p:cNvSpPr/>
          <p:nvPr/>
        </p:nvSpPr>
        <p:spPr>
          <a:xfrm>
            <a:off x="7735588" y="133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1" name="Google Shape;271;p37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72" name="Google Shape;272;p37"/>
          <p:cNvSpPr txBox="1"/>
          <p:nvPr/>
        </p:nvSpPr>
        <p:spPr>
          <a:xfrm>
            <a:off x="579750" y="803975"/>
            <a:ext cx="79845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Ex1. </a:t>
            </a: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Write a query to determine the number of products by each Color in the DimProduct tables.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Ex2. </a:t>
            </a: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Write a query that displays the count of orders placed by each year for each customer using the FactInternetsales table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D3B45"/>
                </a:solidFill>
                <a:highlight>
                  <a:srgbClr val="FFFFFF"/>
                </a:highlight>
              </a:rPr>
              <a:t>Ex3. </a:t>
            </a: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List the names and titles (FirstName, LastName, Title) of employees whose total sales (SalesAmount) is greater than the average of all employees. 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0000"/>
                </a:solidFill>
              </a:rPr>
              <a:t>Ex4. Viết truy vấn để tính tổng doanh thu được tạo ra bởi từng khách hàng (Gợi ý sử dụng FactInternetSales)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0000"/>
                </a:solidFill>
              </a:rPr>
              <a:t>Ex5. Tìm top 3 CustomerKey tạo  Doanh thu cao nhất</a:t>
            </a:r>
            <a:endParaRPr b="1" sz="11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/>
        </p:nvSpPr>
        <p:spPr>
          <a:xfrm>
            <a:off x="533400" y="3556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Window</a:t>
            </a: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Function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p38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80" name="Google Shape;280;p38"/>
          <p:cNvSpPr txBox="1"/>
          <p:nvPr/>
        </p:nvSpPr>
        <p:spPr>
          <a:xfrm>
            <a:off x="533400" y="812805"/>
            <a:ext cx="716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Row_number()</a:t>
            </a:r>
            <a:endParaRPr b="1" sz="2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00" y="1211500"/>
            <a:ext cx="3908576" cy="17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 title="right-arrow (1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478851" y="3009304"/>
            <a:ext cx="281025" cy="2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950" y="3311874"/>
            <a:ext cx="4705273" cy="17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 txBox="1"/>
          <p:nvPr/>
        </p:nvSpPr>
        <p:spPr>
          <a:xfrm>
            <a:off x="3535225" y="1574525"/>
            <a:ext cx="80964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E06666"/>
                </a:solidFill>
              </a:rPr>
              <a:t>SELECT </a:t>
            </a:r>
            <a:endParaRPr b="1" sz="800">
              <a:solidFill>
                <a:srgbClr val="E0666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E06666"/>
                </a:solidFill>
              </a:rPr>
              <a:t>    employee_id, </a:t>
            </a:r>
            <a:endParaRPr b="1" sz="800">
              <a:solidFill>
                <a:srgbClr val="E0666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E06666"/>
                </a:solidFill>
              </a:rPr>
              <a:t>    name, </a:t>
            </a:r>
            <a:endParaRPr b="1" sz="800">
              <a:solidFill>
                <a:srgbClr val="E0666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E06666"/>
                </a:solidFill>
              </a:rPr>
              <a:t>    department, </a:t>
            </a:r>
            <a:endParaRPr b="1" sz="800">
              <a:solidFill>
                <a:srgbClr val="E0666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E06666"/>
                </a:solidFill>
              </a:rPr>
              <a:t>    salary, </a:t>
            </a:r>
            <a:endParaRPr b="1" sz="800">
              <a:solidFill>
                <a:srgbClr val="E0666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E06666"/>
                </a:solidFill>
              </a:rPr>
              <a:t>    ROW_NUMBER() OVER (PARTITION BY department ORDER BY salary DESC) AS row_num</a:t>
            </a:r>
            <a:endParaRPr b="1" sz="800">
              <a:solidFill>
                <a:srgbClr val="E0666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E06666"/>
                </a:solidFill>
              </a:rPr>
              <a:t>FROM employees;</a:t>
            </a:r>
            <a:endParaRPr b="1" sz="800">
              <a:solidFill>
                <a:srgbClr val="E0666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E0666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/>
        </p:nvSpPr>
        <p:spPr>
          <a:xfrm>
            <a:off x="533400" y="1270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Excersice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7735588" y="133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1" name="Google Shape;291;p39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92" name="Google Shape;292;p39"/>
          <p:cNvSpPr txBox="1"/>
          <p:nvPr/>
        </p:nvSpPr>
        <p:spPr>
          <a:xfrm>
            <a:off x="579750" y="803975"/>
            <a:ext cx="79845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Find out 3 SaleOrderNumber with highest SalesAmount in InternetSales table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Ex1: Using row_number()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Ex2: Using rank()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Ex3. Hãy xếp hạng doanh thu được tạo ra bởi từng CustomerKey, theo từng Title của những CustomerKey đó (hãy sử dụng Bảng FactInternetSales và Dimcustomer) 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40"/>
          <p:cNvGrpSpPr/>
          <p:nvPr/>
        </p:nvGrpSpPr>
        <p:grpSpPr>
          <a:xfrm>
            <a:off x="0" y="0"/>
            <a:ext cx="3951810" cy="5143598"/>
            <a:chOff x="0" y="0"/>
            <a:chExt cx="2085058" cy="2713870"/>
          </a:xfrm>
        </p:grpSpPr>
        <p:sp>
          <p:nvSpPr>
            <p:cNvPr id="298" name="Google Shape;298;p40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99" name="Google Shape;299;p40"/>
            <p:cNvSpPr txBox="1"/>
            <p:nvPr/>
          </p:nvSpPr>
          <p:spPr>
            <a:xfrm>
              <a:off x="0" y="47625"/>
              <a:ext cx="2085000" cy="26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40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1" name="Google Shape;301;p40"/>
          <p:cNvSpPr txBox="1"/>
          <p:nvPr/>
        </p:nvSpPr>
        <p:spPr>
          <a:xfrm>
            <a:off x="438150" y="547567"/>
            <a:ext cx="343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BIGQUERY</a:t>
            </a:r>
            <a:endParaRPr sz="4800">
              <a:solidFill>
                <a:srgbClr val="FFFFFF"/>
              </a:solidFill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3</a:t>
            </a:r>
            <a:endParaRPr sz="700"/>
          </a:p>
        </p:txBody>
      </p:sp>
      <p:pic>
        <p:nvPicPr>
          <p:cNvPr id="303" name="Google Shape;303;p40" title="Google-Big-Query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176" y="1297300"/>
            <a:ext cx="4785101" cy="239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/>
        </p:nvSpPr>
        <p:spPr>
          <a:xfrm>
            <a:off x="533400" y="508005"/>
            <a:ext cx="716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Information Schema</a:t>
            </a:r>
            <a:endParaRPr b="1" sz="3500">
              <a:solidFill>
                <a:srgbClr val="111111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111111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0" name="Google Shape;310;p41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311" name="Google Shape;311;p41"/>
          <p:cNvSpPr txBox="1"/>
          <p:nvPr/>
        </p:nvSpPr>
        <p:spPr>
          <a:xfrm>
            <a:off x="533400" y="1369900"/>
            <a:ext cx="8407200" cy="3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Common </a:t>
            </a:r>
            <a:r>
              <a:rPr b="1" lang="en" sz="1100">
                <a:solidFill>
                  <a:srgbClr val="E06666"/>
                </a:solidFill>
              </a:rPr>
              <a:t>INFORMATION_SCHEMA</a:t>
            </a:r>
            <a:r>
              <a:rPr b="1" lang="en" sz="1100">
                <a:solidFill>
                  <a:schemeClr val="dk1"/>
                </a:solidFill>
              </a:rPr>
              <a:t> Views in BigQuery:</a:t>
            </a:r>
            <a:endParaRPr b="1"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SCHEMATA</a:t>
            </a:r>
            <a:r>
              <a:rPr lang="en" sz="1100">
                <a:solidFill>
                  <a:schemeClr val="dk1"/>
                </a:solidFill>
              </a:rPr>
              <a:t>: Information about datasets (schemas) in a project.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TABLES</a:t>
            </a:r>
            <a:r>
              <a:rPr lang="en" sz="1100">
                <a:solidFill>
                  <a:schemeClr val="dk1"/>
                </a:solidFill>
              </a:rPr>
              <a:t>: Details about tables and views in a dataset.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COLUMNS</a:t>
            </a:r>
            <a:r>
              <a:rPr lang="en" sz="1100">
                <a:solidFill>
                  <a:schemeClr val="dk1"/>
                </a:solidFill>
              </a:rPr>
              <a:t>: Metadata about columns within tables and views.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ROUTINES</a:t>
            </a:r>
            <a:r>
              <a:rPr lang="en" sz="1100">
                <a:solidFill>
                  <a:schemeClr val="dk1"/>
                </a:solidFill>
              </a:rPr>
              <a:t>: Information about user-defined functions (UDFs) and stored procedures.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JOBS</a:t>
            </a:r>
            <a:r>
              <a:rPr lang="en" sz="1100">
                <a:solidFill>
                  <a:schemeClr val="dk1"/>
                </a:solidFill>
              </a:rPr>
              <a:t>: Metadata about jobs (queries, loads, extracts).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PARTITIONS</a:t>
            </a:r>
            <a:r>
              <a:rPr lang="en" sz="1100">
                <a:solidFill>
                  <a:schemeClr val="dk1"/>
                </a:solidFill>
              </a:rPr>
              <a:t>: Details about partitions in partitioned tables.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967D2"/>
                </a:solidFill>
                <a:highlight>
                  <a:srgbClr val="FFFFFF"/>
                </a:highlight>
              </a:rPr>
              <a:t>SELECT</a:t>
            </a: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table_name</a:t>
            </a: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table_type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967D2"/>
                </a:solidFill>
                <a:highlight>
                  <a:srgbClr val="FFFFFF"/>
                </a:highlight>
              </a:rPr>
              <a:t>FROM</a:t>
            </a: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hd-cooking.flat_data.INFORMATION_SCHEMA.TABLES</a:t>
            </a: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/>
          <p:nvPr/>
        </p:nvSpPr>
        <p:spPr>
          <a:xfrm>
            <a:off x="3973468" y="514350"/>
            <a:ext cx="1084583" cy="386506"/>
          </a:xfrm>
          <a:custGeom>
            <a:rect b="b" l="l" r="r" t="t"/>
            <a:pathLst>
              <a:path extrusionOk="0" h="773012" w="2169166">
                <a:moveTo>
                  <a:pt x="0" y="0"/>
                </a:moveTo>
                <a:lnTo>
                  <a:pt x="2169167" y="0"/>
                </a:lnTo>
                <a:lnTo>
                  <a:pt x="2169167" y="773012"/>
                </a:lnTo>
                <a:lnTo>
                  <a:pt x="0" y="7730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17" name="Google Shape;317;p42"/>
          <p:cNvGrpSpPr/>
          <p:nvPr/>
        </p:nvGrpSpPr>
        <p:grpSpPr>
          <a:xfrm>
            <a:off x="6290611" y="530578"/>
            <a:ext cx="2339039" cy="201614"/>
            <a:chOff x="0" y="-38100"/>
            <a:chExt cx="6237436" cy="537637"/>
          </a:xfrm>
        </p:grpSpPr>
        <p:sp>
          <p:nvSpPr>
            <p:cNvPr id="318" name="Google Shape;318;p42"/>
            <p:cNvSpPr/>
            <p:nvPr/>
          </p:nvSpPr>
          <p:spPr>
            <a:xfrm>
              <a:off x="0" y="4053"/>
              <a:ext cx="491431" cy="491431"/>
            </a:xfrm>
            <a:custGeom>
              <a:rect b="b" l="l" r="r" t="t"/>
              <a:pathLst>
                <a:path extrusionOk="0" h="491431" w="491431">
                  <a:moveTo>
                    <a:pt x="0" y="0"/>
                  </a:moveTo>
                  <a:lnTo>
                    <a:pt x="491431" y="0"/>
                  </a:lnTo>
                  <a:lnTo>
                    <a:pt x="491431" y="491431"/>
                  </a:lnTo>
                  <a:lnTo>
                    <a:pt x="0" y="4914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9" name="Google Shape;319;p42"/>
            <p:cNvSpPr txBox="1"/>
            <p:nvPr/>
          </p:nvSpPr>
          <p:spPr>
            <a:xfrm>
              <a:off x="749101" y="-38100"/>
              <a:ext cx="5488335" cy="537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6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fullstackdatascience.com</a:t>
              </a:r>
              <a:endParaRPr sz="700"/>
            </a:p>
          </p:txBody>
        </p:sp>
      </p:grpSp>
      <p:sp>
        <p:nvSpPr>
          <p:cNvPr id="320" name="Google Shape;320;p42"/>
          <p:cNvSpPr/>
          <p:nvPr/>
        </p:nvSpPr>
        <p:spPr>
          <a:xfrm>
            <a:off x="514350" y="514350"/>
            <a:ext cx="3110979" cy="4114800"/>
          </a:xfrm>
          <a:custGeom>
            <a:rect b="b" l="l" r="r" t="t"/>
            <a:pathLst>
              <a:path extrusionOk="0" h="1274980" w="963944">
                <a:moveTo>
                  <a:pt x="0" y="0"/>
                </a:moveTo>
                <a:lnTo>
                  <a:pt x="963944" y="0"/>
                </a:lnTo>
                <a:lnTo>
                  <a:pt x="963944" y="1274980"/>
                </a:lnTo>
                <a:lnTo>
                  <a:pt x="0" y="127498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7565" r="-67568" t="0"/>
            </a:stretch>
          </a:blipFill>
          <a:ln>
            <a:noFill/>
          </a:ln>
        </p:spPr>
      </p:sp>
      <p:sp>
        <p:nvSpPr>
          <p:cNvPr id="321" name="Google Shape;321;p42"/>
          <p:cNvSpPr txBox="1"/>
          <p:nvPr/>
        </p:nvSpPr>
        <p:spPr>
          <a:xfrm>
            <a:off x="3978300" y="1623300"/>
            <a:ext cx="440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0" u="none" cap="none" strike="noStrike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References</a:t>
            </a:r>
            <a:endParaRPr b="1" sz="1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322" name="Google Shape;322;p42"/>
          <p:cNvSpPr txBox="1"/>
          <p:nvPr/>
        </p:nvSpPr>
        <p:spPr>
          <a:xfrm>
            <a:off x="3920964" y="2651378"/>
            <a:ext cx="45162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l">
              <a:lnSpc>
                <a:spcPct val="174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  <a:p>
            <a:pPr indent="-120650" lvl="1" marL="279400" marR="0" rtl="0" algn="l">
              <a:lnSpc>
                <a:spcPct val="174028"/>
              </a:lnSpc>
              <a:spcBef>
                <a:spcPts val="0"/>
              </a:spcBef>
              <a:spcAft>
                <a:spcPts val="0"/>
              </a:spcAft>
              <a:buClr>
                <a:srgbClr val="444CE7"/>
              </a:buClr>
              <a:buSzPts val="1100"/>
              <a:buFont typeface="Open Sans"/>
              <a:buChar char="•"/>
            </a:pP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https://cloud.google.com/bigquery/docs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120650" lvl="1" marL="279400" marR="0" rtl="0" algn="l">
              <a:lnSpc>
                <a:spcPct val="174028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•"/>
            </a:pP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https://datahubproject.io/docs/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74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120650" lvl="1" marL="279400" marR="0" rtl="0" algn="l">
              <a:lnSpc>
                <a:spcPct val="174028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•"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42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11</a:t>
            </a:r>
            <a:endParaRPr sz="70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/>
        </p:nvSpPr>
        <p:spPr>
          <a:xfrm>
            <a:off x="392250" y="672375"/>
            <a:ext cx="835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600" u="none" cap="none" strike="noStrike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Thank you</a:t>
            </a:r>
            <a:endParaRPr b="1" sz="128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grpSp>
        <p:nvGrpSpPr>
          <p:cNvPr id="329" name="Google Shape;329;p43"/>
          <p:cNvGrpSpPr/>
          <p:nvPr/>
        </p:nvGrpSpPr>
        <p:grpSpPr>
          <a:xfrm>
            <a:off x="0" y="2732251"/>
            <a:ext cx="9144174" cy="2411295"/>
            <a:chOff x="0" y="0"/>
            <a:chExt cx="4824658" cy="1272250"/>
          </a:xfrm>
        </p:grpSpPr>
        <p:sp>
          <p:nvSpPr>
            <p:cNvPr id="330" name="Google Shape;330;p43"/>
            <p:cNvSpPr/>
            <p:nvPr/>
          </p:nvSpPr>
          <p:spPr>
            <a:xfrm>
              <a:off x="0" y="0"/>
              <a:ext cx="4824658" cy="1272250"/>
            </a:xfrm>
            <a:custGeom>
              <a:rect b="b" l="l" r="r" t="t"/>
              <a:pathLst>
                <a:path extrusionOk="0" h="1272250" w="4824658">
                  <a:moveTo>
                    <a:pt x="0" y="0"/>
                  </a:moveTo>
                  <a:lnTo>
                    <a:pt x="4824658" y="0"/>
                  </a:lnTo>
                  <a:lnTo>
                    <a:pt x="4824658" y="1272250"/>
                  </a:lnTo>
                  <a:lnTo>
                    <a:pt x="0" y="127225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31" name="Google Shape;331;p43"/>
            <p:cNvSpPr txBox="1"/>
            <p:nvPr/>
          </p:nvSpPr>
          <p:spPr>
            <a:xfrm>
              <a:off x="0" y="47625"/>
              <a:ext cx="4824600" cy="12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43"/>
          <p:cNvSpPr/>
          <p:nvPr/>
        </p:nvSpPr>
        <p:spPr>
          <a:xfrm>
            <a:off x="514350" y="2952874"/>
            <a:ext cx="2757246" cy="1951537"/>
          </a:xfrm>
          <a:custGeom>
            <a:rect b="b" l="l" r="r" t="t"/>
            <a:pathLst>
              <a:path extrusionOk="0" h="1028478" w="1453094">
                <a:moveTo>
                  <a:pt x="71565" y="0"/>
                </a:moveTo>
                <a:lnTo>
                  <a:pt x="1381530" y="0"/>
                </a:lnTo>
                <a:cubicBezTo>
                  <a:pt x="1400510" y="0"/>
                  <a:pt x="1418713" y="7540"/>
                  <a:pt x="1432134" y="20961"/>
                </a:cubicBezTo>
                <a:cubicBezTo>
                  <a:pt x="1445554" y="34382"/>
                  <a:pt x="1453094" y="52585"/>
                  <a:pt x="1453094" y="71565"/>
                </a:cubicBezTo>
                <a:lnTo>
                  <a:pt x="1453094" y="956913"/>
                </a:lnTo>
                <a:cubicBezTo>
                  <a:pt x="1453094" y="996438"/>
                  <a:pt x="1421054" y="1028478"/>
                  <a:pt x="1381530" y="1028478"/>
                </a:cubicBezTo>
                <a:lnTo>
                  <a:pt x="71565" y="1028478"/>
                </a:lnTo>
                <a:cubicBezTo>
                  <a:pt x="32041" y="1028478"/>
                  <a:pt x="0" y="996438"/>
                  <a:pt x="0" y="956913"/>
                </a:cubicBezTo>
                <a:lnTo>
                  <a:pt x="0" y="71565"/>
                </a:lnTo>
                <a:cubicBezTo>
                  <a:pt x="0" y="32041"/>
                  <a:pt x="32041" y="0"/>
                  <a:pt x="71565" y="0"/>
                </a:cubicBezTo>
                <a:close/>
              </a:path>
            </a:pathLst>
          </a:custGeom>
          <a:solidFill>
            <a:srgbClr val="F5F5F5"/>
          </a:solidFill>
          <a:ln cap="rnd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3"/>
          <p:cNvSpPr txBox="1"/>
          <p:nvPr/>
        </p:nvSpPr>
        <p:spPr>
          <a:xfrm>
            <a:off x="514350" y="3043287"/>
            <a:ext cx="27585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3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43"/>
          <p:cNvSpPr/>
          <p:nvPr/>
        </p:nvSpPr>
        <p:spPr>
          <a:xfrm>
            <a:off x="3469021" y="2952874"/>
            <a:ext cx="5158081" cy="1951537"/>
          </a:xfrm>
          <a:custGeom>
            <a:rect b="b" l="l" r="r" t="t"/>
            <a:pathLst>
              <a:path extrusionOk="0" h="1028478" w="2718356">
                <a:moveTo>
                  <a:pt x="38255" y="0"/>
                </a:moveTo>
                <a:lnTo>
                  <a:pt x="2680101" y="0"/>
                </a:lnTo>
                <a:cubicBezTo>
                  <a:pt x="2701229" y="0"/>
                  <a:pt x="2718356" y="17127"/>
                  <a:pt x="2718356" y="38255"/>
                </a:cubicBezTo>
                <a:lnTo>
                  <a:pt x="2718356" y="990223"/>
                </a:lnTo>
                <a:cubicBezTo>
                  <a:pt x="2718356" y="1000369"/>
                  <a:pt x="2714326" y="1010099"/>
                  <a:pt x="2707152" y="1017274"/>
                </a:cubicBezTo>
                <a:cubicBezTo>
                  <a:pt x="2699977" y="1024448"/>
                  <a:pt x="2690247" y="1028478"/>
                  <a:pt x="2680101" y="1028478"/>
                </a:cubicBezTo>
                <a:lnTo>
                  <a:pt x="38255" y="1028478"/>
                </a:lnTo>
                <a:cubicBezTo>
                  <a:pt x="17127" y="1028478"/>
                  <a:pt x="0" y="1011351"/>
                  <a:pt x="0" y="990223"/>
                </a:cubicBezTo>
                <a:lnTo>
                  <a:pt x="0" y="38255"/>
                </a:lnTo>
                <a:cubicBezTo>
                  <a:pt x="0" y="28109"/>
                  <a:pt x="4030" y="18379"/>
                  <a:pt x="11205" y="11205"/>
                </a:cubicBezTo>
                <a:cubicBezTo>
                  <a:pt x="18379" y="4030"/>
                  <a:pt x="28109" y="0"/>
                  <a:pt x="38255" y="0"/>
                </a:cubicBezTo>
                <a:close/>
              </a:path>
            </a:pathLst>
          </a:custGeom>
          <a:solidFill>
            <a:srgbClr val="F5F5F5"/>
          </a:solidFill>
          <a:ln cap="rnd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3"/>
          <p:cNvSpPr txBox="1"/>
          <p:nvPr/>
        </p:nvSpPr>
        <p:spPr>
          <a:xfrm>
            <a:off x="3983483" y="3124203"/>
            <a:ext cx="51606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3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3"/>
          <p:cNvSpPr/>
          <p:nvPr/>
        </p:nvSpPr>
        <p:spPr>
          <a:xfrm>
            <a:off x="763660" y="4427792"/>
            <a:ext cx="201359" cy="201358"/>
          </a:xfrm>
          <a:custGeom>
            <a:rect b="b" l="l" r="r" t="t"/>
            <a:pathLst>
              <a:path extrusionOk="0" h="402717" w="402717">
                <a:moveTo>
                  <a:pt x="0" y="0"/>
                </a:moveTo>
                <a:lnTo>
                  <a:pt x="402717" y="0"/>
                </a:lnTo>
                <a:lnTo>
                  <a:pt x="402717" y="402717"/>
                </a:lnTo>
                <a:lnTo>
                  <a:pt x="0" y="4027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7" name="Google Shape;337;p43"/>
          <p:cNvSpPr txBox="1"/>
          <p:nvPr/>
        </p:nvSpPr>
        <p:spPr>
          <a:xfrm>
            <a:off x="1047829" y="4472908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https://fullstackdatascience.com/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43"/>
          <p:cNvSpPr/>
          <p:nvPr/>
        </p:nvSpPr>
        <p:spPr>
          <a:xfrm>
            <a:off x="763660" y="3218220"/>
            <a:ext cx="200025" cy="200025"/>
          </a:xfrm>
          <a:custGeom>
            <a:rect b="b" l="l" r="r" t="t"/>
            <a:pathLst>
              <a:path extrusionOk="0" h="400050" w="400050">
                <a:moveTo>
                  <a:pt x="0" y="0"/>
                </a:moveTo>
                <a:lnTo>
                  <a:pt x="400050" y="0"/>
                </a:lnTo>
                <a:lnTo>
                  <a:pt x="40005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9" name="Google Shape;339;p43"/>
          <p:cNvSpPr txBox="1"/>
          <p:nvPr/>
        </p:nvSpPr>
        <p:spPr>
          <a:xfrm>
            <a:off x="1047829" y="3262670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096 574 90 25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43"/>
          <p:cNvSpPr txBox="1"/>
          <p:nvPr/>
        </p:nvSpPr>
        <p:spPr>
          <a:xfrm>
            <a:off x="1047829" y="4069051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fullstackdatascience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43"/>
          <p:cNvSpPr/>
          <p:nvPr/>
        </p:nvSpPr>
        <p:spPr>
          <a:xfrm>
            <a:off x="763660" y="4024601"/>
            <a:ext cx="200025" cy="200025"/>
          </a:xfrm>
          <a:custGeom>
            <a:rect b="b" l="l" r="r" t="t"/>
            <a:pathLst>
              <a:path extrusionOk="0" h="400050" w="400050">
                <a:moveTo>
                  <a:pt x="0" y="0"/>
                </a:moveTo>
                <a:lnTo>
                  <a:pt x="400050" y="0"/>
                </a:lnTo>
                <a:lnTo>
                  <a:pt x="40005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2" name="Google Shape;342;p43"/>
          <p:cNvSpPr txBox="1"/>
          <p:nvPr/>
        </p:nvSpPr>
        <p:spPr>
          <a:xfrm>
            <a:off x="1047829" y="3665861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info@robusto.ai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43"/>
          <p:cNvSpPr/>
          <p:nvPr/>
        </p:nvSpPr>
        <p:spPr>
          <a:xfrm>
            <a:off x="763660" y="3621411"/>
            <a:ext cx="200025" cy="200025"/>
          </a:xfrm>
          <a:custGeom>
            <a:rect b="b" l="l" r="r" t="t"/>
            <a:pathLst>
              <a:path extrusionOk="0" h="400050" w="400050">
                <a:moveTo>
                  <a:pt x="0" y="0"/>
                </a:moveTo>
                <a:lnTo>
                  <a:pt x="400050" y="0"/>
                </a:lnTo>
                <a:lnTo>
                  <a:pt x="40005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44" name="Google Shape;344;p43"/>
          <p:cNvGrpSpPr/>
          <p:nvPr/>
        </p:nvGrpSpPr>
        <p:grpSpPr>
          <a:xfrm>
            <a:off x="5363205" y="3227857"/>
            <a:ext cx="58275" cy="1401266"/>
            <a:chOff x="0" y="0"/>
            <a:chExt cx="30697" cy="738130"/>
          </a:xfrm>
        </p:grpSpPr>
        <p:sp>
          <p:nvSpPr>
            <p:cNvPr id="345" name="Google Shape;345;p43"/>
            <p:cNvSpPr/>
            <p:nvPr/>
          </p:nvSpPr>
          <p:spPr>
            <a:xfrm>
              <a:off x="0" y="0"/>
              <a:ext cx="30697" cy="738130"/>
            </a:xfrm>
            <a:custGeom>
              <a:rect b="b" l="l" r="r" t="t"/>
              <a:pathLst>
                <a:path extrusionOk="0" h="738130" w="30697">
                  <a:moveTo>
                    <a:pt x="15348" y="0"/>
                  </a:moveTo>
                  <a:lnTo>
                    <a:pt x="15348" y="0"/>
                  </a:lnTo>
                  <a:cubicBezTo>
                    <a:pt x="19419" y="0"/>
                    <a:pt x="23323" y="1617"/>
                    <a:pt x="26201" y="4495"/>
                  </a:cubicBezTo>
                  <a:cubicBezTo>
                    <a:pt x="29080" y="7374"/>
                    <a:pt x="30697" y="11278"/>
                    <a:pt x="30697" y="15348"/>
                  </a:cubicBezTo>
                  <a:lnTo>
                    <a:pt x="30697" y="722781"/>
                  </a:lnTo>
                  <a:cubicBezTo>
                    <a:pt x="30697" y="726852"/>
                    <a:pt x="29080" y="730756"/>
                    <a:pt x="26201" y="733634"/>
                  </a:cubicBezTo>
                  <a:cubicBezTo>
                    <a:pt x="23323" y="736512"/>
                    <a:pt x="19419" y="738130"/>
                    <a:pt x="15348" y="738130"/>
                  </a:cubicBezTo>
                  <a:lnTo>
                    <a:pt x="15348" y="738130"/>
                  </a:lnTo>
                  <a:cubicBezTo>
                    <a:pt x="11278" y="738130"/>
                    <a:pt x="7374" y="736512"/>
                    <a:pt x="4495" y="733634"/>
                  </a:cubicBezTo>
                  <a:cubicBezTo>
                    <a:pt x="1617" y="730756"/>
                    <a:pt x="0" y="726852"/>
                    <a:pt x="0" y="722781"/>
                  </a:cubicBezTo>
                  <a:lnTo>
                    <a:pt x="0" y="15348"/>
                  </a:lnTo>
                  <a:cubicBezTo>
                    <a:pt x="0" y="11278"/>
                    <a:pt x="1617" y="7374"/>
                    <a:pt x="4495" y="4495"/>
                  </a:cubicBezTo>
                  <a:cubicBezTo>
                    <a:pt x="7374" y="1617"/>
                    <a:pt x="11278" y="0"/>
                    <a:pt x="15348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3"/>
            <p:cNvSpPr txBox="1"/>
            <p:nvPr/>
          </p:nvSpPr>
          <p:spPr>
            <a:xfrm>
              <a:off x="0" y="0"/>
              <a:ext cx="30600" cy="7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43"/>
          <p:cNvSpPr txBox="1"/>
          <p:nvPr/>
        </p:nvSpPr>
        <p:spPr>
          <a:xfrm>
            <a:off x="5599797" y="3251670"/>
            <a:ext cx="168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100" u="none" cap="none" strike="noStrike">
                <a:solidFill>
                  <a:srgbClr val="111111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CREATED BY</a:t>
            </a:r>
            <a:endParaRPr sz="700">
              <a:latin typeface="Bricolage Grotesque Light"/>
              <a:ea typeface="Bricolage Grotesque Light"/>
              <a:cs typeface="Bricolage Grotesque Light"/>
              <a:sym typeface="Bricolage Grotesque Light"/>
            </a:endParaRPr>
          </a:p>
        </p:txBody>
      </p:sp>
      <p:grpSp>
        <p:nvGrpSpPr>
          <p:cNvPr id="348" name="Google Shape;348;p43"/>
          <p:cNvGrpSpPr/>
          <p:nvPr/>
        </p:nvGrpSpPr>
        <p:grpSpPr>
          <a:xfrm>
            <a:off x="5599797" y="4335875"/>
            <a:ext cx="1684688" cy="400272"/>
            <a:chOff x="0" y="47625"/>
            <a:chExt cx="4492500" cy="1067392"/>
          </a:xfrm>
        </p:grpSpPr>
        <p:sp>
          <p:nvSpPr>
            <p:cNvPr id="349" name="Google Shape;349;p43"/>
            <p:cNvSpPr txBox="1"/>
            <p:nvPr/>
          </p:nvSpPr>
          <p:spPr>
            <a:xfrm>
              <a:off x="0" y="47625"/>
              <a:ext cx="4492500" cy="9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" sz="1100">
                  <a:solidFill>
                    <a:srgbClr val="11111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Manager</a:t>
              </a:r>
              <a:endParaRPr b="1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0" name="Google Shape;350;p43"/>
            <p:cNvSpPr txBox="1"/>
            <p:nvPr/>
          </p:nvSpPr>
          <p:spPr>
            <a:xfrm>
              <a:off x="0" y="540517"/>
              <a:ext cx="28443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700">
                  <a:solidFill>
                    <a:srgbClr val="111111"/>
                  </a:solidFill>
                  <a:latin typeface="Open Sans"/>
                  <a:ea typeface="Open Sans"/>
                  <a:cs typeface="Open Sans"/>
                  <a:sym typeface="Open Sans"/>
                </a:rPr>
                <a:t>Hanoi, Vietnam</a:t>
              </a:r>
              <a:endParaRPr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51" name="Google Shape;351;p43"/>
          <p:cNvSpPr txBox="1"/>
          <p:nvPr/>
        </p:nvSpPr>
        <p:spPr>
          <a:xfrm>
            <a:off x="5599798" y="3427246"/>
            <a:ext cx="27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Nguyen Tien Huy</a:t>
            </a:r>
            <a:endParaRPr sz="7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352" name="Google Shape;352;p43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53" name="Google Shape;353;p43"/>
          <p:cNvGrpSpPr/>
          <p:nvPr/>
        </p:nvGrpSpPr>
        <p:grpSpPr>
          <a:xfrm>
            <a:off x="5599910" y="4031761"/>
            <a:ext cx="2096290" cy="310920"/>
            <a:chOff x="5599798" y="3955593"/>
            <a:chExt cx="2096290" cy="310920"/>
          </a:xfrm>
        </p:grpSpPr>
        <p:sp>
          <p:nvSpPr>
            <p:cNvPr id="354" name="Google Shape;354;p43"/>
            <p:cNvSpPr/>
            <p:nvPr/>
          </p:nvSpPr>
          <p:spPr>
            <a:xfrm>
              <a:off x="5599798" y="3955593"/>
              <a:ext cx="159239" cy="159239"/>
            </a:xfrm>
            <a:custGeom>
              <a:rect b="b" l="l" r="r" t="t"/>
              <a:pathLst>
                <a:path extrusionOk="0" h="424638" w="424638">
                  <a:moveTo>
                    <a:pt x="0" y="0"/>
                  </a:moveTo>
                  <a:lnTo>
                    <a:pt x="424638" y="0"/>
                  </a:lnTo>
                  <a:lnTo>
                    <a:pt x="424638" y="424638"/>
                  </a:lnTo>
                  <a:lnTo>
                    <a:pt x="0" y="4246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55" name="Google Shape;355;p43"/>
            <p:cNvSpPr txBox="1"/>
            <p:nvPr/>
          </p:nvSpPr>
          <p:spPr>
            <a:xfrm>
              <a:off x="5805188" y="3965912"/>
              <a:ext cx="18909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7019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900">
                  <a:solidFill>
                    <a:srgbClr val="D92D20"/>
                  </a:solidFill>
                  <a:latin typeface="Open Sans"/>
                  <a:ea typeface="Open Sans"/>
                  <a:cs typeface="Open Sans"/>
                  <a:sym typeface="Open Sans"/>
                </a:rPr>
                <a:t>huynt@fullstackdatascience.com</a:t>
              </a:r>
              <a:endParaRPr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17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D92D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356" name="Google Shape;356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79600" y="3294425"/>
            <a:ext cx="1292100" cy="1292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6"/>
          <p:cNvGrpSpPr/>
          <p:nvPr/>
        </p:nvGrpSpPr>
        <p:grpSpPr>
          <a:xfrm>
            <a:off x="0" y="0"/>
            <a:ext cx="3951735" cy="5143500"/>
            <a:chOff x="0" y="0"/>
            <a:chExt cx="2085058" cy="2713870"/>
          </a:xfrm>
        </p:grpSpPr>
        <p:sp>
          <p:nvSpPr>
            <p:cNvPr id="152" name="Google Shape;152;p26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3" name="Google Shape;153;p26"/>
            <p:cNvSpPr txBox="1"/>
            <p:nvPr/>
          </p:nvSpPr>
          <p:spPr>
            <a:xfrm>
              <a:off x="0" y="47625"/>
              <a:ext cx="2085058" cy="2666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26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26"/>
          <p:cNvSpPr txBox="1"/>
          <p:nvPr/>
        </p:nvSpPr>
        <p:spPr>
          <a:xfrm>
            <a:off x="514350" y="547567"/>
            <a:ext cx="34374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7000" u="none" cap="none" strike="noStrike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Learn</a:t>
            </a:r>
            <a:endParaRPr sz="700"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7000" u="none" cap="none" strike="noStrike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About</a:t>
            </a:r>
            <a:endParaRPr sz="700"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5070718" y="1762107"/>
            <a:ext cx="35589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AGGREGATE AND</a:t>
            </a:r>
            <a:endParaRPr sz="2000">
              <a:solidFill>
                <a:srgbClr val="11111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WINDOW FUNCTION</a:t>
            </a:r>
            <a:endParaRPr sz="7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4399915" y="1762107"/>
            <a:ext cx="599287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02/</a:t>
            </a:r>
            <a:endParaRPr sz="7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5070725" y="8243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CTE AND SUBQUERY</a:t>
            </a:r>
            <a:endParaRPr sz="7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4399915" y="824365"/>
            <a:ext cx="599288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01/</a:t>
            </a:r>
            <a:endParaRPr sz="7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grpSp>
        <p:nvGrpSpPr>
          <p:cNvPr id="160" name="Google Shape;160;p26"/>
          <p:cNvGrpSpPr/>
          <p:nvPr/>
        </p:nvGrpSpPr>
        <p:grpSpPr>
          <a:xfrm>
            <a:off x="4399915" y="4427536"/>
            <a:ext cx="2339039" cy="201614"/>
            <a:chOff x="0" y="-38100"/>
            <a:chExt cx="6237436" cy="537637"/>
          </a:xfrm>
        </p:grpSpPr>
        <p:sp>
          <p:nvSpPr>
            <p:cNvPr id="161" name="Google Shape;161;p26"/>
            <p:cNvSpPr/>
            <p:nvPr/>
          </p:nvSpPr>
          <p:spPr>
            <a:xfrm>
              <a:off x="0" y="4053"/>
              <a:ext cx="491431" cy="491431"/>
            </a:xfrm>
            <a:custGeom>
              <a:rect b="b" l="l" r="r" t="t"/>
              <a:pathLst>
                <a:path extrusionOk="0" h="491431" w="491431">
                  <a:moveTo>
                    <a:pt x="0" y="0"/>
                  </a:moveTo>
                  <a:lnTo>
                    <a:pt x="491431" y="0"/>
                  </a:lnTo>
                  <a:lnTo>
                    <a:pt x="491431" y="491431"/>
                  </a:lnTo>
                  <a:lnTo>
                    <a:pt x="0" y="4914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2" name="Google Shape;162;p26"/>
            <p:cNvSpPr txBox="1"/>
            <p:nvPr/>
          </p:nvSpPr>
          <p:spPr>
            <a:xfrm>
              <a:off x="749101" y="-38100"/>
              <a:ext cx="5488335" cy="537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6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fullstackdatascience.com</a:t>
              </a:r>
              <a:endParaRPr sz="700"/>
            </a:p>
          </p:txBody>
        </p:sp>
      </p:grpSp>
      <p:sp>
        <p:nvSpPr>
          <p:cNvPr id="163" name="Google Shape;163;p26"/>
          <p:cNvSpPr txBox="1"/>
          <p:nvPr/>
        </p:nvSpPr>
        <p:spPr>
          <a:xfrm>
            <a:off x="8624146" y="4794717"/>
            <a:ext cx="31644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4B4B4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/>
          </a:p>
        </p:txBody>
      </p:sp>
      <p:sp>
        <p:nvSpPr>
          <p:cNvPr id="164" name="Google Shape;164;p26"/>
          <p:cNvSpPr txBox="1"/>
          <p:nvPr/>
        </p:nvSpPr>
        <p:spPr>
          <a:xfrm>
            <a:off x="4399915" y="2951799"/>
            <a:ext cx="59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03</a:t>
            </a:r>
            <a:r>
              <a:rPr i="0" lang="en" sz="2000" u="none" cap="none" strike="noStrike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/</a:t>
            </a:r>
            <a:endParaRPr sz="7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5070718" y="2951799"/>
            <a:ext cx="355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BIGQUERY</a:t>
            </a:r>
            <a:endParaRPr sz="7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7"/>
          <p:cNvGrpSpPr/>
          <p:nvPr/>
        </p:nvGrpSpPr>
        <p:grpSpPr>
          <a:xfrm>
            <a:off x="0" y="0"/>
            <a:ext cx="3951810" cy="5143598"/>
            <a:chOff x="0" y="0"/>
            <a:chExt cx="2085058" cy="2713870"/>
          </a:xfrm>
        </p:grpSpPr>
        <p:sp>
          <p:nvSpPr>
            <p:cNvPr id="171" name="Google Shape;171;p27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72" name="Google Shape;172;p27"/>
            <p:cNvSpPr txBox="1"/>
            <p:nvPr/>
          </p:nvSpPr>
          <p:spPr>
            <a:xfrm>
              <a:off x="0" y="47625"/>
              <a:ext cx="2085000" cy="26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27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27"/>
          <p:cNvSpPr txBox="1"/>
          <p:nvPr/>
        </p:nvSpPr>
        <p:spPr>
          <a:xfrm>
            <a:off x="514350" y="547567"/>
            <a:ext cx="3437400" cy="1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CTE</a:t>
            </a:r>
            <a:endParaRPr sz="4800">
              <a:solidFill>
                <a:srgbClr val="FFFFFF"/>
              </a:solidFill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SUBQUERY</a:t>
            </a:r>
            <a:endParaRPr sz="4800">
              <a:solidFill>
                <a:srgbClr val="FFFFFF"/>
              </a:solidFill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4297518" y="824365"/>
            <a:ext cx="346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Introduction</a:t>
            </a:r>
            <a:endParaRPr sz="8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3</a:t>
            </a:r>
            <a:endParaRPr sz="700"/>
          </a:p>
        </p:txBody>
      </p:sp>
      <p:sp>
        <p:nvSpPr>
          <p:cNvPr id="177" name="Google Shape;177;p27"/>
          <p:cNvSpPr txBox="1"/>
          <p:nvPr/>
        </p:nvSpPr>
        <p:spPr>
          <a:xfrm>
            <a:off x="4297527" y="1429500"/>
            <a:ext cx="4326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A Subquery, also known as an inner query or nested query, is a query nested within another SQL query (the outer query). The subquery is executed first, and its result is used by the outer query.</a:t>
            </a:r>
            <a:endParaRPr sz="1500">
              <a:solidFill>
                <a:schemeClr val="dk1"/>
              </a:solidFill>
              <a:highlight>
                <a:srgbClr val="F7F7F7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7F7F7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A Common Table Expression (CTE) is a </a:t>
            </a:r>
            <a:r>
              <a:rPr b="1" lang="en" sz="1500">
                <a:solidFill>
                  <a:schemeClr val="dk1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temporary named 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result set that you can reference within a SELECT, INSERT, UPDATE, or DELETE statement. CTEs improve the readability and structure of complex queries, especially when dealing with recursive data or when the same subquery is used multiple times.</a:t>
            </a:r>
            <a:endParaRPr sz="1500">
              <a:solidFill>
                <a:schemeClr val="dk1"/>
              </a:solidFill>
              <a:highlight>
                <a:srgbClr val="F7F7F7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533400" y="5080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When to use cte, subqueries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28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185" name="Google Shape;185;p28"/>
          <p:cNvSpPr txBox="1"/>
          <p:nvPr/>
        </p:nvSpPr>
        <p:spPr>
          <a:xfrm>
            <a:off x="533400" y="1345150"/>
            <a:ext cx="8090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Scenario: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You have a table named sales with the following columns: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id: Unique identifier for each sale.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customer_id: ID of the customer who made the purchase.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amount: Sale amount.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sale_date: Date of the sale.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Question: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Let's find the customers who have made purchases </a:t>
            </a:r>
            <a:r>
              <a:rPr b="1" lang="en" sz="1100">
                <a:solidFill>
                  <a:schemeClr val="dk1"/>
                </a:solidFill>
              </a:rPr>
              <a:t>above the average sale amount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533400" y="5080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When to use cte, subqueries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29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193" name="Google Shape;193;p29"/>
          <p:cNvSpPr txBox="1"/>
          <p:nvPr/>
        </p:nvSpPr>
        <p:spPr>
          <a:xfrm>
            <a:off x="533400" y="1345150"/>
            <a:ext cx="47406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SubQuery</a:t>
            </a:r>
            <a:r>
              <a:rPr b="1" lang="en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06666"/>
                </a:solidFill>
              </a:rPr>
              <a:t>SELECT customer_id, amount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06666"/>
                </a:solidFill>
              </a:rPr>
              <a:t>FROM sales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06666"/>
                </a:solidFill>
              </a:rPr>
              <a:t>WHERE amount &gt; (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06666"/>
                </a:solidFill>
              </a:rPr>
              <a:t>    SELECT AVG(amount) FROM sales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06666"/>
                </a:solidFill>
              </a:rPr>
              <a:t>)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CTE</a:t>
            </a:r>
            <a:r>
              <a:rPr b="1"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06666"/>
                </a:solidFill>
              </a:rPr>
              <a:t>WITH avg_sales AS (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06666"/>
                </a:solidFill>
              </a:rPr>
              <a:t>    SELECT AVG(amount) AS avg_amount FROM sales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06666"/>
                </a:solidFill>
              </a:rPr>
              <a:t>)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06666"/>
                </a:solidFill>
              </a:rPr>
              <a:t>SELECT customer_id, amount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06666"/>
                </a:solidFill>
              </a:rPr>
              <a:t>FROM sales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06666"/>
                </a:solidFill>
              </a:rPr>
              <a:t>WHERE amount &gt; (SELECT avg_amount FROM avg_sales);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94" name="Google Shape;194;p29" title="right-arrow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500" y="1590025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 title="right-arrow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500" y="3364300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5333725" y="1636050"/>
            <a:ext cx="474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Subquery</a:t>
            </a:r>
            <a:r>
              <a:rPr lang="en" sz="1100">
                <a:solidFill>
                  <a:schemeClr val="dk1"/>
                </a:solidFill>
              </a:rPr>
              <a:t> are useful for simple, one-time calculations.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5333725" y="3402825"/>
            <a:ext cx="474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CTEs</a:t>
            </a:r>
            <a:r>
              <a:rPr lang="en" sz="1100">
                <a:solidFill>
                  <a:schemeClr val="dk1"/>
                </a:solidFill>
              </a:rPr>
              <a:t> are better when you need to reuse the result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multiple times or improve readability in complex queries.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514350" y="514353"/>
            <a:ext cx="6936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KEY DIFFERENCES</a:t>
            </a:r>
            <a:endParaRPr b="1" sz="36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30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4</a:t>
            </a:r>
            <a:endParaRPr sz="700"/>
          </a:p>
        </p:txBody>
      </p:sp>
      <p:graphicFrame>
        <p:nvGraphicFramePr>
          <p:cNvPr id="205" name="Google Shape;205;p30"/>
          <p:cNvGraphicFramePr/>
          <p:nvPr/>
        </p:nvGraphicFramePr>
        <p:xfrm>
          <a:off x="514350" y="12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{8A78B019-A9E0-40AA-8886-7623EAE74820}</a:tableStyleId>
              </a:tblPr>
              <a:tblGrid>
                <a:gridCol w="1426125"/>
                <a:gridCol w="3344575"/>
                <a:gridCol w="33446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Subqueries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CTE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6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Readability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Often harder and more difficult to maintain compared to CTE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 structuring and referencing queries in a modular fashion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Reusability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Cannot be referenced to multiple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be referenced to multiple times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Recursion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support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recursive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Performance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Depends on databases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/>
        </p:nvSpPr>
        <p:spPr>
          <a:xfrm>
            <a:off x="533400" y="1270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Excersice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7735588" y="133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31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13" name="Google Shape;213;p31"/>
          <p:cNvSpPr txBox="1"/>
          <p:nvPr/>
        </p:nvSpPr>
        <p:spPr>
          <a:xfrm>
            <a:off x="579750" y="803975"/>
            <a:ext cx="79845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Write a query to get the </a:t>
            </a:r>
            <a:r>
              <a:rPr b="1" lang="en" sz="1200">
                <a:solidFill>
                  <a:schemeClr val="dk1"/>
                </a:solidFill>
              </a:rPr>
              <a:t>Phone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b="1" lang="en" sz="1200">
                <a:solidFill>
                  <a:schemeClr val="dk1"/>
                </a:solidFill>
              </a:rPr>
              <a:t>BusinessType of the Employeekey</a:t>
            </a:r>
            <a:r>
              <a:rPr lang="en" sz="1200">
                <a:solidFill>
                  <a:schemeClr val="dk1"/>
                </a:solidFill>
              </a:rPr>
              <a:t> whose EmployeeKey code </a:t>
            </a:r>
            <a:r>
              <a:rPr b="1" lang="en" sz="1200">
                <a:solidFill>
                  <a:schemeClr val="dk1"/>
                </a:solidFill>
              </a:rPr>
              <a:t>appears in the FactResellerSales </a:t>
            </a:r>
            <a:r>
              <a:rPr lang="en" sz="1200">
                <a:solidFill>
                  <a:schemeClr val="dk1"/>
                </a:solidFill>
              </a:rPr>
              <a:t>table?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Ex1: Using Subquery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Ex2: Using CTE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Ex3: Join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2"/>
          <p:cNvGrpSpPr/>
          <p:nvPr/>
        </p:nvGrpSpPr>
        <p:grpSpPr>
          <a:xfrm>
            <a:off x="0" y="0"/>
            <a:ext cx="3951810" cy="5143598"/>
            <a:chOff x="0" y="0"/>
            <a:chExt cx="2085058" cy="2713870"/>
          </a:xfrm>
        </p:grpSpPr>
        <p:sp>
          <p:nvSpPr>
            <p:cNvPr id="219" name="Google Shape;219;p32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20" name="Google Shape;220;p32"/>
            <p:cNvSpPr txBox="1"/>
            <p:nvPr/>
          </p:nvSpPr>
          <p:spPr>
            <a:xfrm>
              <a:off x="0" y="47625"/>
              <a:ext cx="2085000" cy="26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32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32"/>
          <p:cNvSpPr txBox="1"/>
          <p:nvPr/>
        </p:nvSpPr>
        <p:spPr>
          <a:xfrm>
            <a:off x="94700" y="707500"/>
            <a:ext cx="50676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AGGREGATE </a:t>
            </a:r>
            <a:endParaRPr sz="3000">
              <a:solidFill>
                <a:srgbClr val="FFFFFF"/>
              </a:solidFill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AND </a:t>
            </a:r>
            <a:endParaRPr sz="3000">
              <a:solidFill>
                <a:srgbClr val="FFFFFF"/>
              </a:solidFill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WINDOW FUNCTION</a:t>
            </a:r>
            <a:endParaRPr sz="3000">
              <a:solidFill>
                <a:srgbClr val="FFFFFF"/>
              </a:solidFill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3</a:t>
            </a:r>
            <a:endParaRPr sz="700"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2875" y="1785375"/>
            <a:ext cx="4852751" cy="156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/>
        </p:nvSpPr>
        <p:spPr>
          <a:xfrm>
            <a:off x="533400" y="5080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Aggregate Function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33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32" name="Google Shape;232;p33"/>
          <p:cNvSpPr txBox="1"/>
          <p:nvPr/>
        </p:nvSpPr>
        <p:spPr>
          <a:xfrm>
            <a:off x="533400" y="1184975"/>
            <a:ext cx="80964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most commonly used SQL aggregate functions are: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MIN()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returns the smallest value within the selected column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MAX()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returns the largest value within the selected column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COUNT()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returns the number of rows in a set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returns the total sum of a numerical column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AVG()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returns the average value of a numerical column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