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Bricolage Grotesque Light"/>
      <p:regular r:id="rId23"/>
      <p:bold r:id="rId24"/>
    </p:embeddedFont>
    <p:embeddedFont>
      <p:font typeface="Bricolage Grotesque SemiBold"/>
      <p:regular r:id="rId25"/>
      <p:bold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Bricolage Grotesque ExtraBold"/>
      <p:bold r:id="rId31"/>
    </p:embeddedFont>
    <p:embeddedFont>
      <p:font typeface="Bricolage Grotesque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">
          <p15:clr>
            <a:srgbClr val="747775"/>
          </p15:clr>
        </p15:guide>
        <p15:guide id="2" pos="324">
          <p15:clr>
            <a:srgbClr val="747775"/>
          </p15:clr>
        </p15:guide>
        <p15:guide id="3" pos="5433">
          <p15:clr>
            <a:srgbClr val="747775"/>
          </p15:clr>
        </p15:guide>
        <p15:guide id="4" orient="horz" pos="29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 orient="horz"/>
        <p:guide pos="324"/>
        <p:guide pos="5433"/>
        <p:guide pos="2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ricolageGrotesqueLight-bold.fntdata"/><Relationship Id="rId23" Type="http://schemas.openxmlformats.org/officeDocument/2006/relationships/font" Target="fonts/BricolageGrotesq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ricolageGrotesqueSemiBold-bold.fntdata"/><Relationship Id="rId25" Type="http://schemas.openxmlformats.org/officeDocument/2006/relationships/font" Target="fonts/BricolageGrotesqueSemiBold-regular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ricolageGrotesque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BricolageGrotesque-bold.fntdata"/><Relationship Id="rId10" Type="http://schemas.openxmlformats.org/officeDocument/2006/relationships/slide" Target="slides/slide4.xml"/><Relationship Id="rId32" Type="http://schemas.openxmlformats.org/officeDocument/2006/relationships/font" Target="fonts/BricolageGrotesque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e88e9c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17e88e9c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d513ed4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d513ed44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d513ed44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4d513ed44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d513ed44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4d513ed44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d513ed4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4d513ed44b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d513ed4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4d513ed44b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17e88e9c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f17e88e9cc_1_4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e3ba93a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3e3ba93a7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7e88e9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f17e88e9cc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e515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fe51579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7e88e9cc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17e88e9cc_1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513ed4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d513ed44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513ed4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d513ed44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d513ed4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4d513ed44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d513ed4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4d513ed44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d513ed4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d513ed44b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.jp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hyperlink" Target="https://vi.wikipedia.org/wiki/Danh_s%C3%A1ch_qu%E1%BB%91c_gia_theo_GDP_(danh_ngh%C4%A9a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91086" y="4141671"/>
            <a:ext cx="1611808" cy="751786"/>
            <a:chOff x="2391086" y="4141671"/>
            <a:chExt cx="1611808" cy="751786"/>
          </a:xfrm>
        </p:grpSpPr>
        <p:sp>
          <p:nvSpPr>
            <p:cNvPr id="130" name="Google Shape;130;p25"/>
            <p:cNvSpPr/>
            <p:nvPr/>
          </p:nvSpPr>
          <p:spPr>
            <a:xfrm>
              <a:off x="2391086" y="4141671"/>
              <a:ext cx="1611808" cy="487472"/>
            </a:xfrm>
            <a:custGeom>
              <a:rect b="b" l="l" r="r" t="t"/>
              <a:pathLst>
                <a:path extrusionOk="0" h="249321" w="824370">
                  <a:moveTo>
                    <a:pt x="122481" y="0"/>
                  </a:moveTo>
                  <a:lnTo>
                    <a:pt x="701888" y="0"/>
                  </a:lnTo>
                  <a:cubicBezTo>
                    <a:pt x="769533" y="0"/>
                    <a:pt x="824370" y="54837"/>
                    <a:pt x="824370" y="122481"/>
                  </a:cubicBezTo>
                  <a:lnTo>
                    <a:pt x="824370" y="126840"/>
                  </a:lnTo>
                  <a:cubicBezTo>
                    <a:pt x="824370" y="159324"/>
                    <a:pt x="811465" y="190477"/>
                    <a:pt x="788496" y="213447"/>
                  </a:cubicBezTo>
                  <a:cubicBezTo>
                    <a:pt x="765526" y="236417"/>
                    <a:pt x="734372" y="249321"/>
                    <a:pt x="701888" y="249321"/>
                  </a:cubicBezTo>
                  <a:lnTo>
                    <a:pt x="122481" y="249321"/>
                  </a:lnTo>
                  <a:cubicBezTo>
                    <a:pt x="89997" y="249321"/>
                    <a:pt x="58844" y="236417"/>
                    <a:pt x="35874" y="213447"/>
                  </a:cubicBezTo>
                  <a:cubicBezTo>
                    <a:pt x="12904" y="190477"/>
                    <a:pt x="0" y="159324"/>
                    <a:pt x="0" y="126840"/>
                  </a:cubicBezTo>
                  <a:lnTo>
                    <a:pt x="0" y="122481"/>
                  </a:lnTo>
                  <a:cubicBezTo>
                    <a:pt x="0" y="89997"/>
                    <a:pt x="12904" y="58844"/>
                    <a:pt x="35874" y="35874"/>
                  </a:cubicBezTo>
                  <a:cubicBezTo>
                    <a:pt x="58844" y="12904"/>
                    <a:pt x="89997" y="0"/>
                    <a:pt x="122481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2391086" y="4234787"/>
              <a:ext cx="161180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2604645" y="4216057"/>
              <a:ext cx="1184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200" u="none" cap="none" strike="noStrike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Lesson </a:t>
              </a: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3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490249" y="4141675"/>
            <a:ext cx="1806548" cy="487472"/>
            <a:chOff x="490250" y="4141675"/>
            <a:chExt cx="1806548" cy="487472"/>
          </a:xfrm>
        </p:grpSpPr>
        <p:sp>
          <p:nvSpPr>
            <p:cNvPr id="134" name="Google Shape;134;p25"/>
            <p:cNvSpPr/>
            <p:nvPr/>
          </p:nvSpPr>
          <p:spPr>
            <a:xfrm>
              <a:off x="490250" y="4141675"/>
              <a:ext cx="1806548" cy="487472"/>
            </a:xfrm>
            <a:custGeom>
              <a:rect b="b" l="l" r="r" t="t"/>
              <a:pathLst>
                <a:path extrusionOk="0" h="249321" w="824268">
                  <a:moveTo>
                    <a:pt x="122496" y="0"/>
                  </a:moveTo>
                  <a:lnTo>
                    <a:pt x="701772" y="0"/>
                  </a:lnTo>
                  <a:cubicBezTo>
                    <a:pt x="734260" y="0"/>
                    <a:pt x="765417" y="12906"/>
                    <a:pt x="788390" y="35878"/>
                  </a:cubicBezTo>
                  <a:cubicBezTo>
                    <a:pt x="811362" y="58851"/>
                    <a:pt x="824268" y="90008"/>
                    <a:pt x="824268" y="122496"/>
                  </a:cubicBezTo>
                  <a:lnTo>
                    <a:pt x="824268" y="126825"/>
                  </a:lnTo>
                  <a:cubicBezTo>
                    <a:pt x="824268" y="194477"/>
                    <a:pt x="769424" y="249321"/>
                    <a:pt x="701772" y="249321"/>
                  </a:cubicBezTo>
                  <a:lnTo>
                    <a:pt x="122496" y="249321"/>
                  </a:lnTo>
                  <a:cubicBezTo>
                    <a:pt x="90008" y="249321"/>
                    <a:pt x="58851" y="236415"/>
                    <a:pt x="35878" y="213443"/>
                  </a:cubicBezTo>
                  <a:cubicBezTo>
                    <a:pt x="12906" y="190470"/>
                    <a:pt x="0" y="159313"/>
                    <a:pt x="0" y="126825"/>
                  </a:cubicBezTo>
                  <a:lnTo>
                    <a:pt x="0" y="122496"/>
                  </a:lnTo>
                  <a:cubicBezTo>
                    <a:pt x="0" y="90008"/>
                    <a:pt x="12906" y="58851"/>
                    <a:pt x="35878" y="35878"/>
                  </a:cubicBezTo>
                  <a:cubicBezTo>
                    <a:pt x="58851" y="12906"/>
                    <a:pt x="90008" y="0"/>
                    <a:pt x="122496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490249" y="4234791"/>
              <a:ext cx="180654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424" y="4216061"/>
              <a:ext cx="17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DA K6</a:t>
              </a:r>
              <a:endParaRPr sz="2200">
                <a:solidFill>
                  <a:srgbClr val="FFFFFF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514350" y="514350"/>
            <a:ext cx="1310733" cy="467098"/>
          </a:xfrm>
          <a:custGeom>
            <a:rect b="b" l="l" r="r" t="t"/>
            <a:pathLst>
              <a:path extrusionOk="0" h="934195" w="2621466">
                <a:moveTo>
                  <a:pt x="0" y="0"/>
                </a:moveTo>
                <a:lnTo>
                  <a:pt x="2621466" y="0"/>
                </a:lnTo>
                <a:lnTo>
                  <a:pt x="2621466" y="934195"/>
                </a:lnTo>
                <a:lnTo>
                  <a:pt x="0" y="934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490250" y="2012950"/>
            <a:ext cx="5589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Lesson 8 - Get data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and Prepare Data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3450" y="2957950"/>
            <a:ext cx="490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Power BI </a:t>
            </a:r>
            <a:endParaRPr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557038" y="3914077"/>
            <a:ext cx="18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Created by Huydata</a:t>
            </a:r>
            <a:endParaRPr b="1" sz="12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44" name="Google Shape;144;p25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45" name="Google Shape;145;p25"/>
          <p:cNvSpPr txBox="1"/>
          <p:nvPr/>
        </p:nvSpPr>
        <p:spPr>
          <a:xfrm>
            <a:off x="6296116" y="4154296"/>
            <a:ext cx="232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6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2D20"/>
                </a:solidFill>
              </a:rPr>
              <a:t>huynt@fullstackdatascience.com</a:t>
            </a:r>
            <a:endParaRPr sz="1100">
              <a:solidFill>
                <a:srgbClr val="D92D2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75" y="1262749"/>
            <a:ext cx="2023500" cy="202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533400" y="203205"/>
            <a:ext cx="71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Why do we have to prepare data?</a:t>
            </a:r>
            <a:endParaRPr b="1" sz="3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34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59" name="Google Shape;259;p34"/>
          <p:cNvSpPr txBox="1"/>
          <p:nvPr/>
        </p:nvSpPr>
        <p:spPr>
          <a:xfrm>
            <a:off x="533400" y="794225"/>
            <a:ext cx="804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is often not ready for analysis, so we have to prepare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Wrong Data Type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Duplicate Data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How do we prepare data?</a:t>
            </a:r>
            <a:endParaRPr b="1" sz="3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35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75" y="1060751"/>
            <a:ext cx="7490652" cy="80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" name="Google Shape;268;p35"/>
          <p:cNvSpPr/>
          <p:nvPr/>
        </p:nvSpPr>
        <p:spPr>
          <a:xfrm>
            <a:off x="4107900" y="1259775"/>
            <a:ext cx="513600" cy="5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/>
          <p:nvPr/>
        </p:nvSpPr>
        <p:spPr>
          <a:xfrm rot="5400000">
            <a:off x="4502625" y="2052550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55600"/>
            <a:ext cx="8839204" cy="13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991775" y="2379900"/>
            <a:ext cx="1032600" cy="2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185" y="3928703"/>
            <a:ext cx="5372227" cy="11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/>
          <p:nvPr/>
        </p:nvSpPr>
        <p:spPr>
          <a:xfrm rot="5400000">
            <a:off x="4502625" y="3678050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-102800" y="4184125"/>
            <a:ext cx="2056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0000"/>
                </a:solidFill>
              </a:rPr>
              <a:t>Understand data by Power BI</a:t>
            </a:r>
            <a:endParaRPr b="1" sz="1300" u="sng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533400" y="203205"/>
            <a:ext cx="716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42424"/>
                </a:solidFill>
              </a:rPr>
              <a:t>Three main fundamental steps of an effective EDA</a:t>
            </a:r>
            <a:endParaRPr b="1" sz="2000"/>
          </a:p>
        </p:txBody>
      </p:sp>
      <p:sp>
        <p:nvSpPr>
          <p:cNvPr id="280" name="Google Shape;280;p36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36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82" name="Google Shape;282;p36"/>
          <p:cNvSpPr txBox="1"/>
          <p:nvPr/>
        </p:nvSpPr>
        <p:spPr>
          <a:xfrm>
            <a:off x="533400" y="1096775"/>
            <a:ext cx="62931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31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424"/>
                </a:solidFill>
              </a:rPr>
              <a:t>Step 1: Data Overview an Descriptive Statistics</a:t>
            </a:r>
            <a:endParaRPr sz="1600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7031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424"/>
                </a:solidFill>
              </a:rPr>
              <a:t>Step 2: Data Quality Evaluation</a:t>
            </a:r>
            <a:endParaRPr sz="1600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7031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424"/>
                </a:solidFill>
              </a:rPr>
              <a:t>Step 3: Correlation</a:t>
            </a:r>
            <a:endParaRPr sz="1600">
              <a:solidFill>
                <a:srgbClr val="242424"/>
              </a:solidFill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585650" y="3526700"/>
            <a:ext cx="83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Power BI, we can quickly do step 1 and step 2 to understand the data using Data Profiling.</a:t>
            </a:r>
            <a:endParaRPr b="1" sz="1800"/>
          </a:p>
        </p:txBody>
      </p:sp>
      <p:sp>
        <p:nvSpPr>
          <p:cNvPr id="284" name="Google Shape;284;p36"/>
          <p:cNvSpPr/>
          <p:nvPr/>
        </p:nvSpPr>
        <p:spPr>
          <a:xfrm>
            <a:off x="3684900" y="2151225"/>
            <a:ext cx="4567200" cy="11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750" y="969573"/>
            <a:ext cx="1389800" cy="1491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36"/>
          <p:cNvSpPr/>
          <p:nvPr/>
        </p:nvSpPr>
        <p:spPr>
          <a:xfrm>
            <a:off x="5526950" y="1467275"/>
            <a:ext cx="617100" cy="36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Using the data profiling tools</a:t>
            </a:r>
            <a:endParaRPr b="1" sz="30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3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392675"/>
            <a:ext cx="3383750" cy="3116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226" y="1392675"/>
            <a:ext cx="3287775" cy="3116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6" name="Google Shape;296;p37"/>
          <p:cNvSpPr txBox="1"/>
          <p:nvPr/>
        </p:nvSpPr>
        <p:spPr>
          <a:xfrm>
            <a:off x="1567625" y="913438"/>
            <a:ext cx="219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Column Quality</a:t>
            </a:r>
            <a:endParaRPr b="1" sz="1600"/>
          </a:p>
        </p:txBody>
      </p:sp>
      <p:sp>
        <p:nvSpPr>
          <p:cNvPr id="297" name="Google Shape;297;p37"/>
          <p:cNvSpPr txBox="1"/>
          <p:nvPr/>
        </p:nvSpPr>
        <p:spPr>
          <a:xfrm>
            <a:off x="5472425" y="913438"/>
            <a:ext cx="219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Column Distribution</a:t>
            </a:r>
            <a:endParaRPr b="1" sz="16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Practice 2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3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305" name="Google Shape;305;p38"/>
          <p:cNvSpPr txBox="1"/>
          <p:nvPr/>
        </p:nvSpPr>
        <p:spPr>
          <a:xfrm>
            <a:off x="514350" y="693450"/>
            <a:ext cx="8323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Rename all tables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Filter only keeps </a:t>
            </a:r>
            <a:r>
              <a:rPr b="1" lang="en" sz="1600">
                <a:solidFill>
                  <a:schemeClr val="dk1"/>
                </a:solidFill>
              </a:rPr>
              <a:t>Sales employees</a:t>
            </a:r>
            <a:r>
              <a:rPr lang="en" sz="1600">
                <a:solidFill>
                  <a:schemeClr val="dk1"/>
                </a:solidFill>
              </a:rPr>
              <a:t> (Note based on DimEmployee table and SalesPersonFlag column)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Delete all columns in DimEmployee table and keep only: EmployeeKey, EmployeeNationalIDAlternateKey, FirstName, LastName, Title, EmailAddress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Merge “First Name" và “Last Name" in </a:t>
            </a:r>
            <a:r>
              <a:rPr lang="en" sz="1600">
                <a:solidFill>
                  <a:schemeClr val="dk1"/>
                </a:solidFill>
              </a:rPr>
              <a:t>DimEmployee Table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 the DimReseller table, delete all columns and keep only ResellerKey, BusinessType, ResellerName, </a:t>
            </a:r>
            <a:r>
              <a:rPr b="1" lang="en" sz="1600">
                <a:solidFill>
                  <a:schemeClr val="dk1"/>
                </a:solidFill>
              </a:rPr>
              <a:t>DimGeography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Expand the DimGeography column and add only the following columns: City, StateProvinceName, EnglishCountryRegionName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(How to get City_name column in PBI-Bigquery)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 the DimReseller table, replace the "Ware house" values ​​in the "BusinessType" column to "warehouse"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3973468" y="514350"/>
            <a:ext cx="1084583" cy="386506"/>
          </a:xfrm>
          <a:custGeom>
            <a:rect b="b" l="l" r="r" t="t"/>
            <a:pathLst>
              <a:path extrusionOk="0" h="773012" w="2169166">
                <a:moveTo>
                  <a:pt x="0" y="0"/>
                </a:moveTo>
                <a:lnTo>
                  <a:pt x="2169167" y="0"/>
                </a:lnTo>
                <a:lnTo>
                  <a:pt x="2169167" y="773012"/>
                </a:lnTo>
                <a:lnTo>
                  <a:pt x="0" y="773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1" name="Google Shape;311;p39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312" name="Google Shape;312;p39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3" name="Google Shape;313;p39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314" name="Google Shape;314;p39"/>
          <p:cNvSpPr/>
          <p:nvPr/>
        </p:nvSpPr>
        <p:spPr>
          <a:xfrm>
            <a:off x="514350" y="514350"/>
            <a:ext cx="3110979" cy="4114800"/>
          </a:xfrm>
          <a:custGeom>
            <a:rect b="b" l="l" r="r" t="t"/>
            <a:pathLst>
              <a:path extrusionOk="0" h="1274980" w="963944">
                <a:moveTo>
                  <a:pt x="0" y="0"/>
                </a:moveTo>
                <a:lnTo>
                  <a:pt x="963944" y="0"/>
                </a:lnTo>
                <a:lnTo>
                  <a:pt x="963944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7565" r="-67568" t="0"/>
            </a:stretch>
          </a:blipFill>
          <a:ln>
            <a:noFill/>
          </a:ln>
        </p:spPr>
      </p:sp>
      <p:sp>
        <p:nvSpPr>
          <p:cNvPr id="315" name="Google Shape;315;p39"/>
          <p:cNvSpPr txBox="1"/>
          <p:nvPr/>
        </p:nvSpPr>
        <p:spPr>
          <a:xfrm>
            <a:off x="3978300" y="1623300"/>
            <a:ext cx="44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References</a:t>
            </a:r>
            <a:endParaRPr b="1" sz="1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3920964" y="2651379"/>
            <a:ext cx="4516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https://dataedo.com/samples/html/Data_warehouse/doc/AdventureWorksDW_4/home.html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11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392250" y="672375"/>
            <a:ext cx="835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6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Thank you</a:t>
            </a:r>
            <a:endParaRPr b="1" sz="12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323" name="Google Shape;323;p40"/>
          <p:cNvGrpSpPr/>
          <p:nvPr/>
        </p:nvGrpSpPr>
        <p:grpSpPr>
          <a:xfrm>
            <a:off x="0" y="2732251"/>
            <a:ext cx="9144174" cy="2411295"/>
            <a:chOff x="0" y="0"/>
            <a:chExt cx="4824658" cy="1272250"/>
          </a:xfrm>
        </p:grpSpPr>
        <p:sp>
          <p:nvSpPr>
            <p:cNvPr id="324" name="Google Shape;324;p40"/>
            <p:cNvSpPr/>
            <p:nvPr/>
          </p:nvSpPr>
          <p:spPr>
            <a:xfrm>
              <a:off x="0" y="0"/>
              <a:ext cx="4824658" cy="1272250"/>
            </a:xfrm>
            <a:custGeom>
              <a:rect b="b" l="l" r="r" t="t"/>
              <a:pathLst>
                <a:path extrusionOk="0" h="1272250" w="4824658">
                  <a:moveTo>
                    <a:pt x="0" y="0"/>
                  </a:moveTo>
                  <a:lnTo>
                    <a:pt x="4824658" y="0"/>
                  </a:lnTo>
                  <a:lnTo>
                    <a:pt x="4824658" y="1272250"/>
                  </a:lnTo>
                  <a:lnTo>
                    <a:pt x="0" y="127225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25" name="Google Shape;325;p40"/>
            <p:cNvSpPr txBox="1"/>
            <p:nvPr/>
          </p:nvSpPr>
          <p:spPr>
            <a:xfrm>
              <a:off x="0" y="47625"/>
              <a:ext cx="4824600" cy="12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40"/>
          <p:cNvSpPr/>
          <p:nvPr/>
        </p:nvSpPr>
        <p:spPr>
          <a:xfrm>
            <a:off x="514350" y="2952874"/>
            <a:ext cx="2757246" cy="1951537"/>
          </a:xfrm>
          <a:custGeom>
            <a:rect b="b" l="l" r="r" t="t"/>
            <a:pathLst>
              <a:path extrusionOk="0" h="1028478" w="1453094">
                <a:moveTo>
                  <a:pt x="71565" y="0"/>
                </a:moveTo>
                <a:lnTo>
                  <a:pt x="1381530" y="0"/>
                </a:lnTo>
                <a:cubicBezTo>
                  <a:pt x="1400510" y="0"/>
                  <a:pt x="1418713" y="7540"/>
                  <a:pt x="1432134" y="20961"/>
                </a:cubicBezTo>
                <a:cubicBezTo>
                  <a:pt x="1445554" y="34382"/>
                  <a:pt x="1453094" y="52585"/>
                  <a:pt x="1453094" y="71565"/>
                </a:cubicBezTo>
                <a:lnTo>
                  <a:pt x="1453094" y="956913"/>
                </a:lnTo>
                <a:cubicBezTo>
                  <a:pt x="1453094" y="996438"/>
                  <a:pt x="1421054" y="1028478"/>
                  <a:pt x="1381530" y="1028478"/>
                </a:cubicBezTo>
                <a:lnTo>
                  <a:pt x="71565" y="1028478"/>
                </a:lnTo>
                <a:cubicBezTo>
                  <a:pt x="32041" y="1028478"/>
                  <a:pt x="0" y="996438"/>
                  <a:pt x="0" y="956913"/>
                </a:cubicBezTo>
                <a:lnTo>
                  <a:pt x="0" y="71565"/>
                </a:lnTo>
                <a:cubicBezTo>
                  <a:pt x="0" y="32041"/>
                  <a:pt x="32041" y="0"/>
                  <a:pt x="7156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514350" y="3043287"/>
            <a:ext cx="27585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3469021" y="2952874"/>
            <a:ext cx="5158081" cy="1951537"/>
          </a:xfrm>
          <a:custGeom>
            <a:rect b="b" l="l" r="r" t="t"/>
            <a:pathLst>
              <a:path extrusionOk="0" h="1028478" w="2718356">
                <a:moveTo>
                  <a:pt x="38255" y="0"/>
                </a:moveTo>
                <a:lnTo>
                  <a:pt x="2680101" y="0"/>
                </a:lnTo>
                <a:cubicBezTo>
                  <a:pt x="2701229" y="0"/>
                  <a:pt x="2718356" y="17127"/>
                  <a:pt x="2718356" y="38255"/>
                </a:cubicBezTo>
                <a:lnTo>
                  <a:pt x="2718356" y="990223"/>
                </a:lnTo>
                <a:cubicBezTo>
                  <a:pt x="2718356" y="1000369"/>
                  <a:pt x="2714326" y="1010099"/>
                  <a:pt x="2707152" y="1017274"/>
                </a:cubicBezTo>
                <a:cubicBezTo>
                  <a:pt x="2699977" y="1024448"/>
                  <a:pt x="2690247" y="1028478"/>
                  <a:pt x="2680101" y="1028478"/>
                </a:cubicBezTo>
                <a:lnTo>
                  <a:pt x="38255" y="1028478"/>
                </a:lnTo>
                <a:cubicBezTo>
                  <a:pt x="17127" y="1028478"/>
                  <a:pt x="0" y="1011351"/>
                  <a:pt x="0" y="990223"/>
                </a:cubicBezTo>
                <a:lnTo>
                  <a:pt x="0" y="38255"/>
                </a:lnTo>
                <a:cubicBezTo>
                  <a:pt x="0" y="28109"/>
                  <a:pt x="4030" y="18379"/>
                  <a:pt x="11205" y="11205"/>
                </a:cubicBezTo>
                <a:cubicBezTo>
                  <a:pt x="18379" y="4030"/>
                  <a:pt x="28109" y="0"/>
                  <a:pt x="3825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3983483" y="3124203"/>
            <a:ext cx="5160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763660" y="4427792"/>
            <a:ext cx="201359" cy="201358"/>
          </a:xfrm>
          <a:custGeom>
            <a:rect b="b" l="l" r="r" t="t"/>
            <a:pathLst>
              <a:path extrusionOk="0" h="402717" w="402717">
                <a:moveTo>
                  <a:pt x="0" y="0"/>
                </a:moveTo>
                <a:lnTo>
                  <a:pt x="402717" y="0"/>
                </a:lnTo>
                <a:lnTo>
                  <a:pt x="402717" y="402717"/>
                </a:lnTo>
                <a:lnTo>
                  <a:pt x="0" y="402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40"/>
          <p:cNvSpPr txBox="1"/>
          <p:nvPr/>
        </p:nvSpPr>
        <p:spPr>
          <a:xfrm>
            <a:off x="1047829" y="4472908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https://fullstackdatascience.com/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763660" y="3218220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40"/>
          <p:cNvSpPr txBox="1"/>
          <p:nvPr/>
        </p:nvSpPr>
        <p:spPr>
          <a:xfrm>
            <a:off x="1047829" y="3262670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096 574 90 25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1047829" y="406905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fullstackdatascience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763660" y="402460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40"/>
          <p:cNvSpPr txBox="1"/>
          <p:nvPr/>
        </p:nvSpPr>
        <p:spPr>
          <a:xfrm>
            <a:off x="1047829" y="366586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info@robusto.ai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763660" y="362141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8" name="Google Shape;338;p40"/>
          <p:cNvGrpSpPr/>
          <p:nvPr/>
        </p:nvGrpSpPr>
        <p:grpSpPr>
          <a:xfrm>
            <a:off x="5363205" y="3227857"/>
            <a:ext cx="58275" cy="1401266"/>
            <a:chOff x="0" y="0"/>
            <a:chExt cx="30697" cy="738130"/>
          </a:xfrm>
        </p:grpSpPr>
        <p:sp>
          <p:nvSpPr>
            <p:cNvPr id="339" name="Google Shape;339;p40"/>
            <p:cNvSpPr/>
            <p:nvPr/>
          </p:nvSpPr>
          <p:spPr>
            <a:xfrm>
              <a:off x="0" y="0"/>
              <a:ext cx="30697" cy="738130"/>
            </a:xfrm>
            <a:custGeom>
              <a:rect b="b" l="l" r="r" t="t"/>
              <a:pathLst>
                <a:path extrusionOk="0" h="738130" w="30697">
                  <a:moveTo>
                    <a:pt x="15348" y="0"/>
                  </a:moveTo>
                  <a:lnTo>
                    <a:pt x="15348" y="0"/>
                  </a:lnTo>
                  <a:cubicBezTo>
                    <a:pt x="19419" y="0"/>
                    <a:pt x="23323" y="1617"/>
                    <a:pt x="26201" y="4495"/>
                  </a:cubicBezTo>
                  <a:cubicBezTo>
                    <a:pt x="29080" y="7374"/>
                    <a:pt x="30697" y="11278"/>
                    <a:pt x="30697" y="15348"/>
                  </a:cubicBezTo>
                  <a:lnTo>
                    <a:pt x="30697" y="722781"/>
                  </a:lnTo>
                  <a:cubicBezTo>
                    <a:pt x="30697" y="726852"/>
                    <a:pt x="29080" y="730756"/>
                    <a:pt x="26201" y="733634"/>
                  </a:cubicBezTo>
                  <a:cubicBezTo>
                    <a:pt x="23323" y="736512"/>
                    <a:pt x="19419" y="738130"/>
                    <a:pt x="15348" y="738130"/>
                  </a:cubicBezTo>
                  <a:lnTo>
                    <a:pt x="15348" y="738130"/>
                  </a:lnTo>
                  <a:cubicBezTo>
                    <a:pt x="11278" y="738130"/>
                    <a:pt x="7374" y="736512"/>
                    <a:pt x="4495" y="733634"/>
                  </a:cubicBezTo>
                  <a:cubicBezTo>
                    <a:pt x="1617" y="730756"/>
                    <a:pt x="0" y="726852"/>
                    <a:pt x="0" y="722781"/>
                  </a:cubicBezTo>
                  <a:lnTo>
                    <a:pt x="0" y="15348"/>
                  </a:lnTo>
                  <a:cubicBezTo>
                    <a:pt x="0" y="11278"/>
                    <a:pt x="1617" y="7374"/>
                    <a:pt x="4495" y="4495"/>
                  </a:cubicBezTo>
                  <a:cubicBezTo>
                    <a:pt x="7374" y="1617"/>
                    <a:pt x="11278" y="0"/>
                    <a:pt x="15348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 txBox="1"/>
            <p:nvPr/>
          </p:nvSpPr>
          <p:spPr>
            <a:xfrm>
              <a:off x="0" y="0"/>
              <a:ext cx="30600" cy="7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40"/>
          <p:cNvSpPr txBox="1"/>
          <p:nvPr/>
        </p:nvSpPr>
        <p:spPr>
          <a:xfrm>
            <a:off x="5599797" y="3251670"/>
            <a:ext cx="168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111111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CREATED BY</a:t>
            </a:r>
            <a:endParaRPr sz="700">
              <a:latin typeface="Bricolage Grotesque Light"/>
              <a:ea typeface="Bricolage Grotesque Light"/>
              <a:cs typeface="Bricolage Grotesque Light"/>
              <a:sym typeface="Bricolage Grotesque Light"/>
            </a:endParaRPr>
          </a:p>
        </p:txBody>
      </p:sp>
      <p:grpSp>
        <p:nvGrpSpPr>
          <p:cNvPr id="342" name="Google Shape;342;p40"/>
          <p:cNvGrpSpPr/>
          <p:nvPr/>
        </p:nvGrpSpPr>
        <p:grpSpPr>
          <a:xfrm>
            <a:off x="5599797" y="4335875"/>
            <a:ext cx="1684688" cy="400272"/>
            <a:chOff x="0" y="47625"/>
            <a:chExt cx="4492500" cy="1067392"/>
          </a:xfrm>
        </p:grpSpPr>
        <p:sp>
          <p:nvSpPr>
            <p:cNvPr id="343" name="Google Shape;343;p40"/>
            <p:cNvSpPr txBox="1"/>
            <p:nvPr/>
          </p:nvSpPr>
          <p:spPr>
            <a:xfrm>
              <a:off x="0" y="47625"/>
              <a:ext cx="44925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11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Manager</a:t>
              </a:r>
              <a:endParaRPr b="1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40"/>
            <p:cNvSpPr txBox="1"/>
            <p:nvPr/>
          </p:nvSpPr>
          <p:spPr>
            <a:xfrm>
              <a:off x="0" y="540517"/>
              <a:ext cx="2844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7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Hanoi, Vietnam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5" name="Google Shape;345;p40"/>
          <p:cNvSpPr txBox="1"/>
          <p:nvPr/>
        </p:nvSpPr>
        <p:spPr>
          <a:xfrm>
            <a:off x="5599798" y="3427246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Nguyen Tien Huy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7" name="Google Shape;347;p40"/>
          <p:cNvGrpSpPr/>
          <p:nvPr/>
        </p:nvGrpSpPr>
        <p:grpSpPr>
          <a:xfrm>
            <a:off x="5599910" y="4031761"/>
            <a:ext cx="2096290" cy="310920"/>
            <a:chOff x="5599798" y="3955593"/>
            <a:chExt cx="2096290" cy="310920"/>
          </a:xfrm>
        </p:grpSpPr>
        <p:sp>
          <p:nvSpPr>
            <p:cNvPr id="348" name="Google Shape;348;p40"/>
            <p:cNvSpPr/>
            <p:nvPr/>
          </p:nvSpPr>
          <p:spPr>
            <a:xfrm>
              <a:off x="5599798" y="3955593"/>
              <a:ext cx="159239" cy="159239"/>
            </a:xfrm>
            <a:custGeom>
              <a:rect b="b" l="l" r="r" t="t"/>
              <a:pathLst>
                <a:path extrusionOk="0" h="424638" w="424638">
                  <a:moveTo>
                    <a:pt x="0" y="0"/>
                  </a:moveTo>
                  <a:lnTo>
                    <a:pt x="424638" y="0"/>
                  </a:lnTo>
                  <a:lnTo>
                    <a:pt x="424638" y="424638"/>
                  </a:lnTo>
                  <a:lnTo>
                    <a:pt x="0" y="424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9" name="Google Shape;349;p40"/>
            <p:cNvSpPr txBox="1"/>
            <p:nvPr/>
          </p:nvSpPr>
          <p:spPr>
            <a:xfrm>
              <a:off x="5805188" y="3965912"/>
              <a:ext cx="1890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rgbClr val="D92D20"/>
                  </a:solidFill>
                  <a:latin typeface="Open Sans"/>
                  <a:ea typeface="Open Sans"/>
                  <a:cs typeface="Open Sans"/>
                  <a:sym typeface="Open Sans"/>
                </a:rPr>
                <a:t>huynt@fullstackdatascience.com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D92D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50" name="Google Shape;35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9600" y="3294425"/>
            <a:ext cx="1292100" cy="129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0" y="0"/>
            <a:ext cx="3951735" cy="5143500"/>
            <a:chOff x="0" y="0"/>
            <a:chExt cx="2085058" cy="2713870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47625"/>
              <a:ext cx="2085058" cy="266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6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Learn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About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70726" y="1914500"/>
            <a:ext cx="38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Prepare data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99915" y="1914507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02/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070725" y="824375"/>
            <a:ext cx="4531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Get data</a:t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399915" y="824365"/>
            <a:ext cx="59928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01/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4399915" y="4427536"/>
            <a:ext cx="2339039" cy="201614"/>
            <a:chOff x="0" y="-38100"/>
            <a:chExt cx="6237436" cy="537637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2" name="Google Shape;162;p26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4399915" y="2951799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03</a:t>
            </a: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070726" y="2951800"/>
            <a:ext cx="38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Lab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7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171" name="Google Shape;171;p27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2" name="Google Shape;172;p27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7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7"/>
          <p:cNvSpPr txBox="1"/>
          <p:nvPr/>
        </p:nvSpPr>
        <p:spPr>
          <a:xfrm>
            <a:off x="514350" y="471367"/>
            <a:ext cx="3437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Get data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176" name="Google Shape;176;p27"/>
          <p:cNvSpPr txBox="1"/>
          <p:nvPr/>
        </p:nvSpPr>
        <p:spPr>
          <a:xfrm>
            <a:off x="4297550" y="2315025"/>
            <a:ext cx="464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Get data and Prepare data 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</a:rPr>
              <a:t>are the first two steps </a:t>
            </a:r>
            <a:r>
              <a:rPr lang="en" sz="2000">
                <a:solidFill>
                  <a:schemeClr val="dk1"/>
                </a:solidFill>
              </a:rPr>
              <a:t>and also the two steps that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</a:rPr>
              <a:t> determine the accuracy of the analysis.</a:t>
            </a:r>
            <a:endParaRPr sz="20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50" y="321475"/>
            <a:ext cx="4536824" cy="133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Get Data Process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125" y="691455"/>
            <a:ext cx="4244136" cy="42166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Connect to data (Excel/CSV)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00" y="2081026"/>
            <a:ext cx="2653326" cy="146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088" y="1308900"/>
            <a:ext cx="3049425" cy="332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700" y="1632238"/>
            <a:ext cx="2774599" cy="221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6" name="Google Shape;196;p29"/>
          <p:cNvSpPr/>
          <p:nvPr/>
        </p:nvSpPr>
        <p:spPr>
          <a:xfrm>
            <a:off x="2710775" y="2721375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5944325" y="2721375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Connect to data (</a:t>
            </a: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SQL Server</a:t>
            </a: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)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05" name="Google Shape;205;p30"/>
          <p:cNvSpPr/>
          <p:nvPr/>
        </p:nvSpPr>
        <p:spPr>
          <a:xfrm>
            <a:off x="1912800" y="2681875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5271750" y="2681863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75" y="1241400"/>
            <a:ext cx="1718200" cy="286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8" name="Google Shape;208;p30"/>
          <p:cNvSpPr/>
          <p:nvPr/>
        </p:nvSpPr>
        <p:spPr>
          <a:xfrm>
            <a:off x="194700" y="3189550"/>
            <a:ext cx="1718100" cy="31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825" y="2039085"/>
            <a:ext cx="2983400" cy="1470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250" y="2009376"/>
            <a:ext cx="3325032" cy="150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Connect to data (Web)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3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18" name="Google Shape;218;p31"/>
          <p:cNvSpPr/>
          <p:nvPr/>
        </p:nvSpPr>
        <p:spPr>
          <a:xfrm>
            <a:off x="1836600" y="2681875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5347950" y="2681863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625" y="2261323"/>
            <a:ext cx="3122599" cy="92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49" y="1896742"/>
            <a:ext cx="3287200" cy="17550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96904"/>
            <a:ext cx="1608000" cy="31547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3" name="Google Shape;223;p31"/>
          <p:cNvSpPr/>
          <p:nvPr/>
        </p:nvSpPr>
        <p:spPr>
          <a:xfrm>
            <a:off x="118500" y="3799150"/>
            <a:ext cx="1718100" cy="31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2182625" y="3840425"/>
            <a:ext cx="625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https://vi.wikipedia.org/wiki/Danh_s%C3%A1ch_qu%E1%BB%91c_gia_theo_GDP_(danh_ngh%C4%A9a)</a:t>
            </a:r>
            <a:endParaRPr i="1" sz="10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https://en.wikipedia.org/wiki/UEFA_European_Championship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Practice 1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3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50" y="698204"/>
            <a:ext cx="2815453" cy="42166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3" name="Google Shape;233;p32"/>
          <p:cNvSpPr txBox="1"/>
          <p:nvPr/>
        </p:nvSpPr>
        <p:spPr>
          <a:xfrm>
            <a:off x="533400" y="2363750"/>
            <a:ext cx="484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Load the required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data tables into Power BI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(Write SQL =&gt; PBI)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413750" y="2714150"/>
            <a:ext cx="316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5273100" y="1931250"/>
            <a:ext cx="2221800" cy="1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5273100" y="2312250"/>
            <a:ext cx="2221800" cy="51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273100" y="3014825"/>
            <a:ext cx="2221800" cy="41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5177575" y="4730100"/>
            <a:ext cx="2221800" cy="1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5273100" y="3786400"/>
            <a:ext cx="2221800" cy="1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3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45" name="Google Shape;245;p33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6" name="Google Shape;246;p33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33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33"/>
          <p:cNvSpPr txBox="1"/>
          <p:nvPr/>
        </p:nvSpPr>
        <p:spPr>
          <a:xfrm>
            <a:off x="514350" y="471367"/>
            <a:ext cx="3437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Prepare</a:t>
            </a: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 data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250" name="Google Shape;250;p33"/>
          <p:cNvSpPr txBox="1"/>
          <p:nvPr/>
        </p:nvSpPr>
        <p:spPr>
          <a:xfrm>
            <a:off x="4297550" y="2315025"/>
            <a:ext cx="464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Get data and Prepare data 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</a:rPr>
              <a:t>are the first two steps </a:t>
            </a:r>
            <a:r>
              <a:rPr lang="en" sz="2000">
                <a:solidFill>
                  <a:schemeClr val="dk1"/>
                </a:solidFill>
              </a:rPr>
              <a:t>and also the two steps that</a:t>
            </a: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</a:rPr>
              <a:t> determine the accuracy of the analysis.</a:t>
            </a:r>
            <a:endParaRPr sz="20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50" y="321475"/>
            <a:ext cx="4536824" cy="133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