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1" r:id="rId4"/>
    <p:sldId id="279" r:id="rId5"/>
    <p:sldId id="280" r:id="rId6"/>
    <p:sldId id="257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81"/>
            <p14:sldId id="279"/>
            <p14:sldId id="280"/>
            <p14:sldId id="257"/>
            <p14:sldId id="283"/>
            <p14:sldId id="284"/>
            <p14:sldId id="285"/>
            <p14:sldId id="286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19/11/2023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19/11/2023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4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29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55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59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19/11/2023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19/11/2023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SERVICIOS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Yanuard Stevin Montialegre Bonilla</a:t>
            </a:r>
          </a:p>
        </p:txBody>
      </p:sp>
      <p:pic>
        <p:nvPicPr>
          <p:cNvPr id="4" name="Imagen 3" descr="Icono de programa d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7B7C23-F053-B3B9-81C7-4796F2AA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464" y="3294345"/>
            <a:ext cx="4551546" cy="32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/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1066038" y="298310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arcador de contenido 17"/>
          <p:cNvSpPr txBox="1">
            <a:spLocks/>
          </p:cNvSpPr>
          <p:nvPr/>
        </p:nvSpPr>
        <p:spPr>
          <a:xfrm>
            <a:off x="1076799" y="4480589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56415A-793C-BC2C-A351-90E00C59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3" y="261142"/>
            <a:ext cx="6400799" cy="6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CO" b="1" i="0" dirty="0">
                <a:solidFill>
                  <a:schemeClr val="tx1"/>
                </a:solidFill>
                <a:effectLst/>
                <a:latin typeface="Google Sans"/>
              </a:rPr>
              <a:t>Las aplicaciones monolíticas</a:t>
            </a:r>
            <a:endParaRPr lang="es-ES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sz="1600" b="0" i="0" dirty="0">
                <a:solidFill>
                  <a:schemeClr val="tx1"/>
                </a:solidFill>
                <a:effectLst/>
                <a:latin typeface="Google Sans"/>
              </a:rPr>
              <a:t>son aplicaciones que se ejecutan como una sola unidad. Todas las funciones de la aplicación se encuentran en un solo proceso y se comunican entre sí a través de llamadas a funciones. Las aplicaciones monolíticas son fáciles de desarrollar y mantener, pero pueden ser difíciles de escalar y mantener.</a:t>
            </a:r>
            <a:endParaRPr lang="es-E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75852-2F9A-709E-94C8-BD022D0C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33" y="2563986"/>
            <a:ext cx="5656480" cy="32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O" b="0" i="0" dirty="0">
                <a:solidFill>
                  <a:schemeClr val="tx1"/>
                </a:solidFill>
                <a:effectLst/>
                <a:latin typeface="Google Sans"/>
              </a:rPr>
              <a:t>Las aplicaciones por servicios 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s-ES" sz="1400" b="0" i="0" dirty="0">
                <a:effectLst/>
                <a:latin typeface="Google Sans"/>
              </a:rPr>
              <a:t>son aplicaciones que se componen de varios servicios independientes. Cada servicio es responsable de una función específica de la aplicación. Las aplicaciones por servicios son más complejas de desarrollar y mantener que las aplicaciones monolíticas, pero son más escalables y fáciles de mantener.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2658A-0957-43D8-49A8-7D8ACCC81E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   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E25426-EBFE-995A-A10E-EBC477EA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64" y="1239447"/>
            <a:ext cx="5053731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diferencias entre las aplicaciones monolíticas y las aplicaciones por servicios: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s-ES" sz="5600" b="0" i="0" dirty="0">
                <a:solidFill>
                  <a:schemeClr val="tx1"/>
                </a:solidFill>
                <a:effectLst/>
                <a:latin typeface="Google Sans"/>
              </a:rPr>
              <a:t>Estructura: Las aplicaciones monolíticas son estructuras centralizadas, mientras que las aplicaciones por servicios son estructuras descentralizadas.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s-ES" sz="1400" b="0" i="0" dirty="0">
                <a:solidFill>
                  <a:schemeClr val="tx1"/>
                </a:solidFill>
                <a:effectLst/>
                <a:latin typeface="Google Sans"/>
              </a:rPr>
              <a:t>Escalabilidad: Las aplicaciones monolíticas son difíciles de escalar, mientras que las aplicaciones por servicios son fáciles de escalar.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Marcador de contenido 17"/>
          <p:cNvSpPr txBox="1">
            <a:spLocks/>
          </p:cNvSpPr>
          <p:nvPr/>
        </p:nvSpPr>
        <p:spPr>
          <a:xfrm>
            <a:off x="1056512" y="3934170"/>
            <a:ext cx="5039487" cy="1063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s-ES" sz="2500" b="0" i="0" dirty="0">
                <a:solidFill>
                  <a:schemeClr val="tx1"/>
                </a:solidFill>
                <a:effectLst/>
                <a:latin typeface="Google Sans"/>
              </a:rPr>
              <a:t>Mantenimiento: Las aplicaciones monolíticas son difíciles de mantener, mientras que las aplicaciones por servicios son fáciles de mantener.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ño con el número 4 en su interior para indicar que se encuentra en el paso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Elipse 37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9" name="Cuadro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Marcador de contenido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s-ES" sz="5600" b="0" i="0" dirty="0">
                <a:solidFill>
                  <a:schemeClr val="tx1"/>
                </a:solidFill>
                <a:effectLst/>
                <a:latin typeface="Google Sans"/>
              </a:rPr>
              <a:t>Seguridad: Las aplicaciones monolíticas pueden ser más vulnerables a los ataques, mientras que las aplicaciones por servicios pueden ser más seguras.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9B6111-6640-BFE6-AC8B-A8C43284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43" y="1697490"/>
            <a:ext cx="4408104" cy="34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sp>
        <p:nvSpPr>
          <p:cNvPr id="30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/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1066039" y="1958188"/>
            <a:ext cx="4695929" cy="3340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Una API, o interfaz de programación de aplicaciones, es un conjunto de definiciones y protocolos que permiten a los desarrolladores crear software que se comunique con otros sistemas. Las API se utilizan para una amplia gama de propósitos, como la integración de sistemas, el desarrollo de aplicaciones móviles y la creación de aplicaciones web.</a:t>
            </a:r>
            <a:endParaRPr lang="es-E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1066038" y="298310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arcador de contenido 17"/>
          <p:cNvSpPr txBox="1">
            <a:spLocks/>
          </p:cNvSpPr>
          <p:nvPr/>
        </p:nvSpPr>
        <p:spPr>
          <a:xfrm>
            <a:off x="1076799" y="4480589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arcador de contenido 17"/>
          <p:cNvSpPr txBox="1">
            <a:spLocks/>
          </p:cNvSpPr>
          <p:nvPr/>
        </p:nvSpPr>
        <p:spPr>
          <a:xfrm>
            <a:off x="628962" y="5832234"/>
            <a:ext cx="3449878" cy="747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Conector rec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CCD405FC-08D9-DD56-1DB3-C8418148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63" y="1691065"/>
            <a:ext cx="5243323" cy="29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lvl="0" rtl="0"/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Una API típica consta de los siguientes elementos: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upo 32" descr="Círculo pequeño con el número 1 en su interior para indicar que se encuentra en el paso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Marcador de contenido 17"/>
          <p:cNvSpPr txBox="1">
            <a:spLocks/>
          </p:cNvSpPr>
          <p:nvPr/>
        </p:nvSpPr>
        <p:spPr>
          <a:xfrm>
            <a:off x="1066039" y="4571824"/>
            <a:ext cx="2696774" cy="1727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CO" sz="3600" i="0" dirty="0" err="1">
                <a:solidFill>
                  <a:schemeClr val="tx1"/>
                </a:solidFill>
                <a:effectLst/>
                <a:latin typeface="Google Sans"/>
              </a:rPr>
              <a:t>URIs</a:t>
            </a:r>
            <a:r>
              <a:rPr lang="es-CO" sz="3600" i="0" dirty="0">
                <a:solidFill>
                  <a:schemeClr val="tx1"/>
                </a:solidFill>
                <a:effectLst/>
                <a:latin typeface="Google Sans"/>
              </a:rPr>
              <a:t>:</a:t>
            </a:r>
            <a:endParaRPr lang="es-E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upo 35" descr="Círculo pequeño con el número 2 en su interior para indicar que se encuentra en el paso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Elipse 36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8" name="Cuadro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Marcador de contenido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CO" sz="2800" b="0" i="0" dirty="0">
                <a:solidFill>
                  <a:schemeClr val="tx1"/>
                </a:solidFill>
                <a:effectLst/>
                <a:latin typeface="Google Sans"/>
              </a:rPr>
              <a:t>Métodos HTTP:</a:t>
            </a:r>
            <a:r>
              <a:rPr lang="es-CO" b="0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upo 38" descr="Círculo pequeño con el número 3 en su interior para indicar que se encuentra en el paso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Elipse 39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1" name="Cuadro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Marcador de contenido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CO" sz="2800" b="0" i="0" dirty="0">
                <a:solidFill>
                  <a:schemeClr val="tx1"/>
                </a:solidFill>
                <a:effectLst/>
                <a:latin typeface="Google Sans"/>
              </a:rPr>
              <a:t>Formatos de </a:t>
            </a:r>
            <a:r>
              <a:rPr lang="es-CO" sz="2800" dirty="0">
                <a:solidFill>
                  <a:schemeClr val="tx1"/>
                </a:solidFill>
                <a:latin typeface="Google Sans"/>
              </a:rPr>
              <a:t>datos:</a:t>
            </a:r>
            <a:endParaRPr 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O" b="0" i="0" dirty="0" err="1">
                <a:solidFill>
                  <a:schemeClr val="tx1"/>
                </a:solidFill>
                <a:effectLst/>
                <a:latin typeface="Google Sans"/>
              </a:rPr>
              <a:t>Endpoint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/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926937" y="1472431"/>
            <a:ext cx="4835032" cy="3826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Un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Google Sans"/>
              </a:rPr>
              <a:t>endpoint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 es una dirección de red que se utiliza para acceder a un recurso o servicio. En el contexto de las API, un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Google Sans"/>
              </a:rPr>
              <a:t>endpoint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 es una URI que identifica un recurso o servicio que se puede acceder a través de la API.</a:t>
            </a:r>
          </a:p>
          <a:p>
            <a:pPr algn="l"/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Por ejemplo, la siguiente URI es un </a:t>
            </a:r>
            <a:r>
              <a:rPr lang="es-ES" sz="2400" b="0" i="0" dirty="0" err="1">
                <a:solidFill>
                  <a:schemeClr val="tx1"/>
                </a:solidFill>
                <a:effectLst/>
                <a:latin typeface="Google Sans"/>
              </a:rPr>
              <a:t>endpoint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Google Sans"/>
              </a:rPr>
              <a:t> de una API de productos:</a:t>
            </a: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1066038" y="298310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arcador de contenido 17"/>
          <p:cNvSpPr txBox="1">
            <a:spLocks/>
          </p:cNvSpPr>
          <p:nvPr/>
        </p:nvSpPr>
        <p:spPr>
          <a:xfrm>
            <a:off x="1076799" y="4480589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arcador de contenido 17"/>
          <p:cNvSpPr txBox="1">
            <a:spLocks/>
          </p:cNvSpPr>
          <p:nvPr/>
        </p:nvSpPr>
        <p:spPr>
          <a:xfrm>
            <a:off x="628961" y="5832234"/>
            <a:ext cx="4835027" cy="747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CO" sz="2400" b="0" i="0" dirty="0">
                <a:solidFill>
                  <a:schemeClr val="tx1"/>
                </a:solidFill>
                <a:effectLst/>
                <a:latin typeface="Google Sans Mono"/>
              </a:rPr>
              <a:t>https://api.example.com/products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rec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518E1BD-A4C4-B40A-8EFD-36CA5DE0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34" y="2044282"/>
            <a:ext cx="5474313" cy="3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O" b="0" i="0" dirty="0">
                <a:solidFill>
                  <a:schemeClr val="tx1"/>
                </a:solidFill>
                <a:effectLst/>
                <a:latin typeface="Google Sans"/>
              </a:rPr>
              <a:t>Verbos HTTP: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/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926937" y="1472431"/>
            <a:ext cx="4835032" cy="3826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Google Sans"/>
              </a:rPr>
              <a:t>Los verbos HTTP indican la acción que se desea realizar en un recurso. Los verbos HTTP más comunes son GET, POST, PUT y DELETE.</a:t>
            </a: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1066038" y="298310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arcador de contenido 17"/>
          <p:cNvSpPr txBox="1">
            <a:spLocks/>
          </p:cNvSpPr>
          <p:nvPr/>
        </p:nvSpPr>
        <p:spPr>
          <a:xfrm>
            <a:off x="1076799" y="4480589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arcador de contenido 17"/>
          <p:cNvSpPr txBox="1">
            <a:spLocks/>
          </p:cNvSpPr>
          <p:nvPr/>
        </p:nvSpPr>
        <p:spPr>
          <a:xfrm>
            <a:off x="628961" y="5832234"/>
            <a:ext cx="4835027" cy="747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rec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C4F329B8-6404-834B-6548-B4CF795F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59" y="1913244"/>
            <a:ext cx="4098745" cy="33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O" b="0" i="0" dirty="0">
                <a:solidFill>
                  <a:schemeClr val="tx1"/>
                </a:solidFill>
                <a:effectLst/>
                <a:latin typeface="Google Sans"/>
              </a:rPr>
              <a:t>Servicio (api/</a:t>
            </a:r>
            <a:r>
              <a:rPr lang="es-CO" b="0" i="0" dirty="0" err="1">
                <a:solidFill>
                  <a:schemeClr val="tx1"/>
                </a:solidFill>
                <a:effectLst/>
                <a:latin typeface="Google Sans"/>
              </a:rPr>
              <a:t>service</a:t>
            </a:r>
            <a:r>
              <a:rPr lang="es-CO" b="0" i="0" dirty="0">
                <a:solidFill>
                  <a:schemeClr val="tx1"/>
                </a:solidFill>
                <a:effectLst/>
                <a:latin typeface="Google Sans"/>
              </a:rPr>
              <a:t>/verbo)</a:t>
            </a:r>
            <a:endParaRPr lang="es-E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/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926937" y="1472431"/>
            <a:ext cx="4835032" cy="3826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0" i="0" dirty="0">
                <a:solidFill>
                  <a:schemeClr val="tx1"/>
                </a:solidFill>
                <a:effectLst/>
                <a:latin typeface="Google Sans"/>
              </a:rPr>
              <a:t>Un servicio es un conjunto de recursos que se pueden acceder a través de una API. Un servicio suele estar asociado a una tarea específica, como la gestión de usuarios, la gestión de pedidos o la gestión de contenido..</a:t>
            </a:r>
          </a:p>
          <a:p>
            <a:pPr algn="l"/>
            <a:r>
              <a:rPr lang="es-ES" sz="3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s-ES" sz="1800" b="0" i="0" dirty="0">
                <a:solidFill>
                  <a:schemeClr val="tx1"/>
                </a:solidFill>
                <a:effectLst/>
                <a:latin typeface="Google Sans"/>
              </a:rPr>
              <a:t>Por ejemplo, la siguiente URI es un servicio de una API de productos:</a:t>
            </a: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1066038" y="298310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arcador de contenido 17"/>
          <p:cNvSpPr txBox="1">
            <a:spLocks/>
          </p:cNvSpPr>
          <p:nvPr/>
        </p:nvSpPr>
        <p:spPr>
          <a:xfrm>
            <a:off x="1076799" y="4480589"/>
            <a:ext cx="2784602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s-E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arcador de contenido 17"/>
          <p:cNvSpPr txBox="1">
            <a:spLocks/>
          </p:cNvSpPr>
          <p:nvPr/>
        </p:nvSpPr>
        <p:spPr>
          <a:xfrm>
            <a:off x="628961" y="5832234"/>
            <a:ext cx="4835027" cy="747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CO" sz="2400" b="0" i="0" dirty="0">
                <a:solidFill>
                  <a:schemeClr val="tx1"/>
                </a:solidFill>
                <a:effectLst/>
                <a:latin typeface="Google Sans Mono"/>
              </a:rPr>
              <a:t>https://api.example.com/products/service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rec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869F6BB7-FFF6-8F23-DD45-D8667F07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84" y="2333756"/>
            <a:ext cx="4120430" cy="34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547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{89C91DCE-717B-498A-8145-B44D685D0806}tf10001108_win32</Template>
  <TotalTime>140</TotalTime>
  <Words>485</Words>
  <Application>Microsoft Office PowerPoint</Application>
  <PresentationFormat>Panorámica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Google Sans</vt:lpstr>
      <vt:lpstr>Google Sans Mono</vt:lpstr>
      <vt:lpstr>Segoe UI</vt:lpstr>
      <vt:lpstr>Segoe UI Light</vt:lpstr>
      <vt:lpstr>Segoe UI Semibold</vt:lpstr>
      <vt:lpstr>Personalizado</vt:lpstr>
      <vt:lpstr>SERVICIOS</vt:lpstr>
      <vt:lpstr>Las aplicaciones monolíticas</vt:lpstr>
      <vt:lpstr>Las aplicaciones por servicios </vt:lpstr>
      <vt:lpstr>diferencias entre las aplicaciones monolíticas y las aplicaciones por servicios:</vt:lpstr>
      <vt:lpstr>API</vt:lpstr>
      <vt:lpstr>Una API típica consta de los siguientes elementos:</vt:lpstr>
      <vt:lpstr>Endpoint</vt:lpstr>
      <vt:lpstr>Verbos HTTP:</vt:lpstr>
      <vt:lpstr>Servicio (api/service/verbo)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</dc:title>
  <dc:creator>Yanuard Stevin Montialegre Bonilla</dc:creator>
  <cp:keywords/>
  <cp:lastModifiedBy>Yanuard Stevin Montialegre Bonilla</cp:lastModifiedBy>
  <cp:revision>1</cp:revision>
  <dcterms:created xsi:type="dcterms:W3CDTF">2023-11-19T15:46:43Z</dcterms:created>
  <dcterms:modified xsi:type="dcterms:W3CDTF">2023-11-19T18:07:17Z</dcterms:modified>
  <cp:version/>
</cp:coreProperties>
</file>