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16"/>
  </p:notesMasterIdLst>
  <p:sldIdLst>
    <p:sldId id="266" r:id="rId2"/>
    <p:sldId id="264" r:id="rId3"/>
    <p:sldId id="261" r:id="rId4"/>
    <p:sldId id="267" r:id="rId5"/>
    <p:sldId id="269" r:id="rId6"/>
    <p:sldId id="278" r:id="rId7"/>
    <p:sldId id="279" r:id="rId8"/>
    <p:sldId id="277" r:id="rId9"/>
    <p:sldId id="270" r:id="rId10"/>
    <p:sldId id="274" r:id="rId11"/>
    <p:sldId id="271" r:id="rId12"/>
    <p:sldId id="275" r:id="rId13"/>
    <p:sldId id="272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4CFCC-C38F-4DE8-AF72-5B1449A85B36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EFDCA-44BC-4F03-9CE7-F1F204119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7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854" r="5150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1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3" y="5926677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64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54138"/>
            <a:ext cx="3886201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800600" y="1354138"/>
            <a:ext cx="4059238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87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38" y="1781175"/>
            <a:ext cx="8402637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1" y="799700"/>
            <a:ext cx="8401081" cy="51117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41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38" y="1781174"/>
            <a:ext cx="3978871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1" y="803475"/>
            <a:ext cx="8401049" cy="51117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86539" y="1781174"/>
            <a:ext cx="4060825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5235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87" y="1781175"/>
            <a:ext cx="8396863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1" y="914400"/>
            <a:ext cx="840104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531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551" y="1781175"/>
            <a:ext cx="3975730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0551" y="914400"/>
            <a:ext cx="8397700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788126" y="1781175"/>
            <a:ext cx="4059238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022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1" y="914400"/>
            <a:ext cx="840104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7201" y="1781174"/>
            <a:ext cx="8401049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109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951" y="914400"/>
            <a:ext cx="8394681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2818" y="1781174"/>
            <a:ext cx="3974301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799013" y="1781174"/>
            <a:ext cx="4059237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745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776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167" y="914400"/>
            <a:ext cx="840470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360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>
              <a:solidFill>
                <a:srgbClr val="55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96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life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795" r="2208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1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3" y="5926677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99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42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1"/>
            <a:ext cx="436441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644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3" y="5926677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8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1"/>
            <a:ext cx="4353300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53300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3" y="5926677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4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1"/>
            <a:ext cx="4353300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53300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4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3" y="5926677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93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4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1"/>
            <a:ext cx="4331755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31755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5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3" y="5926677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69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layout -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778" y="0"/>
            <a:ext cx="4571222" cy="6858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922" r="-13018"/>
            </a:stretch>
          </a:blipFill>
        </p:spPr>
        <p:txBody>
          <a:bodyPr lIns="179296" tIns="143436" rIns="179296" bIns="143436" anchor="t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9844" y="3877271"/>
            <a:ext cx="3145212" cy="1794661"/>
          </a:xfr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Subheading if needed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49844" y="1187621"/>
            <a:ext cx="31452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-74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Optum_RGB_PPT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3" y="5926677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86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 xmlns="">
        <p15:guide id="1" pos="293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2459" y="2931081"/>
            <a:ext cx="8015792" cy="1088988"/>
          </a:xfrm>
          <a:noFill/>
        </p:spPr>
        <p:txBody>
          <a:bodyPr wrap="square" tIns="89648" bIns="89648" anchor="t" anchorCtr="0">
            <a:spAutoFit/>
          </a:bodyPr>
          <a:lstStyle>
            <a:lvl1pPr>
              <a:defRPr sz="5800" spc="-74" baseline="0">
                <a:gradFill>
                  <a:gsLst>
                    <a:gs pos="92035">
                      <a:schemeClr val="tx2"/>
                    </a:gs>
                    <a:gs pos="44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3" y="5926677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050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989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350" y="2428365"/>
            <a:ext cx="4145066" cy="130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45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4343400"/>
            <a:ext cx="4364412" cy="457200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Contact information: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644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3" y="5926677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42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335994"/>
            <a:ext cx="8401050" cy="3540805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1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6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cli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059" r="2944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1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3" y="5926677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3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410" tIns="76206" rIns="152410" bIns="76206" anchor="b" anchorCtr="0">
            <a:noAutofit/>
          </a:bodyPr>
          <a:lstStyle>
            <a:lvl1pPr algn="r">
              <a:buFont typeface="Arial" pitchFamily="34" charset="0"/>
              <a:buNone/>
              <a:defRPr sz="3100" spc="-37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Segoe UI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1" y="1354138"/>
            <a:ext cx="8574087" cy="43608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83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 customiz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1" cy="685862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1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13" descr="Optum_RGB_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3" y="5926677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769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ferred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354138"/>
            <a:ext cx="8401050" cy="4792662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769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erred text layou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354138"/>
            <a:ext cx="3886200" cy="4792662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786539" y="1354138"/>
            <a:ext cx="4060825" cy="4792662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79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54138"/>
            <a:ext cx="8401050" cy="4792662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62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54138"/>
            <a:ext cx="3886200" cy="4792662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88127" y="1354138"/>
            <a:ext cx="4059237" cy="4792662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8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01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1387" y="304801"/>
            <a:ext cx="8396863" cy="6203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387" y="1354138"/>
            <a:ext cx="8396863" cy="47720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433445"/>
            <a:ext cx="386530" cy="24722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>
              <a:defRPr lang="en-US" sz="800" b="0" smtClean="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8" name="Picture 12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484492"/>
            <a:ext cx="1447800" cy="13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Optum_RGB_PPT"/>
          <p:cNvPicPr>
            <a:picLocks noChangeAspect="1" noChangeArrowheads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6262622"/>
            <a:ext cx="1086243" cy="34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62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  <p:sldLayoutId id="2147483741" r:id="rId19"/>
    <p:sldLayoutId id="2147483742" r:id="rId20"/>
    <p:sldLayoutId id="2147483743" r:id="rId21"/>
    <p:sldLayoutId id="2147483744" r:id="rId22"/>
    <p:sldLayoutId id="2147483745" r:id="rId23"/>
    <p:sldLayoutId id="2147483746" r:id="rId24"/>
    <p:sldLayoutId id="2147483747" r:id="rId25"/>
    <p:sldLayoutId id="2147483748" r:id="rId26"/>
    <p:sldLayoutId id="2147483749" r:id="rId27"/>
    <p:sldLayoutId id="2147483750" r:id="rId28"/>
    <p:sldLayoutId id="2147483751" r:id="rId29"/>
    <p:sldLayoutId id="2147483752" r:id="rId3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2400"/>
        </a:spcBef>
        <a:spcAft>
          <a:spcPts val="600"/>
        </a:spcAft>
        <a:buFont typeface="Arial" panose="020B0604020202020204" pitchFamily="34" charset="0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984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651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56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9825" indent="-227013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grad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"/>
            <a:ext cx="5268036" cy="543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10200" y="38100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Presented By: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Sidharth</a:t>
            </a:r>
            <a:r>
              <a:rPr lang="en-US" dirty="0" smtClean="0"/>
              <a:t> Srinivas </a:t>
            </a:r>
            <a:r>
              <a:rPr lang="en-US" dirty="0" err="1" smtClean="0"/>
              <a:t>Padhee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644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Types of Tasks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19200"/>
            <a:ext cx="6781800" cy="47926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Copy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Exec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Text Expansion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CodeNarc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FindBugs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GenerateBuildDashboard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Many More…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666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Gradle</a:t>
            </a:r>
            <a:r>
              <a:rPr lang="en-US" dirty="0" smtClean="0"/>
              <a:t> Single Project Build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Demonstration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758238" y="6434138"/>
            <a:ext cx="385762" cy="246062"/>
          </a:xfrm>
        </p:spPr>
        <p:txBody>
          <a:bodyPr/>
          <a:lstStyle/>
          <a:p>
            <a:pPr algn="r"/>
            <a:fld id="{F18F5FCC-583C-47C6-9953-2F6AD74D46AE}" type="slidenum">
              <a:rPr lang="en-US" smtClean="0">
                <a:solidFill>
                  <a:srgbClr val="55565A"/>
                </a:solidFill>
              </a:rPr>
              <a:pPr algn="r"/>
              <a:t>11</a:t>
            </a:fld>
            <a:endParaRPr lang="en-US" dirty="0">
              <a:solidFill>
                <a:srgbClr val="55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68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ompile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untime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testCompile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testRuntime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Configurations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209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Gradle</a:t>
            </a:r>
            <a:r>
              <a:rPr lang="en-US" dirty="0" smtClean="0"/>
              <a:t> Multi Project Builds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Demonstration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758238" y="6434138"/>
            <a:ext cx="385762" cy="246062"/>
          </a:xfrm>
        </p:spPr>
        <p:txBody>
          <a:bodyPr/>
          <a:lstStyle/>
          <a:p>
            <a:pPr algn="r"/>
            <a:fld id="{F18F5FCC-583C-47C6-9953-2F6AD74D46AE}" type="slidenum">
              <a:rPr lang="en-US" smtClean="0">
                <a:solidFill>
                  <a:srgbClr val="55565A"/>
                </a:solidFill>
              </a:rPr>
              <a:pPr algn="r"/>
              <a:t>13</a:t>
            </a:fld>
            <a:endParaRPr lang="en-US" dirty="0">
              <a:solidFill>
                <a:srgbClr val="55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68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Gradle</a:t>
            </a:r>
            <a:r>
              <a:rPr lang="en-US" dirty="0" smtClean="0"/>
              <a:t> Jenkins Build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Demonstration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758238" y="6434138"/>
            <a:ext cx="385762" cy="246062"/>
          </a:xfrm>
        </p:spPr>
        <p:txBody>
          <a:bodyPr/>
          <a:lstStyle/>
          <a:p>
            <a:pPr algn="r"/>
            <a:fld id="{F18F5FCC-583C-47C6-9953-2F6AD74D46AE}" type="slidenum">
              <a:rPr lang="en-US" smtClean="0">
                <a:solidFill>
                  <a:srgbClr val="55565A"/>
                </a:solidFill>
              </a:rPr>
              <a:pPr algn="r"/>
              <a:t>14</a:t>
            </a:fld>
            <a:endParaRPr lang="en-US" dirty="0">
              <a:solidFill>
                <a:srgbClr val="55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68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2</a:t>
            </a:fld>
            <a:endParaRPr lang="en-US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Hello, </a:t>
            </a:r>
            <a:r>
              <a:rPr lang="en-US" b="1" dirty="0" err="1" smtClean="0">
                <a:solidFill>
                  <a:schemeClr val="accent1"/>
                </a:solidFill>
              </a:rPr>
              <a:t>Gradle</a:t>
            </a:r>
            <a:r>
              <a:rPr lang="en-US" b="1" dirty="0" smtClean="0">
                <a:solidFill>
                  <a:schemeClr val="accent1"/>
                </a:solidFill>
              </a:rPr>
              <a:t>!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1225659"/>
            <a:ext cx="7467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From mobile apps to </a:t>
            </a:r>
            <a:r>
              <a:rPr lang="en-US" sz="2800" dirty="0" err="1"/>
              <a:t>microservices</a:t>
            </a:r>
            <a:r>
              <a:rPr lang="en-US" sz="2800" dirty="0"/>
              <a:t>, from small startups to big enterprises, </a:t>
            </a:r>
            <a:r>
              <a:rPr lang="en-US" sz="2800" dirty="0" err="1"/>
              <a:t>Gradle</a:t>
            </a:r>
            <a:r>
              <a:rPr lang="en-US" sz="2800" dirty="0"/>
              <a:t> helps teams build, automate and deliver better software, faster.</a:t>
            </a:r>
            <a:endParaRPr lang="en-US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8381999" cy="259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00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Offers Extreme Flexibility to the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No Dependency Management Infrastructure.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Uses XML for Build Configuration.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Complex Build Files.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3</a:t>
            </a:fld>
            <a:endParaRPr lang="en-US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solidFill>
                  <a:schemeClr val="accent1"/>
                </a:solidFill>
              </a:rPr>
              <a:t>Ant</a:t>
            </a:r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917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Offered Rigid Standards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Support for Dependency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Standards became Overbearing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Uses XML for Build Configuration.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Complex Build Files.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8F5FCC-583C-47C6-9953-2F6AD74D46AE}" type="slidenum">
              <a:rPr>
                <a:solidFill>
                  <a:srgbClr val="55565A"/>
                </a:solidFill>
              </a:rPr>
              <a:pPr/>
              <a:t>4</a:t>
            </a:fld>
            <a:endParaRPr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solidFill>
                  <a:schemeClr val="accent1"/>
                </a:solidFill>
              </a:rPr>
              <a:t>Maven</a:t>
            </a:r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8962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Sensible Middle Ground of  ANT and MAVEN.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Organisation</a:t>
            </a:r>
            <a:r>
              <a:rPr lang="en-US" dirty="0" smtClean="0">
                <a:solidFill>
                  <a:schemeClr val="tx1"/>
                </a:solidFill>
              </a:rPr>
              <a:t> and Project Specific Build Standards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Building Files in GROOVY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Domain Specific Build Languages.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8F5FCC-583C-47C6-9953-2F6AD74D46AE}" type="slidenum">
              <a:rPr>
                <a:solidFill>
                  <a:srgbClr val="55565A"/>
                </a:solidFill>
              </a:rPr>
              <a:pPr/>
              <a:t>5</a:t>
            </a:fld>
            <a:endParaRPr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96863" cy="620358"/>
          </a:xfrm>
        </p:spPr>
        <p:txBody>
          <a:bodyPr/>
          <a:lstStyle/>
          <a:p>
            <a:pPr algn="ctr"/>
            <a:r>
              <a:rPr lang="en-US" sz="3200" b="1" dirty="0" err="1" smtClean="0">
                <a:solidFill>
                  <a:schemeClr val="accent1"/>
                </a:solidFill>
              </a:rPr>
              <a:t>Gradle</a:t>
            </a:r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1784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8F5FCC-583C-47C6-9953-2F6AD74D46AE}" type="slidenum">
              <a:rPr>
                <a:solidFill>
                  <a:srgbClr val="55565A"/>
                </a:solidFill>
              </a:rPr>
              <a:pPr/>
              <a:t>6</a:t>
            </a:fld>
            <a:endParaRPr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96863" cy="620358"/>
          </a:xfrm>
        </p:spPr>
        <p:txBody>
          <a:bodyPr/>
          <a:lstStyle/>
          <a:p>
            <a:pPr algn="ctr"/>
            <a:r>
              <a:rPr lang="en-US" sz="3200" b="1" dirty="0" err="1" smtClean="0">
                <a:solidFill>
                  <a:schemeClr val="accent1"/>
                </a:solidFill>
              </a:rPr>
              <a:t>Gradle</a:t>
            </a:r>
            <a:r>
              <a:rPr lang="en-US" sz="3200" b="1" dirty="0" smtClean="0">
                <a:solidFill>
                  <a:schemeClr val="accent1"/>
                </a:solidFill>
              </a:rPr>
              <a:t> vs Maven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814"/>
            <a:ext cx="9144000" cy="289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02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8F5FCC-583C-47C6-9953-2F6AD74D46AE}" type="slidenum">
              <a:rPr>
                <a:solidFill>
                  <a:srgbClr val="55565A"/>
                </a:solidFill>
              </a:rPr>
              <a:pPr/>
              <a:t>7</a:t>
            </a:fld>
            <a:endParaRPr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96863" cy="620358"/>
          </a:xfrm>
        </p:spPr>
        <p:txBody>
          <a:bodyPr/>
          <a:lstStyle/>
          <a:p>
            <a:pPr algn="ctr"/>
            <a:r>
              <a:rPr lang="en-US" sz="3200" b="1" dirty="0" err="1" smtClean="0">
                <a:solidFill>
                  <a:schemeClr val="accent1"/>
                </a:solidFill>
              </a:rPr>
              <a:t>Gradle</a:t>
            </a:r>
            <a:r>
              <a:rPr lang="en-US" sz="3200" b="1" dirty="0" smtClean="0">
                <a:solidFill>
                  <a:schemeClr val="accent1"/>
                </a:solidFill>
              </a:rPr>
              <a:t> vs Maven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59436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082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8F5FCC-583C-47C6-9953-2F6AD74D46AE}" type="slidenum">
              <a:rPr>
                <a:solidFill>
                  <a:srgbClr val="55565A"/>
                </a:solidFill>
              </a:rPr>
              <a:pPr/>
              <a:t>8</a:t>
            </a:fld>
            <a:endParaRPr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96863" cy="620358"/>
          </a:xfrm>
        </p:spPr>
        <p:txBody>
          <a:bodyPr/>
          <a:lstStyle/>
          <a:p>
            <a:pPr algn="ctr"/>
            <a:r>
              <a:rPr lang="en-US" sz="3200" b="1" dirty="0" err="1" smtClean="0">
                <a:solidFill>
                  <a:schemeClr val="accent1"/>
                </a:solidFill>
              </a:rPr>
              <a:t>Gradle</a:t>
            </a:r>
            <a:r>
              <a:rPr lang="en-US" sz="3200" b="1" dirty="0" smtClean="0">
                <a:solidFill>
                  <a:schemeClr val="accent1"/>
                </a:solidFill>
              </a:rPr>
              <a:t> Support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196215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1219200"/>
            <a:ext cx="195262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09675"/>
            <a:ext cx="196215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200149"/>
            <a:ext cx="19431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905250"/>
            <a:ext cx="63246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4724400"/>
            <a:ext cx="43053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158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Gradle</a:t>
            </a:r>
            <a:r>
              <a:rPr lang="en-US" dirty="0" smtClean="0"/>
              <a:t> Tasks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Demonstration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758238" y="6434138"/>
            <a:ext cx="385762" cy="246062"/>
          </a:xfrm>
        </p:spPr>
        <p:txBody>
          <a:bodyPr/>
          <a:lstStyle/>
          <a:p>
            <a:pPr algn="r"/>
            <a:fld id="{F18F5FCC-583C-47C6-9953-2F6AD74D46AE}" type="slidenum">
              <a:rPr lang="en-US" smtClean="0">
                <a:solidFill>
                  <a:srgbClr val="55565A"/>
                </a:solidFill>
              </a:rPr>
              <a:pPr algn="r"/>
              <a:t>9</a:t>
            </a:fld>
            <a:endParaRPr lang="en-US" dirty="0">
              <a:solidFill>
                <a:srgbClr val="55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64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PPT Template_Standard_FINAL_v1">
  <a:themeElements>
    <a:clrScheme name="Optum Sept 2016">
      <a:dk1>
        <a:srgbClr val="55565A"/>
      </a:dk1>
      <a:lt1>
        <a:srgbClr val="FFFFFF"/>
      </a:lt1>
      <a:dk2>
        <a:srgbClr val="E87722"/>
      </a:dk2>
      <a:lt2>
        <a:srgbClr val="EAEAEA"/>
      </a:lt2>
      <a:accent1>
        <a:srgbClr val="E87722"/>
      </a:accent1>
      <a:accent2>
        <a:srgbClr val="F2B411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00549F"/>
      </a:hlink>
      <a:folHlink>
        <a:srgbClr val="00549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10434</TotalTime>
  <Words>156</Words>
  <Application>Microsoft Office PowerPoint</Application>
  <PresentationFormat>On-screen Show (4:3)</PresentationFormat>
  <Paragraphs>55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2_PPT Template_Standard_FINAL_v1</vt:lpstr>
      <vt:lpstr>PowerPoint Presentation</vt:lpstr>
      <vt:lpstr>Hello, Gradle!</vt:lpstr>
      <vt:lpstr>Ant</vt:lpstr>
      <vt:lpstr>Maven</vt:lpstr>
      <vt:lpstr>Gradle</vt:lpstr>
      <vt:lpstr>Gradle vs Maven</vt:lpstr>
      <vt:lpstr>Gradle vs Maven</vt:lpstr>
      <vt:lpstr>Gradle Support</vt:lpstr>
      <vt:lpstr>Demonstration</vt:lpstr>
      <vt:lpstr>Types of Tasks</vt:lpstr>
      <vt:lpstr>Demonstration</vt:lpstr>
      <vt:lpstr>Configurations</vt:lpstr>
      <vt:lpstr>Demonstration</vt:lpstr>
      <vt:lpstr>Demonstration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VN</dc:creator>
  <cp:lastModifiedBy>Padhee, Sidharth Srinivas</cp:lastModifiedBy>
  <cp:revision>60</cp:revision>
  <dcterms:created xsi:type="dcterms:W3CDTF">2017-04-18T11:12:57Z</dcterms:created>
  <dcterms:modified xsi:type="dcterms:W3CDTF">2018-07-10T18:27:31Z</dcterms:modified>
</cp:coreProperties>
</file>