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22" r:id="rId2"/>
  </p:sldMasterIdLst>
  <p:notesMasterIdLst>
    <p:notesMasterId r:id="rId18"/>
  </p:notesMasterIdLst>
  <p:sldIdLst>
    <p:sldId id="274" r:id="rId3"/>
    <p:sldId id="298" r:id="rId4"/>
    <p:sldId id="301" r:id="rId5"/>
    <p:sldId id="300" r:id="rId6"/>
    <p:sldId id="302" r:id="rId7"/>
    <p:sldId id="304" r:id="rId8"/>
    <p:sldId id="303" r:id="rId9"/>
    <p:sldId id="306" r:id="rId10"/>
    <p:sldId id="307" r:id="rId11"/>
    <p:sldId id="308" r:id="rId12"/>
    <p:sldId id="305" r:id="rId13"/>
    <p:sldId id="289" r:id="rId14"/>
    <p:sldId id="299" r:id="rId15"/>
    <p:sldId id="309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CFCC-C38F-4DE8-AF72-5B1449A85B36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FDCA-44BC-4F03-9CE7-F1F204119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7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FDCA-44BC-4F03-9CE7-F1F204119E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5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6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7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0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8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8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5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9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3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8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3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6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9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3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6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23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1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11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76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2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315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22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096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455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76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60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649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4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76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5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0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quibase.org/manual/rename_table" TargetMode="External"/><Relationship Id="rId13" Type="http://schemas.openxmlformats.org/officeDocument/2006/relationships/hyperlink" Target="http://www.liquibase.org/manual/merge_columns" TargetMode="External"/><Relationship Id="rId18" Type="http://schemas.openxmlformats.org/officeDocument/2006/relationships/hyperlink" Target="http://www.liquibase.org/manual/add_unique_constraint" TargetMode="External"/><Relationship Id="rId3" Type="http://schemas.openxmlformats.org/officeDocument/2006/relationships/hyperlink" Target="http://www.liquibase.org/manual/rename_column" TargetMode="External"/><Relationship Id="rId21" Type="http://schemas.openxmlformats.org/officeDocument/2006/relationships/hyperlink" Target="http://www.liquibase.org/manual/drop_sequence" TargetMode="External"/><Relationship Id="rId7" Type="http://schemas.openxmlformats.org/officeDocument/2006/relationships/hyperlink" Target="http://www.liquibase.org/manual/create_table" TargetMode="External"/><Relationship Id="rId12" Type="http://schemas.openxmlformats.org/officeDocument/2006/relationships/hyperlink" Target="http://www.liquibase.org/manual/drop_view" TargetMode="External"/><Relationship Id="rId17" Type="http://schemas.openxmlformats.org/officeDocument/2006/relationships/hyperlink" Target="http://www.liquibase.org/manual/remove_not-null_constraint" TargetMode="External"/><Relationship Id="rId2" Type="http://schemas.openxmlformats.org/officeDocument/2006/relationships/hyperlink" Target="http://www.liquibase.org/manual/add_column" TargetMode="External"/><Relationship Id="rId16" Type="http://schemas.openxmlformats.org/officeDocument/2006/relationships/hyperlink" Target="http://www.liquibase.org/manual/add_not-null_constraint" TargetMode="External"/><Relationship Id="rId20" Type="http://schemas.openxmlformats.org/officeDocument/2006/relationships/hyperlink" Target="http://www.liquibase.org/manual/create_sequence" TargetMode="External"/><Relationship Id="rId1" Type="http://schemas.openxmlformats.org/officeDocument/2006/relationships/slideLayout" Target="../slideLayouts/slideLayout45.xml"/><Relationship Id="rId6" Type="http://schemas.openxmlformats.org/officeDocument/2006/relationships/hyperlink" Target="http://www.liquibase.org/manual/alter_sequence" TargetMode="External"/><Relationship Id="rId11" Type="http://schemas.openxmlformats.org/officeDocument/2006/relationships/hyperlink" Target="http://www.liquibase.org/manual/rename_view" TargetMode="External"/><Relationship Id="rId24" Type="http://schemas.openxmlformats.org/officeDocument/2006/relationships/hyperlink" Target="http://www.liquibase.org/manual/drop_default_value" TargetMode="External"/><Relationship Id="rId5" Type="http://schemas.openxmlformats.org/officeDocument/2006/relationships/hyperlink" Target="http://www.liquibase.org/manual/drop_column" TargetMode="External"/><Relationship Id="rId15" Type="http://schemas.openxmlformats.org/officeDocument/2006/relationships/hyperlink" Target="http://www.liquibase.org/manual/add_lookup_table" TargetMode="External"/><Relationship Id="rId23" Type="http://schemas.openxmlformats.org/officeDocument/2006/relationships/hyperlink" Target="http://www.liquibase.org/manual/add_default_value" TargetMode="External"/><Relationship Id="rId10" Type="http://schemas.openxmlformats.org/officeDocument/2006/relationships/hyperlink" Target="http://www.liquibase.org/manual/create_view" TargetMode="External"/><Relationship Id="rId19" Type="http://schemas.openxmlformats.org/officeDocument/2006/relationships/hyperlink" Target="http://www.liquibase.org/manual/drop_unique_constraint" TargetMode="External"/><Relationship Id="rId4" Type="http://schemas.openxmlformats.org/officeDocument/2006/relationships/hyperlink" Target="http://www.liquibase.org/manual/modify_column" TargetMode="External"/><Relationship Id="rId9" Type="http://schemas.openxmlformats.org/officeDocument/2006/relationships/hyperlink" Target="http://www.liquibase.org/manual/drop_table" TargetMode="External"/><Relationship Id="rId14" Type="http://schemas.openxmlformats.org/officeDocument/2006/relationships/hyperlink" Target="http://www.liquibase.org/manual/create_stored_procedure" TargetMode="External"/><Relationship Id="rId22" Type="http://schemas.openxmlformats.org/officeDocument/2006/relationships/hyperlink" Target="http://www.liquibase.org/manual/add_auto-incremen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quibase.org/manual/load_data" TargetMode="External"/><Relationship Id="rId13" Type="http://schemas.openxmlformats.org/officeDocument/2006/relationships/hyperlink" Target="http://www.liquibase.org/manual/stop" TargetMode="External"/><Relationship Id="rId3" Type="http://schemas.openxmlformats.org/officeDocument/2006/relationships/hyperlink" Target="http://www.liquibase.org/manual/drop_foreign_key_constraint" TargetMode="External"/><Relationship Id="rId7" Type="http://schemas.openxmlformats.org/officeDocument/2006/relationships/hyperlink" Target="http://www.liquibase.org/manual/insert_data" TargetMode="External"/><Relationship Id="rId12" Type="http://schemas.openxmlformats.org/officeDocument/2006/relationships/hyperlink" Target="http://www.liquibase.org/manual/tag_database" TargetMode="External"/><Relationship Id="rId2" Type="http://schemas.openxmlformats.org/officeDocument/2006/relationships/hyperlink" Target="http://www.liquibase.org/manual/add_foreign_key_constraint" TargetMode="External"/><Relationship Id="rId1" Type="http://schemas.openxmlformats.org/officeDocument/2006/relationships/slideLayout" Target="../slideLayouts/slideLayout45.xml"/><Relationship Id="rId6" Type="http://schemas.openxmlformats.org/officeDocument/2006/relationships/hyperlink" Target="http://www.liquibase.org/manual/drop_primary_key_constraint" TargetMode="External"/><Relationship Id="rId11" Type="http://schemas.openxmlformats.org/officeDocument/2006/relationships/hyperlink" Target="http://www.liquibase.org/manual/delete_data" TargetMode="External"/><Relationship Id="rId5" Type="http://schemas.openxmlformats.org/officeDocument/2006/relationships/hyperlink" Target="http://www.liquibase.org/manual/add_primary_key_constraint" TargetMode="External"/><Relationship Id="rId10" Type="http://schemas.openxmlformats.org/officeDocument/2006/relationships/hyperlink" Target="http://www.liquibase.org/manual/update_data" TargetMode="External"/><Relationship Id="rId4" Type="http://schemas.openxmlformats.org/officeDocument/2006/relationships/hyperlink" Target="http://www.liquibase.org/manual/drop_all_foreign_key_constraints" TargetMode="External"/><Relationship Id="rId9" Type="http://schemas.openxmlformats.org/officeDocument/2006/relationships/hyperlink" Target="http://www.liquibase.org/manual/load_update_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</a:t>
            </a:fld>
            <a:endParaRPr lang="en-US" dirty="0">
              <a:solidFill>
                <a:srgbClr val="55565A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1012"/>
            <a:ext cx="51054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171827"/>
            <a:ext cx="3914775" cy="85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22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10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runAlways attribute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&lt;changeSet id="1" author</a:t>
            </a:r>
            <a:r>
              <a:rPr lang="en-US" dirty="0" smtClean="0">
                <a:solidFill>
                  <a:srgbClr val="000000"/>
                </a:solidFill>
              </a:rPr>
              <a:t>=“gurpreet" </a:t>
            </a:r>
            <a:r>
              <a:rPr lang="en-US" b="1" dirty="0">
                <a:solidFill>
                  <a:srgbClr val="000000"/>
                </a:solidFill>
              </a:rPr>
              <a:t>runAlways="true"</a:t>
            </a:r>
            <a:r>
              <a:rPr lang="en-US" dirty="0">
                <a:solidFill>
                  <a:srgbClr val="000000"/>
                </a:solidFill>
              </a:rPr>
              <a:t> context</a:t>
            </a:r>
            <a:r>
              <a:rPr lang="en-US" dirty="0" smtClean="0">
                <a:solidFill>
                  <a:srgbClr val="000000"/>
                </a:solidFill>
              </a:rPr>
              <a:t>=“test”&gt;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……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&lt;/changeSet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5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11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Jenkins Integration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3638" y="1447800"/>
            <a:ext cx="7242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10000"/>
                  </a:schemeClr>
                </a:solidFill>
              </a:rPr>
              <a:t>Liquibase 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</a:rPr>
              <a:t>R</a:t>
            </a:r>
            <a:r>
              <a:rPr lang="en-US" sz="2400" b="1" dirty="0" smtClean="0">
                <a:solidFill>
                  <a:schemeClr val="accent6">
                    <a:lumMod val="10000"/>
                  </a:schemeClr>
                </a:solidFill>
              </a:rPr>
              <a:t>unner Plugin</a:t>
            </a: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11" y="2286712"/>
            <a:ext cx="5745689" cy="317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45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269801"/>
            <a:ext cx="8015792" cy="1073599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12</a:t>
            </a:fld>
            <a:endParaRPr lang="en-US"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13</a:t>
            </a:fld>
            <a:endParaRPr lang="en-US" dirty="0">
              <a:solidFill>
                <a:srgbClr val="55565A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52801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1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14</a:t>
            </a:fld>
            <a:endParaRPr lang="en-US"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1"/>
            <a:ext cx="6629400" cy="276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15</a:t>
            </a:fld>
            <a:endParaRPr lang="en-US" dirty="0">
              <a:solidFill>
                <a:srgbClr val="55565A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36" y="1676400"/>
            <a:ext cx="664563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2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What is Liquibase?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Liquibase is an </a:t>
            </a:r>
            <a:r>
              <a:rPr lang="en-US" b="1" dirty="0">
                <a:solidFill>
                  <a:schemeClr val="accent6">
                    <a:lumMod val="10000"/>
                  </a:schemeClr>
                </a:solidFill>
              </a:rPr>
              <a:t>open source database-independent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library for </a:t>
            </a:r>
            <a:r>
              <a:rPr lang="en-US" b="1" dirty="0">
                <a:solidFill>
                  <a:schemeClr val="accent6">
                    <a:lumMod val="10000"/>
                  </a:schemeClr>
                </a:solidFill>
              </a:rPr>
              <a:t>tracking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6">
                    <a:lumMod val="10000"/>
                  </a:schemeClr>
                </a:solidFill>
              </a:rPr>
              <a:t>managing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6">
                    <a:lumMod val="10000"/>
                  </a:schemeClr>
                </a:solidFill>
              </a:rPr>
              <a:t>applying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database schema changes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Database changes are stored in an XML (or JSON,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YAML, plain-ish SQL)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file that is version controlled and database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independent.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3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 changeset is </a:t>
            </a:r>
            <a:r>
              <a:rPr lang="en-US" b="1" dirty="0">
                <a:solidFill>
                  <a:schemeClr val="accent6">
                    <a:lumMod val="10000"/>
                  </a:schemeClr>
                </a:solidFill>
              </a:rPr>
              <a:t>uniquely identified change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that should be applied to the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database</a:t>
            </a:r>
          </a:p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When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Liquibase runs, it queries the DATABASECHANGELOG table for the changesets that are marked as executed and then executes all changesets that have not yet been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executed.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</a:rPr>
            </a:b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10000"/>
                  </a:schemeClr>
                </a:solidFill>
              </a:rPr>
              <a:t>Changeset</a:t>
            </a: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4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Features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10000"/>
                  </a:schemeClr>
                </a:solidFill>
              </a:rPr>
              <a:t>Changeset</a:t>
            </a: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5810250" cy="367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0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5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3638" y="1447799"/>
            <a:ext cx="4042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10000"/>
                  </a:schemeClr>
                </a:solidFill>
              </a:rPr>
              <a:t>Auto Rollback Changes</a:t>
            </a: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4467" y="2209800"/>
            <a:ext cx="2574744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By tag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10000"/>
                  </a:schemeClr>
                </a:solidFill>
              </a:rPr>
              <a:t>rollback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By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10000"/>
                  </a:schemeClr>
                </a:solidFill>
              </a:rPr>
              <a:t>rollbackCount 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10000"/>
                  </a:schemeClr>
                </a:solidFill>
              </a:rPr>
              <a:t>By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10000"/>
                  </a:schemeClr>
                </a:solidFill>
              </a:rPr>
              <a:t>rollbackLastHours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rollbackToDate</a:t>
            </a:r>
            <a:endParaRPr lang="en-US" sz="16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8400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For some statements like &lt;modifyDataType&gt; need to explicitly specify the &lt;rollback&gt;  statements.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6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3638" y="1447799"/>
            <a:ext cx="4042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10000"/>
                  </a:schemeClr>
                </a:solidFill>
              </a:rPr>
              <a:t>&lt;rollback&gt;</a:t>
            </a: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7" y="2438400"/>
            <a:ext cx="82331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8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7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3638" y="1447799"/>
            <a:ext cx="7242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10000"/>
                  </a:schemeClr>
                </a:solidFill>
              </a:rPr>
              <a:t>Generate Change Log from existing tables</a:t>
            </a: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209800"/>
            <a:ext cx="6857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se liquibase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to generate change log file for 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existing tables and use them to add new changeSets.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6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8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Supported Refactorings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49080"/>
            <a:ext cx="3886200" cy="315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algn="just">
              <a:spcBef>
                <a:spcPts val="14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0000"/>
                </a:solidFill>
                <a:latin typeface="Verdana"/>
              </a:rPr>
              <a:t>Structural Refactorings</a:t>
            </a:r>
            <a:endParaRPr lang="en-US" sz="1400" dirty="0"/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2"/>
              </a:rPr>
              <a:t>Add </a:t>
            </a:r>
            <a:r>
              <a:rPr lang="en-US" sz="1400" u="sng" dirty="0" smtClean="0">
                <a:solidFill>
                  <a:srgbClr val="436976"/>
                </a:solidFill>
                <a:latin typeface="Verdana"/>
                <a:hlinkClick r:id="rId2"/>
              </a:rPr>
              <a:t>Column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3"/>
              </a:rPr>
              <a:t>Rename Column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4"/>
              </a:rPr>
              <a:t>Modify Column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5"/>
              </a:rPr>
              <a:t>Drop Column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6"/>
              </a:rPr>
              <a:t>Alter Sequence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7"/>
              </a:rPr>
              <a:t>Create Table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8"/>
              </a:rPr>
              <a:t>Rename Table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9"/>
              </a:rPr>
              <a:t>Drop Table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0"/>
              </a:rPr>
              <a:t>Create View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1"/>
              </a:rPr>
              <a:t>Rename View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2"/>
              </a:rPr>
              <a:t>Drop View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3"/>
              </a:rPr>
              <a:t>Merge Columns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4"/>
              </a:rPr>
              <a:t>Create Stored </a:t>
            </a:r>
            <a:r>
              <a:rPr lang="en-US" sz="1400" u="sng" dirty="0" smtClean="0">
                <a:solidFill>
                  <a:srgbClr val="436976"/>
                </a:solidFill>
                <a:latin typeface="Verdana"/>
                <a:hlinkClick r:id="rId14"/>
              </a:rPr>
              <a:t>Procedure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1906091"/>
            <a:ext cx="4572000" cy="25135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 algn="just">
              <a:spcBef>
                <a:spcPts val="14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0000"/>
                </a:solidFill>
                <a:latin typeface="Verdana"/>
              </a:rPr>
              <a:t>Data Quality Refactorings</a:t>
            </a:r>
            <a:endParaRPr lang="en-US" sz="1400" dirty="0"/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5"/>
              </a:rPr>
              <a:t>Add Lookup Table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6"/>
              </a:rPr>
              <a:t>Add Not-Null Constraint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7"/>
              </a:rPr>
              <a:t>Remove Not-Null Constraint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8"/>
              </a:rPr>
              <a:t>Add Unique Constraint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9"/>
              </a:rPr>
              <a:t>Drop Unique Constraint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20"/>
              </a:rPr>
              <a:t>Create Sequence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21"/>
              </a:rPr>
              <a:t>Drop Sequence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22"/>
              </a:rPr>
              <a:t>Add Auto-Increment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23"/>
              </a:rPr>
              <a:t>Add Default Value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24"/>
              </a:rPr>
              <a:t>Drop Default Value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827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9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Supported Refactorings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33664"/>
            <a:ext cx="4191000" cy="143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algn="just">
              <a:spcBef>
                <a:spcPts val="14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0000"/>
                </a:solidFill>
                <a:latin typeface="Verdana"/>
              </a:rPr>
              <a:t>Referential Integrity Refactorings</a:t>
            </a:r>
            <a:endParaRPr lang="en-US" sz="1400" dirty="0"/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2"/>
              </a:rPr>
              <a:t>Add Foreign Key Constraint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3"/>
              </a:rPr>
              <a:t>Drop Foreign Key Constraint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4"/>
              </a:rPr>
              <a:t>Drop All Foreign Key Constraints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5"/>
              </a:rPr>
              <a:t>Add Primary Key Constraint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6"/>
              </a:rPr>
              <a:t>Drop Primary Key </a:t>
            </a:r>
            <a:r>
              <a:rPr lang="en-US" sz="1400" u="sng" dirty="0" smtClean="0">
                <a:solidFill>
                  <a:srgbClr val="436976"/>
                </a:solidFill>
                <a:latin typeface="Verdana"/>
                <a:hlinkClick r:id="rId6"/>
              </a:rPr>
              <a:t>Constraint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332" y="1733664"/>
            <a:ext cx="4572000" cy="18671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 lvl="0" algn="just">
              <a:spcBef>
                <a:spcPts val="14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0000"/>
                </a:solidFill>
                <a:latin typeface="Verdana"/>
              </a:rPr>
              <a:t>Non-Refactoring Transformations</a:t>
            </a:r>
            <a:endParaRPr lang="en-US" sz="1400" dirty="0">
              <a:solidFill>
                <a:srgbClr val="55565A"/>
              </a:solidFill>
            </a:endParaRPr>
          </a:p>
          <a:p>
            <a:pPr marL="50800" lvl="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7"/>
              </a:rPr>
              <a:t>Insert Data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lvl="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8"/>
              </a:rPr>
              <a:t>Load Data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lvl="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9"/>
              </a:rPr>
              <a:t>Load Update Data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lvl="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0"/>
              </a:rPr>
              <a:t>Update Data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lvl="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1"/>
              </a:rPr>
              <a:t>Delete Data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lvl="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2"/>
              </a:rPr>
              <a:t>Tag Database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  <a:p>
            <a:pPr marL="50800" lvl="0" fontAlgn="base">
              <a:buFont typeface="Arial"/>
              <a:buChar char="•"/>
            </a:pPr>
            <a:r>
              <a:rPr lang="en-US" sz="1400" u="sng" dirty="0">
                <a:solidFill>
                  <a:srgbClr val="436976"/>
                </a:solidFill>
                <a:latin typeface="Verdana"/>
                <a:hlinkClick r:id="rId13"/>
              </a:rPr>
              <a:t>Stop</a:t>
            </a:r>
            <a:endParaRPr lang="en-US" sz="1400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35869914"/>
      </p:ext>
    </p:extLst>
  </p:cSld>
  <p:clrMapOvr>
    <a:masterClrMapping/>
  </p:clrMapOvr>
</p:sld>
</file>

<file path=ppt/theme/theme1.xml><?xml version="1.0" encoding="utf-8"?>
<a:theme xmlns:a="http://schemas.openxmlformats.org/drawingml/2006/main" name="1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12426</TotalTime>
  <Words>293</Words>
  <Application>Microsoft Office PowerPoint</Application>
  <PresentationFormat>On-screen Show (4:3)</PresentationFormat>
  <Paragraphs>97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1_PPT Template_Standard_FINAL_v1</vt:lpstr>
      <vt:lpstr>2_PPT Template_Standard_FINAL_v1</vt:lpstr>
      <vt:lpstr>PowerPoint Presentation</vt:lpstr>
      <vt:lpstr>What is Liquibase?</vt:lpstr>
      <vt:lpstr>Features</vt:lpstr>
      <vt:lpstr>Features</vt:lpstr>
      <vt:lpstr>Features</vt:lpstr>
      <vt:lpstr>Features</vt:lpstr>
      <vt:lpstr>Features</vt:lpstr>
      <vt:lpstr>Supported Refactorings</vt:lpstr>
      <vt:lpstr>Supported Refactorings</vt:lpstr>
      <vt:lpstr>runAlways attribute</vt:lpstr>
      <vt:lpstr>Jenkins Integration</vt:lpstr>
      <vt:lpstr>Live Demo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</dc:creator>
  <cp:lastModifiedBy>Saluja, Gurpreet Singh</cp:lastModifiedBy>
  <cp:revision>93</cp:revision>
  <dcterms:created xsi:type="dcterms:W3CDTF">2017-04-18T11:12:57Z</dcterms:created>
  <dcterms:modified xsi:type="dcterms:W3CDTF">2018-07-11T07:11:12Z</dcterms:modified>
</cp:coreProperties>
</file>