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22" r:id="rId2"/>
  </p:sldMasterIdLst>
  <p:notesMasterIdLst>
    <p:notesMasterId r:id="rId15"/>
  </p:notesMasterIdLst>
  <p:sldIdLst>
    <p:sldId id="274" r:id="rId3"/>
    <p:sldId id="267" r:id="rId4"/>
    <p:sldId id="291" r:id="rId5"/>
    <p:sldId id="293" r:id="rId6"/>
    <p:sldId id="294" r:id="rId7"/>
    <p:sldId id="295" r:id="rId8"/>
    <p:sldId id="296" r:id="rId9"/>
    <p:sldId id="297" r:id="rId10"/>
    <p:sldId id="289" r:id="rId11"/>
    <p:sldId id="288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CFCC-C38F-4DE8-AF72-5B1449A85B36}" type="datetimeFigureOut">
              <a:rPr lang="en-US" smtClean="0"/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FDCA-44BC-4F03-9CE7-F1F204119E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6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72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0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8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15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86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5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6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3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8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2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3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95" r="2208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59" r="2944"/>
          <a:stretch/>
        </p:blipFill>
        <p:spPr>
          <a:xfrm>
            <a:off x="0" y="-312"/>
            <a:ext cx="9144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3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6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23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1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111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76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7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799702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1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2" y="2"/>
            <a:ext cx="9144001" cy="68586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8" y="3877272"/>
            <a:ext cx="466475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888769"/>
            <a:ext cx="4631922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9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0" y="1781176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3" y="803477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1" y="1781176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23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9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315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1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221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3" y="914401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3" y="1781176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096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3" y="914401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20" y="1781176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781176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455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776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9" y="914401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60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649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42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64412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1" y="1354138"/>
            <a:ext cx="4060825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76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877272"/>
            <a:ext cx="4353300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53300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0" y="3877272"/>
            <a:ext cx="4331755" cy="1794661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0" y="1187621"/>
            <a:ext cx="4331755" cy="2689656"/>
          </a:xfrm>
          <a:noFill/>
        </p:spPr>
        <p:txBody>
          <a:bodyPr lIns="0" tIns="89648" rIns="0" bIns="89648" anchor="b" anchorCtr="0"/>
          <a:lstStyle>
            <a:lvl1pPr algn="l" defTabSz="6857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6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22" r="-13018"/>
            </a:stretch>
          </a:blipFill>
        </p:spPr>
        <p:txBody>
          <a:bodyPr lIns="179296" tIns="143436" rIns="179296" bIns="143436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3877272"/>
            <a:ext cx="3145212" cy="1794661"/>
          </a:xfr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Subheading if needed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1187621"/>
            <a:ext cx="31452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-74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86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59" y="2931082"/>
            <a:ext cx="8015792" cy="1073599"/>
          </a:xfrm>
          <a:noFill/>
        </p:spPr>
        <p:txBody>
          <a:bodyPr wrap="square" tIns="89648" bIns="89648" anchor="t" anchorCtr="0">
            <a:spAutoFit/>
          </a:bodyPr>
          <a:lstStyle>
            <a:lvl1pPr>
              <a:defRPr sz="5800" spc="-74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5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91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50" y="2428365"/>
            <a:ext cx="4145066" cy="130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6412818"/>
            <a:ext cx="42672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4343400"/>
            <a:ext cx="4364412" cy="457200"/>
          </a:xfrm>
          <a:prstGeom prst="rect">
            <a:avLst/>
          </a:prstGeom>
          <a:noFill/>
        </p:spPr>
        <p:txBody>
          <a:bodyPr lIns="0" tIns="107577" rIns="0" bIns="107577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1187621"/>
            <a:ext cx="4364412" cy="2689656"/>
          </a:xfrm>
          <a:noFill/>
        </p:spPr>
        <p:txBody>
          <a:bodyPr lIns="0" tIns="89648" rIns="0" bIns="8964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2" y="6262980"/>
            <a:ext cx="1713787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" y="5926678"/>
            <a:ext cx="1543609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335995"/>
            <a:ext cx="8401050" cy="3540805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6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410" tIns="76206" rIns="152410" bIns="76206" anchor="b" anchorCtr="0">
            <a:noAutofit/>
          </a:bodyPr>
          <a:lstStyle>
            <a:lvl1pPr algn="r">
              <a:buFont typeface="Arial" pitchFamily="34" charset="0"/>
              <a:buNone/>
              <a:defRPr sz="3100" spc="-37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3" y="1354138"/>
            <a:ext cx="8574087" cy="4360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9" y="1354138"/>
            <a:ext cx="4059237" cy="4792663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3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4140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40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9" y="304802"/>
            <a:ext cx="8396863" cy="6203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9" y="1354140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433445"/>
            <a:ext cx="386530" cy="247227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8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84493"/>
            <a:ext cx="1447800" cy="13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Optum_RGB_PPT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" y="6262621"/>
            <a:ext cx="1086243" cy="3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5720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Prometheus: From Metrics to Insight</a:t>
            </a:r>
            <a:endParaRPr lang="en-US" sz="3600" b="1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531"/>
            <a:ext cx="9144000" cy="451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22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10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11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12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2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7927" y="381000"/>
            <a:ext cx="8396863" cy="620359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Prometheus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80311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10000"/>
                  </a:schemeClr>
                </a:solidFill>
              </a:rPr>
              <a:t>Prometheus is an open source monitoring and alerting 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solution that gathers time-series based numerical data</a:t>
            </a:r>
            <a:r>
              <a:rPr lang="en-US" sz="20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10000"/>
                  </a:schemeClr>
                </a:solidFill>
              </a:rPr>
              <a:t>Querying, Alerting,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10000"/>
                  </a:schemeClr>
                </a:solidFill>
              </a:rPr>
              <a:t>Graphing, Dashboarding.</a:t>
            </a:r>
          </a:p>
          <a:p>
            <a:endParaRPr lang="en-US" sz="2000" dirty="0">
              <a:solidFill>
                <a:schemeClr val="accent6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10000"/>
                  </a:schemeClr>
                </a:solidFill>
              </a:rPr>
              <a:t>Inspired by 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Google’s monitoring system, </a:t>
            </a:r>
            <a:r>
              <a:rPr lang="en-US" sz="2000" dirty="0" smtClean="0">
                <a:solidFill>
                  <a:schemeClr val="accent6">
                    <a:lumMod val="10000"/>
                  </a:schemeClr>
                </a:solidFill>
              </a:rPr>
              <a:t>Borgmon.</a:t>
            </a:r>
            <a:endParaRPr lang="en-US" sz="20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3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05342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10000"/>
                  </a:schemeClr>
                </a:solidFill>
              </a:rPr>
              <a:t>Multi Dimensional data model</a:t>
            </a:r>
            <a:endParaRPr 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2590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api_http_requests_total { method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="POST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", status=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200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}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4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05342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10000"/>
                  </a:schemeClr>
                </a:solidFill>
              </a:rPr>
              <a:t>Powerful Query Language (PromQL)</a:t>
            </a:r>
            <a:endParaRPr 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868269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Interstate"/>
              </a:rPr>
              <a:t>Allows us </a:t>
            </a:r>
            <a:r>
              <a:rPr lang="en-US" dirty="0">
                <a:solidFill>
                  <a:srgbClr val="333333"/>
                </a:solidFill>
                <a:latin typeface="Interstate"/>
              </a:rPr>
              <a:t>to slice and dice the dimensional data for ad-hoc exploration, graphing, and </a:t>
            </a:r>
            <a:r>
              <a:rPr lang="en-US" dirty="0" smtClean="0">
                <a:solidFill>
                  <a:srgbClr val="333333"/>
                </a:solidFill>
                <a:latin typeface="Interstate"/>
              </a:rPr>
              <a:t>alerting.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2357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5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05342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10000"/>
                  </a:schemeClr>
                </a:solidFill>
              </a:rPr>
              <a:t>Pull based metric collection</a:t>
            </a:r>
            <a:endParaRPr 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464475"/>
            <a:ext cx="396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, metrics are periodically sent by each monitored system to a central collector</a:t>
            </a:r>
            <a:r>
              <a:rPr lang="en-US" dirty="0" smtClean="0"/>
              <a:t>. </a:t>
            </a:r>
          </a:p>
          <a:p>
            <a:endParaRPr lang="en-US" b="1" dirty="0"/>
          </a:p>
          <a:p>
            <a:r>
              <a:rPr lang="en-US" b="1" dirty="0" smtClean="0"/>
              <a:t>Pull</a:t>
            </a:r>
            <a:r>
              <a:rPr lang="en-US" dirty="0"/>
              <a:t>, a central collector periodically requests metrics from each monitored system.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38400"/>
            <a:ext cx="458052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3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6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05342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10000"/>
                  </a:schemeClr>
                </a:solidFill>
              </a:rPr>
              <a:t>Built-in Graphing</a:t>
            </a:r>
            <a:endParaRPr 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137275" cy="400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6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7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10000"/>
                  </a:schemeClr>
                </a:solidFill>
              </a:rPr>
              <a:t>Dashboarding </a:t>
            </a:r>
            <a:endParaRPr lang="en-US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315200" cy="39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1718846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10000"/>
                  </a:schemeClr>
                </a:solidFill>
              </a:rPr>
              <a:t>For a much richer and user friendly experience.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8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Architecture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219200"/>
            <a:ext cx="692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9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269801"/>
            <a:ext cx="8015792" cy="1073599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/>
                </a:solidFill>
              </a:rPr>
              <a:pPr/>
              <a:t>9</a:t>
            </a:fld>
            <a:endParaRPr lang="en-US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11078</TotalTime>
  <Words>140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1_PPT Template_Standard_FINAL_v1</vt:lpstr>
      <vt:lpstr>2_PPT Template_Standard_FINAL_v1</vt:lpstr>
      <vt:lpstr>PowerPoint Presentation</vt:lpstr>
      <vt:lpstr>Prometheus</vt:lpstr>
      <vt:lpstr>Features</vt:lpstr>
      <vt:lpstr>Features</vt:lpstr>
      <vt:lpstr>Features</vt:lpstr>
      <vt:lpstr>Features</vt:lpstr>
      <vt:lpstr>Features</vt:lpstr>
      <vt:lpstr>Architecture</vt:lpstr>
      <vt:lpstr>Live Demo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</dc:creator>
  <cp:lastModifiedBy>Saluja, Gurpreet Singh</cp:lastModifiedBy>
  <cp:revision>76</cp:revision>
  <dcterms:created xsi:type="dcterms:W3CDTF">2017-04-18T11:12:57Z</dcterms:created>
  <dcterms:modified xsi:type="dcterms:W3CDTF">2018-07-03T14:49:44Z</dcterms:modified>
</cp:coreProperties>
</file>