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722" r:id="rId2"/>
  </p:sldMasterIdLst>
  <p:notesMasterIdLst>
    <p:notesMasterId r:id="rId15"/>
  </p:notesMasterIdLst>
  <p:sldIdLst>
    <p:sldId id="274" r:id="rId3"/>
    <p:sldId id="278" r:id="rId4"/>
    <p:sldId id="267" r:id="rId5"/>
    <p:sldId id="281" r:id="rId6"/>
    <p:sldId id="275" r:id="rId7"/>
    <p:sldId id="276" r:id="rId8"/>
    <p:sldId id="282" r:id="rId9"/>
    <p:sldId id="283" r:id="rId10"/>
    <p:sldId id="277" r:id="rId11"/>
    <p:sldId id="279" r:id="rId12"/>
    <p:sldId id="284" r:id="rId13"/>
    <p:sldId id="28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 autoAdjust="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4CFCC-C38F-4DE8-AF72-5B1449A85B36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EFDCA-44BC-4F03-9CE7-F1F204119E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376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busi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854" r="5150"/>
          <a:stretch/>
        </p:blipFill>
        <p:spPr>
          <a:xfrm>
            <a:off x="0" y="-312"/>
            <a:ext cx="9144000" cy="68586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311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3877272"/>
            <a:ext cx="466475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Event city or 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45888" y="888769"/>
            <a:ext cx="4631922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248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240" y="1781177"/>
            <a:ext cx="8402637" cy="4365625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68275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3" y="799702"/>
            <a:ext cx="8401081" cy="51117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567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1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240" y="1781176"/>
            <a:ext cx="3978871" cy="4365625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68275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3" y="803477"/>
            <a:ext cx="8401049" cy="51117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86541" y="1781176"/>
            <a:ext cx="4060825" cy="4365625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68275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472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89" y="1781175"/>
            <a:ext cx="8396863" cy="4344988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76213" indent="-176213">
              <a:spcBef>
                <a:spcPts val="0"/>
              </a:spcBef>
              <a:spcAft>
                <a:spcPts val="600"/>
              </a:spcAft>
              <a:defRPr/>
            </a:lvl2pPr>
            <a:lvl3pPr marL="403225" indent="-165100">
              <a:spcBef>
                <a:spcPts val="0"/>
              </a:spcBef>
              <a:spcAft>
                <a:spcPts val="600"/>
              </a:spcAft>
              <a:defRPr/>
            </a:lvl3pPr>
            <a:lvl4pPr marL="628650" indent="-171450">
              <a:spcBef>
                <a:spcPts val="0"/>
              </a:spcBef>
              <a:spcAft>
                <a:spcPts val="400"/>
              </a:spcAft>
              <a:defRPr/>
            </a:lvl4pPr>
            <a:lvl5pPr marL="914400" indent="-227013"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3" y="914401"/>
            <a:ext cx="8401049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400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551" y="1781175"/>
            <a:ext cx="3975730" cy="4344988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76213" indent="-176213">
              <a:spcBef>
                <a:spcPts val="0"/>
              </a:spcBef>
              <a:spcAft>
                <a:spcPts val="600"/>
              </a:spcAft>
              <a:defRPr/>
            </a:lvl2pPr>
            <a:lvl3pPr marL="403225" indent="-165100">
              <a:spcBef>
                <a:spcPts val="0"/>
              </a:spcBef>
              <a:spcAft>
                <a:spcPts val="600"/>
              </a:spcAft>
              <a:defRPr/>
            </a:lvl3pPr>
            <a:lvl4pPr marL="628650" indent="-171450">
              <a:spcBef>
                <a:spcPts val="0"/>
              </a:spcBef>
              <a:spcAft>
                <a:spcPts val="400"/>
              </a:spcAft>
              <a:defRPr/>
            </a:lvl4pPr>
            <a:lvl5pPr marL="914400" indent="-227013"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0551" y="914401"/>
            <a:ext cx="8397700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788126" y="1781175"/>
            <a:ext cx="4059238" cy="4344988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76213" indent="-176213">
              <a:spcBef>
                <a:spcPts val="0"/>
              </a:spcBef>
              <a:spcAft>
                <a:spcPts val="600"/>
              </a:spcAft>
              <a:defRPr/>
            </a:lvl2pPr>
            <a:lvl3pPr marL="403225" indent="-165100">
              <a:spcBef>
                <a:spcPts val="0"/>
              </a:spcBef>
              <a:spcAft>
                <a:spcPts val="600"/>
              </a:spcAft>
              <a:defRPr/>
            </a:lvl3pPr>
            <a:lvl4pPr marL="628650" indent="-171450">
              <a:spcBef>
                <a:spcPts val="0"/>
              </a:spcBef>
              <a:spcAft>
                <a:spcPts val="400"/>
              </a:spcAft>
              <a:defRPr/>
            </a:lvl4pPr>
            <a:lvl5pPr marL="914400" indent="-227013"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788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3" y="914401"/>
            <a:ext cx="8401049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7203" y="1781176"/>
            <a:ext cx="8401049" cy="4365625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715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3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3953" y="914401"/>
            <a:ext cx="8394681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2820" y="1781176"/>
            <a:ext cx="3974301" cy="4365625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799015" y="1781176"/>
            <a:ext cx="4059237" cy="4365625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686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462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3169" y="914401"/>
            <a:ext cx="8404709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8562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899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,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life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795" r="2208"/>
          <a:stretch/>
        </p:blipFill>
        <p:spPr>
          <a:xfrm>
            <a:off x="0" y="-312"/>
            <a:ext cx="9144000" cy="68586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311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3877272"/>
            <a:ext cx="466475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Event city or 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45888" y="888769"/>
            <a:ext cx="4631922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469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8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3877272"/>
            <a:ext cx="436441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64412" cy="2689656"/>
          </a:xfrm>
          <a:noFill/>
        </p:spPr>
        <p:txBody>
          <a:bodyPr lIns="0" tIns="89648" rIns="0" bIns="89648" anchor="b" anchorCtr="0"/>
          <a:lstStyle>
            <a:lvl1pPr>
              <a:lnSpc>
                <a:spcPct val="90000"/>
              </a:lnSpc>
              <a:defRPr sz="4800" spc="0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23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8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3877272"/>
            <a:ext cx="4353300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53300" cy="2689656"/>
          </a:xfrm>
          <a:noFill/>
        </p:spPr>
        <p:txBody>
          <a:bodyPr lIns="0" tIns="89648" rIns="0" bIns="89648" anchor="b" anchorCtr="0"/>
          <a:lstStyle>
            <a:lvl1pPr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0" baseline="0" dirty="0">
                <a:ln w="3175">
                  <a:noFill/>
                </a:ln>
                <a:solidFill>
                  <a:schemeClr val="accent2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05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3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8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3877272"/>
            <a:ext cx="4353300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53300" cy="2689656"/>
          </a:xfrm>
          <a:noFill/>
        </p:spPr>
        <p:txBody>
          <a:bodyPr lIns="0" tIns="89648" rIns="0" bIns="89648" anchor="b" anchorCtr="0"/>
          <a:lstStyle>
            <a:lvl1pPr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0" baseline="0" dirty="0">
                <a:ln w="3175">
                  <a:noFill/>
                </a:ln>
                <a:solidFill>
                  <a:schemeClr val="accent4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1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4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8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90" y="3877272"/>
            <a:ext cx="4331755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90" y="1187621"/>
            <a:ext cx="4331755" cy="2689656"/>
          </a:xfrm>
          <a:noFill/>
        </p:spPr>
        <p:txBody>
          <a:bodyPr lIns="0" tIns="89648" rIns="0" bIns="89648" anchor="b" anchorCtr="0"/>
          <a:lstStyle>
            <a:lvl1pPr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0" baseline="0" dirty="0">
                <a:ln w="3175">
                  <a:noFill/>
                </a:ln>
                <a:solidFill>
                  <a:schemeClr val="accent5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22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layout -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4495800" y="6412818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778" y="0"/>
            <a:ext cx="4571222" cy="6858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4922" r="-13018"/>
            </a:stretch>
          </a:blipFill>
        </p:spPr>
        <p:txBody>
          <a:bodyPr lIns="179296" tIns="143436" rIns="179296" bIns="143436" anchor="t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9844" y="3877272"/>
            <a:ext cx="3145212" cy="1794661"/>
          </a:xfr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Subheading if needed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49844" y="1187621"/>
            <a:ext cx="3145212" cy="2689656"/>
          </a:xfrm>
          <a:noFill/>
        </p:spPr>
        <p:txBody>
          <a:bodyPr lIns="0" tIns="89648" rIns="0" bIns="89648" anchor="b" anchorCtr="0"/>
          <a:lstStyle>
            <a:lvl1pPr>
              <a:lnSpc>
                <a:spcPct val="90000"/>
              </a:lnSpc>
              <a:defRPr sz="4800" spc="-74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Optum_RGB_PPT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4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 xmlns="">
        <p15:guide id="1" pos="293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2459" y="2931082"/>
            <a:ext cx="8015792" cy="1073599"/>
          </a:xfrm>
          <a:noFill/>
        </p:spPr>
        <p:txBody>
          <a:bodyPr wrap="square" tIns="89648" bIns="89648" anchor="t" anchorCtr="0">
            <a:spAutoFit/>
          </a:bodyPr>
          <a:lstStyle>
            <a:lvl1pPr>
              <a:defRPr sz="5800" spc="-74" baseline="0">
                <a:gradFill>
                  <a:gsLst>
                    <a:gs pos="92035">
                      <a:schemeClr val="tx2"/>
                    </a:gs>
                    <a:gs pos="44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131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991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350" y="2428365"/>
            <a:ext cx="4145066" cy="130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88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8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4343400"/>
            <a:ext cx="4364412" cy="457200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Contact information: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64412" cy="2689656"/>
          </a:xfrm>
          <a:noFill/>
        </p:spPr>
        <p:txBody>
          <a:bodyPr lIns="0" tIns="89648" rIns="0" bIns="89648" anchor="b" anchorCtr="0"/>
          <a:lstStyle>
            <a:lvl1pPr>
              <a:lnSpc>
                <a:spcPct val="90000"/>
              </a:lnSpc>
              <a:defRPr sz="4800" spc="0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20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335995"/>
            <a:ext cx="8401050" cy="3540805"/>
          </a:xfrm>
        </p:spPr>
        <p:txBody>
          <a:bodyPr/>
          <a:lstStyle>
            <a:lvl1pPr marL="0" indent="0">
              <a:buNone/>
              <a:defRPr sz="2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786" indent="0">
              <a:buNone/>
              <a:defRPr sz="16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04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869" indent="0">
              <a:buNone/>
              <a:defRPr sz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695" indent="0">
              <a:buNone/>
              <a:defRPr sz="11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1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238876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410" tIns="76206" rIns="152410" bIns="76206" anchor="b" anchorCtr="0">
            <a:noAutofit/>
          </a:bodyPr>
          <a:lstStyle>
            <a:lvl1pPr algn="r">
              <a:buFont typeface="Arial" pitchFamily="34" charset="0"/>
              <a:buNone/>
              <a:defRPr sz="3100" spc="-37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Segoe UI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3" y="1354138"/>
            <a:ext cx="8574087" cy="43608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74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clin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059" r="2944"/>
          <a:stretch/>
        </p:blipFill>
        <p:spPr>
          <a:xfrm>
            <a:off x="0" y="-312"/>
            <a:ext cx="9144000" cy="68586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311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3877272"/>
            <a:ext cx="466475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Event city or 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45888" y="888769"/>
            <a:ext cx="4631922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230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busi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854" r="5150"/>
          <a:stretch/>
        </p:blipFill>
        <p:spPr>
          <a:xfrm>
            <a:off x="0" y="-312"/>
            <a:ext cx="9144000" cy="68586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311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3877272"/>
            <a:ext cx="466475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Event city or 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45888" y="888769"/>
            <a:ext cx="4631922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664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life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795" r="2208"/>
          <a:stretch/>
        </p:blipFill>
        <p:spPr>
          <a:xfrm>
            <a:off x="0" y="-312"/>
            <a:ext cx="9144000" cy="68586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311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3877272"/>
            <a:ext cx="466475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Event city or 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45888" y="888769"/>
            <a:ext cx="4631922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999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clin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059" r="2944"/>
          <a:stretch/>
        </p:blipFill>
        <p:spPr>
          <a:xfrm>
            <a:off x="0" y="-312"/>
            <a:ext cx="9144000" cy="68586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311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3877272"/>
            <a:ext cx="466475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Event city or 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45888" y="888769"/>
            <a:ext cx="4631922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933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in customiz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2" y="2"/>
            <a:ext cx="9144001" cy="685862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3877272"/>
            <a:ext cx="466475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Event city or 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45888" y="888769"/>
            <a:ext cx="4631922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4495800" y="6412818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13" descr="Optum_RGB_PP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769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ferred text layout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354138"/>
            <a:ext cx="3886200" cy="4792663"/>
          </a:xfrm>
        </p:spPr>
        <p:txBody>
          <a:bodyPr/>
          <a:lstStyle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71450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786541" y="1354138"/>
            <a:ext cx="4060825" cy="4792663"/>
          </a:xfrm>
        </p:spPr>
        <p:txBody>
          <a:bodyPr/>
          <a:lstStyle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71450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79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54138"/>
            <a:ext cx="8401050" cy="4792663"/>
          </a:xfrm>
        </p:spPr>
        <p:txBody>
          <a:bodyPr/>
          <a:lstStyle>
            <a:lvl2pPr marL="171450" indent="-171450">
              <a:defRPr/>
            </a:lvl2pPr>
            <a:lvl3pPr marL="403225" indent="-165100">
              <a:defRPr/>
            </a:lvl3pPr>
            <a:lvl4pPr marL="628650" indent="-171450">
              <a:defRPr/>
            </a:lvl4pPr>
            <a:lvl5pPr marL="914400" indent="-22701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6236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54138"/>
            <a:ext cx="3886200" cy="4792663"/>
          </a:xfrm>
        </p:spPr>
        <p:txBody>
          <a:bodyPr/>
          <a:lstStyle>
            <a:lvl2pPr marL="171450" indent="-171450">
              <a:defRPr/>
            </a:lvl2pPr>
            <a:lvl3pPr marL="403225" indent="-165100">
              <a:defRPr/>
            </a:lvl3pPr>
            <a:lvl4pPr marL="628650" indent="-171450">
              <a:defRPr/>
            </a:lvl4pPr>
            <a:lvl5pPr marL="914400" indent="-22701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788129" y="1354138"/>
            <a:ext cx="4059237" cy="4792663"/>
          </a:xfrm>
        </p:spPr>
        <p:txBody>
          <a:bodyPr/>
          <a:lstStyle>
            <a:lvl2pPr marL="171450" indent="-171450">
              <a:defRPr/>
            </a:lvl2pPr>
            <a:lvl3pPr marL="403225" indent="-165100">
              <a:defRPr/>
            </a:lvl3pPr>
            <a:lvl4pPr marL="628650" indent="-171450">
              <a:defRPr/>
            </a:lvl4pPr>
            <a:lvl5pPr marL="914400" indent="-22701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817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0111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54140"/>
            <a:ext cx="3886201" cy="4772025"/>
          </a:xfrm>
        </p:spPr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800600" y="1354140"/>
            <a:ext cx="4059238" cy="4772025"/>
          </a:xfrm>
        </p:spPr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8760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240" y="1781177"/>
            <a:ext cx="8402637" cy="4365625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68275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3" y="799702"/>
            <a:ext cx="8401081" cy="51117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41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in customiz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2" y="2"/>
            <a:ext cx="9144001" cy="685862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3877272"/>
            <a:ext cx="466475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Event city or 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45888" y="888769"/>
            <a:ext cx="4631922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4495800" y="6412818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13" descr="Optum_RGB_PP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193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1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240" y="1781176"/>
            <a:ext cx="3978871" cy="4365625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68275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3" y="803477"/>
            <a:ext cx="8401049" cy="51117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86541" y="1781176"/>
            <a:ext cx="4060825" cy="4365625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68275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5235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89" y="1781175"/>
            <a:ext cx="8396863" cy="4344988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76213" indent="-176213">
              <a:spcBef>
                <a:spcPts val="0"/>
              </a:spcBef>
              <a:spcAft>
                <a:spcPts val="600"/>
              </a:spcAft>
              <a:defRPr/>
            </a:lvl2pPr>
            <a:lvl3pPr marL="403225" indent="-165100">
              <a:spcBef>
                <a:spcPts val="0"/>
              </a:spcBef>
              <a:spcAft>
                <a:spcPts val="600"/>
              </a:spcAft>
              <a:defRPr/>
            </a:lvl3pPr>
            <a:lvl4pPr marL="628650" indent="-171450">
              <a:spcBef>
                <a:spcPts val="0"/>
              </a:spcBef>
              <a:spcAft>
                <a:spcPts val="400"/>
              </a:spcAft>
              <a:defRPr/>
            </a:lvl4pPr>
            <a:lvl5pPr marL="914400" indent="-227013"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3" y="914401"/>
            <a:ext cx="8401049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53154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551" y="1781175"/>
            <a:ext cx="3975730" cy="4344988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76213" indent="-176213">
              <a:spcBef>
                <a:spcPts val="0"/>
              </a:spcBef>
              <a:spcAft>
                <a:spcPts val="600"/>
              </a:spcAft>
              <a:defRPr/>
            </a:lvl2pPr>
            <a:lvl3pPr marL="403225" indent="-165100">
              <a:spcBef>
                <a:spcPts val="0"/>
              </a:spcBef>
              <a:spcAft>
                <a:spcPts val="600"/>
              </a:spcAft>
              <a:defRPr/>
            </a:lvl3pPr>
            <a:lvl4pPr marL="628650" indent="-171450">
              <a:spcBef>
                <a:spcPts val="0"/>
              </a:spcBef>
              <a:spcAft>
                <a:spcPts val="400"/>
              </a:spcAft>
              <a:defRPr/>
            </a:lvl4pPr>
            <a:lvl5pPr marL="914400" indent="-227013"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0551" y="914401"/>
            <a:ext cx="8397700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788126" y="1781175"/>
            <a:ext cx="4059238" cy="4344988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76213" indent="-176213">
              <a:spcBef>
                <a:spcPts val="0"/>
              </a:spcBef>
              <a:spcAft>
                <a:spcPts val="600"/>
              </a:spcAft>
              <a:defRPr/>
            </a:lvl2pPr>
            <a:lvl3pPr marL="403225" indent="-165100">
              <a:spcBef>
                <a:spcPts val="0"/>
              </a:spcBef>
              <a:spcAft>
                <a:spcPts val="600"/>
              </a:spcAft>
              <a:defRPr/>
            </a:lvl3pPr>
            <a:lvl4pPr marL="628650" indent="-171450">
              <a:spcBef>
                <a:spcPts val="0"/>
              </a:spcBef>
              <a:spcAft>
                <a:spcPts val="400"/>
              </a:spcAft>
              <a:defRPr/>
            </a:lvl4pPr>
            <a:lvl5pPr marL="914400" indent="-227013"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0221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3" y="914401"/>
            <a:ext cx="8401049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7203" y="1781176"/>
            <a:ext cx="8401049" cy="4365625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1096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3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3953" y="914401"/>
            <a:ext cx="8394681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2820" y="1781176"/>
            <a:ext cx="3974301" cy="4365625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799015" y="1781176"/>
            <a:ext cx="4059237" cy="4365625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7455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77658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3169" y="914401"/>
            <a:ext cx="8404709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3608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96495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,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1427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8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3877272"/>
            <a:ext cx="436441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64412" cy="2689656"/>
          </a:xfrm>
          <a:noFill/>
        </p:spPr>
        <p:txBody>
          <a:bodyPr lIns="0" tIns="89648" rIns="0" bIns="89648" anchor="b" anchorCtr="0"/>
          <a:lstStyle>
            <a:lvl1pPr>
              <a:lnSpc>
                <a:spcPct val="90000"/>
              </a:lnSpc>
              <a:defRPr sz="4800" spc="0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8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ferred text layout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354138"/>
            <a:ext cx="3886200" cy="4792663"/>
          </a:xfrm>
        </p:spPr>
        <p:txBody>
          <a:bodyPr/>
          <a:lstStyle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71450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786541" y="1354138"/>
            <a:ext cx="4060825" cy="4792663"/>
          </a:xfrm>
        </p:spPr>
        <p:txBody>
          <a:bodyPr/>
          <a:lstStyle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71450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9761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8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3877272"/>
            <a:ext cx="4353300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53300" cy="2689656"/>
          </a:xfrm>
          <a:noFill/>
        </p:spPr>
        <p:txBody>
          <a:bodyPr lIns="0" tIns="89648" rIns="0" bIns="89648" anchor="b" anchorCtr="0"/>
          <a:lstStyle>
            <a:lvl1pPr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0" baseline="0" dirty="0">
                <a:ln w="3175">
                  <a:noFill/>
                </a:ln>
                <a:solidFill>
                  <a:schemeClr val="accent2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54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3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8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3877272"/>
            <a:ext cx="4353300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53300" cy="2689656"/>
          </a:xfrm>
          <a:noFill/>
        </p:spPr>
        <p:txBody>
          <a:bodyPr lIns="0" tIns="89648" rIns="0" bIns="89648" anchor="b" anchorCtr="0"/>
          <a:lstStyle>
            <a:lvl1pPr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0" baseline="0" dirty="0">
                <a:ln w="3175">
                  <a:noFill/>
                </a:ln>
                <a:solidFill>
                  <a:schemeClr val="accent4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93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4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8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90" y="3877272"/>
            <a:ext cx="4331755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90" y="1187621"/>
            <a:ext cx="4331755" cy="2689656"/>
          </a:xfrm>
          <a:noFill/>
        </p:spPr>
        <p:txBody>
          <a:bodyPr lIns="0" tIns="89648" rIns="0" bIns="89648" anchor="b" anchorCtr="0"/>
          <a:lstStyle>
            <a:lvl1pPr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0" baseline="0" dirty="0">
                <a:ln w="3175">
                  <a:noFill/>
                </a:ln>
                <a:solidFill>
                  <a:schemeClr val="accent5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69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layout -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4495800" y="6412818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778" y="0"/>
            <a:ext cx="4571222" cy="6858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4922" r="-13018"/>
            </a:stretch>
          </a:blipFill>
        </p:spPr>
        <p:txBody>
          <a:bodyPr lIns="179296" tIns="143436" rIns="179296" bIns="143436" anchor="t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9844" y="3877272"/>
            <a:ext cx="3145212" cy="1794661"/>
          </a:xfr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Subheading if needed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49844" y="1187621"/>
            <a:ext cx="3145212" cy="2689656"/>
          </a:xfrm>
          <a:noFill/>
        </p:spPr>
        <p:txBody>
          <a:bodyPr lIns="0" tIns="89648" rIns="0" bIns="89648" anchor="b" anchorCtr="0"/>
          <a:lstStyle>
            <a:lvl1pPr>
              <a:lnSpc>
                <a:spcPct val="90000"/>
              </a:lnSpc>
              <a:defRPr sz="4800" spc="-74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Optum_RGB_PPT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86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 xmlns="">
        <p15:guide id="1" pos="2937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2459" y="2931082"/>
            <a:ext cx="8015792" cy="1073599"/>
          </a:xfrm>
          <a:noFill/>
        </p:spPr>
        <p:txBody>
          <a:bodyPr wrap="square" tIns="89648" bIns="89648" anchor="t" anchorCtr="0">
            <a:spAutoFit/>
          </a:bodyPr>
          <a:lstStyle>
            <a:lvl1pPr>
              <a:defRPr sz="5800" spc="-74" baseline="0">
                <a:gradFill>
                  <a:gsLst>
                    <a:gs pos="92035">
                      <a:schemeClr val="tx2"/>
                    </a:gs>
                    <a:gs pos="44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050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991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350" y="2428365"/>
            <a:ext cx="4145066" cy="130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45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8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4343400"/>
            <a:ext cx="4364412" cy="457200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Contact information: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64412" cy="2689656"/>
          </a:xfrm>
          <a:noFill/>
        </p:spPr>
        <p:txBody>
          <a:bodyPr lIns="0" tIns="89648" rIns="0" bIns="89648" anchor="b" anchorCtr="0"/>
          <a:lstStyle>
            <a:lvl1pPr>
              <a:lnSpc>
                <a:spcPct val="90000"/>
              </a:lnSpc>
              <a:defRPr sz="4800" spc="0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42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335995"/>
            <a:ext cx="8401050" cy="3540805"/>
          </a:xfrm>
        </p:spPr>
        <p:txBody>
          <a:bodyPr/>
          <a:lstStyle>
            <a:lvl1pPr marL="0" indent="0">
              <a:buNone/>
              <a:defRPr sz="2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786" indent="0">
              <a:buNone/>
              <a:defRPr sz="16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04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869" indent="0">
              <a:buNone/>
              <a:defRPr sz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695" indent="0">
              <a:buNone/>
              <a:defRPr sz="11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6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238876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410" tIns="76206" rIns="152410" bIns="76206" anchor="b" anchorCtr="0">
            <a:noAutofit/>
          </a:bodyPr>
          <a:lstStyle>
            <a:lvl1pPr algn="r">
              <a:buFont typeface="Arial" pitchFamily="34" charset="0"/>
              <a:buNone/>
              <a:defRPr sz="3100" spc="-37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Segoe UI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3" y="1354138"/>
            <a:ext cx="8574087" cy="43608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83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54138"/>
            <a:ext cx="8401050" cy="4792663"/>
          </a:xfrm>
        </p:spPr>
        <p:txBody>
          <a:bodyPr/>
          <a:lstStyle>
            <a:lvl2pPr marL="171450" indent="-171450">
              <a:defRPr/>
            </a:lvl2pPr>
            <a:lvl3pPr marL="403225" indent="-165100">
              <a:defRPr/>
            </a:lvl3pPr>
            <a:lvl4pPr marL="628650" indent="-171450">
              <a:defRPr/>
            </a:lvl4pPr>
            <a:lvl5pPr marL="914400" indent="-22701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88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54138"/>
            <a:ext cx="3886200" cy="4792663"/>
          </a:xfrm>
        </p:spPr>
        <p:txBody>
          <a:bodyPr/>
          <a:lstStyle>
            <a:lvl2pPr marL="171450" indent="-171450">
              <a:defRPr/>
            </a:lvl2pPr>
            <a:lvl3pPr marL="403225" indent="-165100">
              <a:defRPr/>
            </a:lvl3pPr>
            <a:lvl4pPr marL="628650" indent="-171450">
              <a:defRPr/>
            </a:lvl4pPr>
            <a:lvl5pPr marL="914400" indent="-22701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788129" y="1354138"/>
            <a:ext cx="4059237" cy="4792663"/>
          </a:xfrm>
        </p:spPr>
        <p:txBody>
          <a:bodyPr/>
          <a:lstStyle>
            <a:lvl2pPr marL="171450" indent="-171450">
              <a:defRPr/>
            </a:lvl2pPr>
            <a:lvl3pPr marL="403225" indent="-165100">
              <a:defRPr/>
            </a:lvl3pPr>
            <a:lvl4pPr marL="628650" indent="-171450">
              <a:defRPr/>
            </a:lvl4pPr>
            <a:lvl5pPr marL="914400" indent="-22701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93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75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54140"/>
            <a:ext cx="3886201" cy="4772025"/>
          </a:xfrm>
        </p:spPr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800600" y="1354140"/>
            <a:ext cx="4059238" cy="4772025"/>
          </a:xfrm>
        </p:spPr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43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1389" y="304802"/>
            <a:ext cx="8396863" cy="62035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389" y="1354140"/>
            <a:ext cx="8396863" cy="47720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433445"/>
            <a:ext cx="386530" cy="247227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>
              <a:defRPr lang="en-US" sz="800" b="0" smtClean="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pic>
        <p:nvPicPr>
          <p:cNvPr id="8" name="Picture 12"/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484493"/>
            <a:ext cx="1447800" cy="138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Optum_RGB_PPT"/>
          <p:cNvPicPr>
            <a:picLocks noChangeAspect="1" noChangeArrowheads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2" y="6262621"/>
            <a:ext cx="1086243" cy="34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04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  <p:sldLayoutId id="2147483717" r:id="rId25"/>
    <p:sldLayoutId id="2147483718" r:id="rId26"/>
    <p:sldLayoutId id="2147483719" r:id="rId27"/>
    <p:sldLayoutId id="2147483720" r:id="rId28"/>
    <p:sldLayoutId id="2147483721" r:id="rId2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2400"/>
        </a:spcBef>
        <a:spcAft>
          <a:spcPts val="600"/>
        </a:spcAft>
        <a:buFont typeface="Arial" panose="020B0604020202020204" pitchFamily="34" charset="0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98463" indent="-17145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651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5663" indent="-171450" algn="l" defTabSz="914400" rtl="0" eaLnBrk="1" latinLnBrk="0" hangingPunct="1">
        <a:lnSpc>
          <a:spcPct val="95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9825" indent="-227013" algn="l" defTabSz="914400" rtl="0" eaLnBrk="1" latinLnBrk="0" hangingPunct="1">
        <a:lnSpc>
          <a:spcPct val="95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1389" y="304802"/>
            <a:ext cx="8396863" cy="62035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389" y="1354140"/>
            <a:ext cx="8396863" cy="47720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433445"/>
            <a:ext cx="386530" cy="247227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>
              <a:defRPr lang="en-US" sz="800" b="0" smtClean="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pic>
        <p:nvPicPr>
          <p:cNvPr id="8" name="Picture 12"/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484493"/>
            <a:ext cx="1447800" cy="138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Optum_RGB_PPT"/>
          <p:cNvPicPr>
            <a:picLocks noChangeAspect="1" noChangeArrowheads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2" y="6262621"/>
            <a:ext cx="1086243" cy="34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62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1" r:id="rId18"/>
    <p:sldLayoutId id="2147483742" r:id="rId19"/>
    <p:sldLayoutId id="2147483743" r:id="rId20"/>
    <p:sldLayoutId id="2147483744" r:id="rId21"/>
    <p:sldLayoutId id="2147483745" r:id="rId22"/>
    <p:sldLayoutId id="2147483746" r:id="rId23"/>
    <p:sldLayoutId id="2147483747" r:id="rId24"/>
    <p:sldLayoutId id="2147483748" r:id="rId25"/>
    <p:sldLayoutId id="2147483749" r:id="rId26"/>
    <p:sldLayoutId id="2147483750" r:id="rId27"/>
    <p:sldLayoutId id="2147483751" r:id="rId28"/>
    <p:sldLayoutId id="2147483752" r:id="rId2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2400"/>
        </a:spcBef>
        <a:spcAft>
          <a:spcPts val="600"/>
        </a:spcAft>
        <a:buFont typeface="Arial" panose="020B0604020202020204" pitchFamily="34" charset="0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98463" indent="-17145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651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5663" indent="-171450" algn="l" defTabSz="914400" rtl="0" eaLnBrk="1" latinLnBrk="0" hangingPunct="1">
        <a:lnSpc>
          <a:spcPct val="95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9825" indent="-227013" algn="l" defTabSz="914400" rtl="0" eaLnBrk="1" latinLnBrk="0" hangingPunct="1">
        <a:lnSpc>
          <a:spcPct val="95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2397847"/>
            <a:ext cx="5791200" cy="1412153"/>
          </a:xfrm>
        </p:spPr>
        <p:txBody>
          <a:bodyPr/>
          <a:lstStyle/>
          <a:p>
            <a:r>
              <a:rPr lang="en-US" sz="4000" dirty="0" smtClean="0"/>
              <a:t>Summary of the POC’s</a:t>
            </a: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/>
                </a:solidFill>
              </a:rPr>
              <a:pPr/>
              <a:t>1</a:t>
            </a:fld>
            <a:endParaRPr lang="en-US" dirty="0">
              <a:solidFill>
                <a:srgbClr val="55565A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43600" y="4800600"/>
            <a:ext cx="259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Gurpreet </a:t>
            </a:r>
            <a:r>
              <a:rPr lang="en-US" sz="2400" dirty="0" smtClean="0">
                <a:solidFill>
                  <a:schemeClr val="accent1"/>
                </a:solidFill>
              </a:rPr>
              <a:t>Singh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22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/>
                </a:solidFill>
              </a:rPr>
              <a:pPr/>
              <a:t>10</a:t>
            </a:fld>
            <a:endParaRPr lang="en-US" dirty="0"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Liquibase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371600"/>
            <a:ext cx="82296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10000"/>
                  </a:schemeClr>
                </a:solidFill>
              </a:rPr>
              <a:t>Open 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source database-independent library for tracking, managing and applying database schema changes.</a:t>
            </a:r>
          </a:p>
          <a:p>
            <a:endParaRPr lang="en-US" sz="1600" dirty="0" smtClean="0">
              <a:solidFill>
                <a:schemeClr val="accent6">
                  <a:lumMod val="2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6">
                    <a:lumMod val="25000"/>
                  </a:schemeClr>
                </a:solidFill>
              </a:rPr>
              <a:t>Concepts Explored</a:t>
            </a: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:</a:t>
            </a:r>
          </a:p>
          <a:p>
            <a:endParaRPr lang="en-US" sz="1600" dirty="0">
              <a:solidFill>
                <a:schemeClr val="accent6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Features of Liquibase and its database-independent quality.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accent6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Creating the changelog file to specify database schema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accent6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Autorollback feature vs explicitly specifying rollback using the </a:t>
            </a:r>
            <a:r>
              <a:rPr lang="en-US" sz="1600" dirty="0" err="1" smtClean="0">
                <a:solidFill>
                  <a:schemeClr val="accent6">
                    <a:lumMod val="25000"/>
                  </a:schemeClr>
                </a:solidFill>
              </a:rPr>
              <a:t>sql</a:t>
            </a: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 &lt;rollback&gt; statement, the &lt;runAlways attribute&gt;,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accent6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Integration of liquibase with Jenkins.</a:t>
            </a:r>
          </a:p>
        </p:txBody>
      </p:sp>
    </p:spTree>
    <p:extLst>
      <p:ext uri="{BB962C8B-B14F-4D97-AF65-F5344CB8AC3E}">
        <p14:creationId xmlns:p14="http://schemas.microsoft.com/office/powerpoint/2010/main" val="399284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/>
                </a:solidFill>
              </a:rPr>
              <a:pPr/>
              <a:t>11</a:t>
            </a:fld>
            <a:endParaRPr lang="en-US" dirty="0"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Liquibase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371600"/>
            <a:ext cx="8229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25000"/>
                  </a:schemeClr>
                </a:solidFill>
              </a:rPr>
              <a:t>Live Demo of</a:t>
            </a:r>
            <a:r>
              <a:rPr lang="en-US" sz="1600" b="1" dirty="0" smtClean="0">
                <a:solidFill>
                  <a:schemeClr val="accent6">
                    <a:lumMod val="25000"/>
                  </a:schemeClr>
                </a:solidFill>
              </a:rPr>
              <a:t>:</a:t>
            </a:r>
          </a:p>
          <a:p>
            <a:endParaRPr lang="en-US" sz="1600" b="1" dirty="0">
              <a:solidFill>
                <a:schemeClr val="accent6">
                  <a:lumMod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25000"/>
                  </a:schemeClr>
                </a:solidFill>
              </a:rPr>
              <a:t>Applying schema changes in 3 stages (3 versions) with liquibase</a:t>
            </a: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6">
                  <a:lumMod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25000"/>
                  </a:schemeClr>
                </a:solidFill>
              </a:rPr>
              <a:t>Rollback to previous versions</a:t>
            </a: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6">
                  <a:lumMod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25000"/>
                  </a:schemeClr>
                </a:solidFill>
              </a:rPr>
              <a:t>Generation of changelog from existing tables</a:t>
            </a: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6">
                  <a:lumMod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25000"/>
                  </a:schemeClr>
                </a:solidFill>
              </a:rPr>
              <a:t>The above features via Jenkins plugin as well as through command line.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6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29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/>
                </a:solidFill>
              </a:rPr>
              <a:pPr/>
              <a:t>12</a:t>
            </a:fld>
            <a:endParaRPr lang="en-US" dirty="0"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Liquibase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371600"/>
            <a:ext cx="82296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25000"/>
                  </a:schemeClr>
                </a:solidFill>
              </a:rPr>
              <a:t>New Technologies Learned </a:t>
            </a: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:</a:t>
            </a:r>
          </a:p>
          <a:p>
            <a:endParaRPr lang="en-US" sz="1600" b="1" dirty="0" smtClean="0">
              <a:solidFill>
                <a:schemeClr val="accent6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25000"/>
                  </a:schemeClr>
                </a:solidFill>
              </a:rPr>
              <a:t>Jenkins – </a:t>
            </a:r>
            <a:r>
              <a:rPr lang="en-US" sz="1600" dirty="0">
                <a:solidFill>
                  <a:schemeClr val="accent6">
                    <a:lumMod val="25000"/>
                  </a:schemeClr>
                </a:solidFill>
              </a:rPr>
              <a:t>setting up of freestyle projects, using </a:t>
            </a:r>
            <a:r>
              <a:rPr lang="en-US" sz="1600" dirty="0" err="1">
                <a:solidFill>
                  <a:schemeClr val="accent6">
                    <a:lumMod val="25000"/>
                  </a:schemeClr>
                </a:solidFill>
              </a:rPr>
              <a:t>liquibase</a:t>
            </a:r>
            <a:r>
              <a:rPr lang="en-US" sz="1600">
                <a:solidFill>
                  <a:schemeClr val="accent6">
                    <a:lumMod val="25000"/>
                  </a:schemeClr>
                </a:solidFill>
              </a:rPr>
              <a:t> runner on it, </a:t>
            </a:r>
            <a:r>
              <a:rPr lang="en-US" sz="1600">
                <a:solidFill>
                  <a:schemeClr val="accent6">
                    <a:lumMod val="25000"/>
                  </a:schemeClr>
                </a:solidFill>
              </a:rPr>
              <a:t>etc</a:t>
            </a:r>
            <a:r>
              <a:rPr lang="en-US" sz="1600" smtClean="0">
                <a:solidFill>
                  <a:schemeClr val="accent6">
                    <a:lumMod val="25000"/>
                  </a:schemeClr>
                </a:solidFill>
              </a:rPr>
              <a:t>.</a:t>
            </a:r>
            <a:endParaRPr lang="en-US" sz="1600" b="1" smtClean="0">
              <a:solidFill>
                <a:schemeClr val="accent6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smtClean="0">
              <a:solidFill>
                <a:schemeClr val="accent6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25000"/>
                  </a:schemeClr>
                </a:solidFill>
              </a:rPr>
              <a:t>Liquibase </a:t>
            </a:r>
            <a:r>
              <a:rPr lang="en-US" sz="1600" b="1" dirty="0" smtClean="0">
                <a:solidFill>
                  <a:schemeClr val="accent6">
                    <a:lumMod val="25000"/>
                  </a:schemeClr>
                </a:solidFill>
              </a:rPr>
              <a:t>– </a:t>
            </a: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to apply and manage schema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accent6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accent6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44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685800"/>
            <a:ext cx="2971800" cy="3566589"/>
          </a:xfrm>
        </p:spPr>
        <p:txBody>
          <a:bodyPr/>
          <a:lstStyle/>
          <a:p>
            <a:r>
              <a:rPr lang="en-US" sz="4000" dirty="0" smtClean="0"/>
              <a:t>Technologies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800" dirty="0" smtClean="0">
                <a:solidFill>
                  <a:schemeClr val="accent6">
                    <a:lumMod val="25000"/>
                  </a:schemeClr>
                </a:solidFill>
              </a:rPr>
              <a:t>Kubernetes          </a:t>
            </a:r>
            <a:br>
              <a:rPr lang="en-US" sz="2800" dirty="0" smtClean="0">
                <a:solidFill>
                  <a:schemeClr val="accent6">
                    <a:lumMod val="25000"/>
                  </a:schemeClr>
                </a:solidFill>
              </a:rPr>
            </a:br>
            <a:r>
              <a:rPr lang="en-US" sz="2800" dirty="0" smtClean="0">
                <a:solidFill>
                  <a:schemeClr val="accent6">
                    <a:lumMod val="25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accent6">
                    <a:lumMod val="25000"/>
                  </a:schemeClr>
                </a:solidFill>
              </a:rPr>
            </a:br>
            <a:r>
              <a:rPr lang="en-US" sz="2800" dirty="0" smtClean="0">
                <a:solidFill>
                  <a:schemeClr val="accent6">
                    <a:lumMod val="25000"/>
                  </a:schemeClr>
                </a:solidFill>
              </a:rPr>
              <a:t>Prometheus</a:t>
            </a:r>
            <a:br>
              <a:rPr lang="en-US" sz="2800" dirty="0" smtClean="0">
                <a:solidFill>
                  <a:schemeClr val="accent6">
                    <a:lumMod val="25000"/>
                  </a:schemeClr>
                </a:solidFill>
              </a:rPr>
            </a:br>
            <a:r>
              <a:rPr lang="en-US" sz="2800" dirty="0" smtClean="0">
                <a:solidFill>
                  <a:schemeClr val="accent6">
                    <a:lumMod val="25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accent6">
                    <a:lumMod val="25000"/>
                  </a:schemeClr>
                </a:solidFill>
              </a:rPr>
            </a:br>
            <a:r>
              <a:rPr lang="en-US" sz="2800" dirty="0" smtClean="0">
                <a:solidFill>
                  <a:schemeClr val="accent6">
                    <a:lumMod val="25000"/>
                  </a:schemeClr>
                </a:solidFill>
              </a:rPr>
              <a:t>Liquibase</a:t>
            </a:r>
            <a:endParaRPr lang="en-US" sz="28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/>
                </a:solidFill>
              </a:rPr>
              <a:pPr/>
              <a:t>2</a:t>
            </a:fld>
            <a:endParaRPr lang="en-US" dirty="0">
              <a:solidFill>
                <a:srgbClr val="55565A"/>
              </a:solidFill>
            </a:endParaRPr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4648200" y="685800"/>
            <a:ext cx="4114800" cy="3566589"/>
          </a:xfrm>
          <a:prstGeom prst="rect">
            <a:avLst/>
          </a:prstGeom>
          <a:noFill/>
        </p:spPr>
        <p:txBody>
          <a:bodyPr vert="horz" wrap="square" lIns="0" tIns="89648" rIns="0" bIns="89648" rtlCol="0" anchor="t" anchorCtr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800" kern="1200" spc="-74" baseline="0">
                <a:gradFill>
                  <a:gsLst>
                    <a:gs pos="92035">
                      <a:schemeClr val="tx2"/>
                    </a:gs>
                    <a:gs pos="44000">
                      <a:schemeClr val="tx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DevOps Concepts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800" dirty="0" smtClean="0">
                <a:solidFill>
                  <a:schemeClr val="accent6">
                    <a:lumMod val="25000"/>
                  </a:schemeClr>
                </a:solidFill>
              </a:rPr>
              <a:t>Continuous Deployment      </a:t>
            </a:r>
            <a:br>
              <a:rPr lang="en-US" sz="2800" dirty="0" smtClean="0">
                <a:solidFill>
                  <a:schemeClr val="accent6">
                    <a:lumMod val="25000"/>
                  </a:schemeClr>
                </a:solidFill>
              </a:rPr>
            </a:br>
            <a:r>
              <a:rPr lang="en-US" sz="2800" dirty="0" smtClean="0">
                <a:solidFill>
                  <a:schemeClr val="accent6">
                    <a:lumMod val="25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accent6">
                    <a:lumMod val="25000"/>
                  </a:schemeClr>
                </a:solidFill>
              </a:rPr>
            </a:br>
            <a:r>
              <a:rPr lang="en-US" sz="2800" dirty="0" smtClean="0">
                <a:solidFill>
                  <a:schemeClr val="accent6">
                    <a:lumMod val="25000"/>
                  </a:schemeClr>
                </a:solidFill>
              </a:rPr>
              <a:t>Continuous Monitoring</a:t>
            </a:r>
            <a:br>
              <a:rPr lang="en-US" sz="2800" dirty="0" smtClean="0">
                <a:solidFill>
                  <a:schemeClr val="accent6">
                    <a:lumMod val="25000"/>
                  </a:schemeClr>
                </a:solidFill>
              </a:rPr>
            </a:br>
            <a:r>
              <a:rPr lang="en-US" sz="2800" dirty="0" smtClean="0">
                <a:solidFill>
                  <a:schemeClr val="accent6">
                    <a:lumMod val="25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accent6">
                    <a:lumMod val="25000"/>
                  </a:schemeClr>
                </a:solidFill>
              </a:rPr>
            </a:br>
            <a:r>
              <a:rPr lang="en-US" sz="2800" dirty="0" smtClean="0">
                <a:solidFill>
                  <a:schemeClr val="accent6">
                    <a:lumMod val="25000"/>
                  </a:schemeClr>
                </a:solidFill>
              </a:rPr>
              <a:t>Continuous Integration</a:t>
            </a:r>
            <a:endParaRPr lang="en-US" sz="2800" dirty="0">
              <a:solidFill>
                <a:schemeClr val="accent6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94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/>
                </a:solidFill>
              </a:rPr>
              <a:pPr/>
              <a:t>3</a:t>
            </a:fld>
            <a:endParaRPr lang="en-US" dirty="0"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Kubernetes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371600"/>
            <a:ext cx="82296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Open Source tool to automate the deployment, scaling and management of containerized applications.</a:t>
            </a:r>
          </a:p>
          <a:p>
            <a:endParaRPr lang="en-US" sz="1600" dirty="0" smtClean="0">
              <a:solidFill>
                <a:schemeClr val="accent6">
                  <a:lumMod val="2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6">
                    <a:lumMod val="25000"/>
                  </a:schemeClr>
                </a:solidFill>
              </a:rPr>
              <a:t>Concepts Explored</a:t>
            </a: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:</a:t>
            </a:r>
          </a:p>
          <a:p>
            <a:endParaRPr lang="en-US" sz="1600" dirty="0">
              <a:solidFill>
                <a:schemeClr val="accent6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The advantage of containers over traditional Virtual Machine approach for deploying apps.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accent6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Microservice</a:t>
            </a:r>
            <a:r>
              <a:rPr lang="en-US" sz="16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architecture and the need for a tool to manage a large number of containers ~ Kubernetes.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accent6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Architecture overview and terms associated with Kubernetes.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accent6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90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/>
                </a:solidFill>
              </a:rPr>
              <a:pPr/>
              <a:t>4</a:t>
            </a:fld>
            <a:endParaRPr lang="en-US" dirty="0"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Kubernetes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371600"/>
            <a:ext cx="82296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25000"/>
                  </a:schemeClr>
                </a:solidFill>
              </a:rPr>
              <a:t>Concepts Explored</a:t>
            </a: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:</a:t>
            </a:r>
          </a:p>
          <a:p>
            <a:endParaRPr lang="en-US" sz="1600" dirty="0">
              <a:solidFill>
                <a:schemeClr val="accent6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25000"/>
                  </a:schemeClr>
                </a:solidFill>
              </a:rPr>
              <a:t>Created a 1 master, 1 worker node cluster on cloud and configured kubernetes on       it</a:t>
            </a: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6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25000"/>
                  </a:schemeClr>
                </a:solidFill>
              </a:rPr>
              <a:t>Deployment of a “nodejs chat server” app on the cluster in a docker container</a:t>
            </a: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.</a:t>
            </a:r>
          </a:p>
          <a:p>
            <a:endParaRPr lang="en-US" sz="1600" dirty="0">
              <a:solidFill>
                <a:schemeClr val="accent6">
                  <a:lumMod val="25000"/>
                </a:schemeClr>
              </a:solidFill>
            </a:endParaRPr>
          </a:p>
          <a:p>
            <a:r>
              <a:rPr lang="en-US" sz="1600" b="1" dirty="0">
                <a:solidFill>
                  <a:schemeClr val="accent6">
                    <a:lumMod val="25000"/>
                  </a:schemeClr>
                </a:solidFill>
              </a:rPr>
              <a:t>Live Demo of</a:t>
            </a:r>
            <a:r>
              <a:rPr lang="en-US" sz="1600" dirty="0">
                <a:solidFill>
                  <a:schemeClr val="accent6">
                    <a:lumMod val="25000"/>
                  </a:schemeClr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25000"/>
                  </a:schemeClr>
                </a:solidFill>
              </a:rPr>
              <a:t>Scaling of the application by creating replicas</a:t>
            </a: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6">
                  <a:lumMod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25000"/>
                  </a:schemeClr>
                </a:solidFill>
              </a:rPr>
              <a:t>Rolling update on the app with zero downtime</a:t>
            </a: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6">
                  <a:lumMod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25000"/>
                  </a:schemeClr>
                </a:solidFill>
              </a:rPr>
              <a:t>Other commands to manage the cluster.</a:t>
            </a:r>
          </a:p>
        </p:txBody>
      </p:sp>
    </p:spTree>
    <p:extLst>
      <p:ext uri="{BB962C8B-B14F-4D97-AF65-F5344CB8AC3E}">
        <p14:creationId xmlns:p14="http://schemas.microsoft.com/office/powerpoint/2010/main" val="22547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/>
                </a:solidFill>
              </a:rPr>
              <a:pPr/>
              <a:t>5</a:t>
            </a:fld>
            <a:endParaRPr lang="en-US" dirty="0"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Kubernetes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371600"/>
            <a:ext cx="822960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25000"/>
                  </a:schemeClr>
                </a:solidFill>
              </a:rPr>
              <a:t>New Technologies Learned </a:t>
            </a: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:</a:t>
            </a:r>
          </a:p>
          <a:p>
            <a:endParaRPr lang="en-US" sz="1600" dirty="0">
              <a:solidFill>
                <a:schemeClr val="accent6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25000"/>
                  </a:schemeClr>
                </a:solidFill>
              </a:rPr>
              <a:t>Docker </a:t>
            </a: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- to create containerized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 smtClean="0">
              <a:solidFill>
                <a:schemeClr val="accent6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25000"/>
                  </a:schemeClr>
                </a:solidFill>
              </a:rPr>
              <a:t>Vagrant</a:t>
            </a:r>
            <a:r>
              <a:rPr lang="en-US" sz="1600" dirty="0">
                <a:solidFill>
                  <a:schemeClr val="accent6">
                    <a:lumMod val="25000"/>
                  </a:schemeClr>
                </a:solidFill>
              </a:rPr>
              <a:t> - to setup multiple ubuntu boxes on our local machines</a:t>
            </a: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 smtClean="0">
              <a:solidFill>
                <a:schemeClr val="accent6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25000"/>
                  </a:schemeClr>
                </a:solidFill>
              </a:rPr>
              <a:t>Minikube</a:t>
            </a: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 - lightweight version of Kubernetes for a single node cluster, used on testing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accent6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25000"/>
                  </a:schemeClr>
                </a:solidFill>
              </a:rPr>
              <a:t>Kubeadm</a:t>
            </a: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 - multi node cluster version of Kubernetes, used on production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accent6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57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/>
                </a:solidFill>
              </a:rPr>
              <a:pPr/>
              <a:t>6</a:t>
            </a:fld>
            <a:endParaRPr lang="en-US" dirty="0"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Prometheus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371600"/>
            <a:ext cx="8229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Open </a:t>
            </a:r>
            <a:r>
              <a:rPr lang="en-US" sz="1600" dirty="0">
                <a:solidFill>
                  <a:schemeClr val="accent6">
                    <a:lumMod val="25000"/>
                  </a:schemeClr>
                </a:solidFill>
              </a:rPr>
              <a:t>source monitoring and alerting solution that gathers time-series based numerical </a:t>
            </a: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data.</a:t>
            </a:r>
          </a:p>
          <a:p>
            <a:endParaRPr lang="en-US" sz="1600" dirty="0" smtClean="0">
              <a:solidFill>
                <a:schemeClr val="accent6">
                  <a:lumMod val="2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6">
                    <a:lumMod val="25000"/>
                  </a:schemeClr>
                </a:solidFill>
              </a:rPr>
              <a:t>Concepts Explored</a:t>
            </a: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:</a:t>
            </a:r>
          </a:p>
          <a:p>
            <a:endParaRPr lang="en-US" sz="1600" dirty="0" smtClean="0">
              <a:solidFill>
                <a:schemeClr val="accent6">
                  <a:lumMod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Features of Prometheus like storage and querying on multi dimensional data, PromQL its query language and inbuilt graphing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accent6">
                  <a:lumMod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Architecture and the concept of exporters.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accent6">
                  <a:lumMod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Differences from other tools (push </a:t>
            </a:r>
            <a:r>
              <a:rPr lang="en-US" sz="1600" dirty="0">
                <a:solidFill>
                  <a:schemeClr val="accent6">
                    <a:lumMod val="25000"/>
                  </a:schemeClr>
                </a:solidFill>
              </a:rPr>
              <a:t>v</a:t>
            </a: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s pull, support for query language, </a:t>
            </a:r>
            <a:r>
              <a:rPr lang="en-US" sz="1600" dirty="0" err="1" smtClean="0">
                <a:solidFill>
                  <a:schemeClr val="accent6">
                    <a:lumMod val="25000"/>
                  </a:schemeClr>
                </a:solidFill>
              </a:rPr>
              <a:t>etc</a:t>
            </a: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accent6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56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/>
                </a:solidFill>
              </a:rPr>
              <a:pPr/>
              <a:t>7</a:t>
            </a:fld>
            <a:endParaRPr lang="en-US" dirty="0"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Prometheus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371600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25000"/>
                  </a:schemeClr>
                </a:solidFill>
              </a:rPr>
              <a:t>Concepts Explored</a:t>
            </a: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:</a:t>
            </a:r>
          </a:p>
          <a:p>
            <a:endParaRPr lang="en-US" sz="1600" dirty="0" smtClean="0">
              <a:solidFill>
                <a:schemeClr val="accent6">
                  <a:lumMod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25000"/>
                  </a:schemeClr>
                </a:solidFill>
              </a:rPr>
              <a:t>External dashboarding using Grafana for a richer UI experience</a:t>
            </a: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.</a:t>
            </a:r>
          </a:p>
          <a:p>
            <a:endParaRPr lang="en-US" sz="1600" dirty="0">
              <a:solidFill>
                <a:schemeClr val="accent6">
                  <a:lumMod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25000"/>
                  </a:schemeClr>
                </a:solidFill>
              </a:rPr>
              <a:t>SMTP configuration for email alerts</a:t>
            </a: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.</a:t>
            </a:r>
          </a:p>
          <a:p>
            <a:endParaRPr lang="en-US" sz="1600" dirty="0">
              <a:solidFill>
                <a:schemeClr val="accent6">
                  <a:lumMod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25000"/>
                  </a:schemeClr>
                </a:solidFill>
              </a:rPr>
              <a:t>Set up a nodejs app on one server and Prometheus on other to demonstrate the usage of Prometheus as central monitoring solution for many apps</a:t>
            </a: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.</a:t>
            </a:r>
          </a:p>
          <a:p>
            <a:endParaRPr lang="en-US" sz="1600" dirty="0">
              <a:solidFill>
                <a:schemeClr val="accent6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34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/>
                </a:solidFill>
              </a:rPr>
              <a:pPr/>
              <a:t>8</a:t>
            </a:fld>
            <a:endParaRPr lang="en-US" dirty="0"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Prometheus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371600"/>
            <a:ext cx="8229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25000"/>
                  </a:schemeClr>
                </a:solidFill>
              </a:rPr>
              <a:t>Live Demo of</a:t>
            </a: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:</a:t>
            </a:r>
          </a:p>
          <a:p>
            <a:endParaRPr lang="en-US" sz="1600" dirty="0">
              <a:solidFill>
                <a:schemeClr val="accent6">
                  <a:lumMod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25000"/>
                  </a:schemeClr>
                </a:solidFill>
              </a:rPr>
              <a:t>Using Grafana by adding Prometheus as a data source.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6">
                  <a:lumMod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25000"/>
                  </a:schemeClr>
                </a:solidFill>
              </a:rPr>
              <a:t>Email alert on site down for 10s.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6">
                  <a:lumMod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25000"/>
                  </a:schemeClr>
                </a:solidFill>
              </a:rPr>
              <a:t>Email alert on high CPU usage of node (&gt;80%)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6">
                  <a:lumMod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25000"/>
                  </a:schemeClr>
                </a:solidFill>
              </a:rPr>
              <a:t>Some queries on PromQL for CPU resource usage over time and graphing those using inbuilt UI of Prometheus.</a:t>
            </a:r>
          </a:p>
        </p:txBody>
      </p:sp>
    </p:spTree>
    <p:extLst>
      <p:ext uri="{BB962C8B-B14F-4D97-AF65-F5344CB8AC3E}">
        <p14:creationId xmlns:p14="http://schemas.microsoft.com/office/powerpoint/2010/main" val="186266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/>
                </a:solidFill>
              </a:rPr>
              <a:pPr/>
              <a:t>9</a:t>
            </a:fld>
            <a:endParaRPr lang="en-US" dirty="0"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Prometheus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371600"/>
            <a:ext cx="82296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25000"/>
                  </a:schemeClr>
                </a:solidFill>
              </a:rPr>
              <a:t>New Technologies Learned </a:t>
            </a:r>
            <a:r>
              <a:rPr lang="en-US" sz="1600" dirty="0" smtClean="0"/>
              <a:t>:</a:t>
            </a:r>
          </a:p>
          <a:p>
            <a:endParaRPr lang="en-US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25000"/>
                  </a:schemeClr>
                </a:solidFill>
              </a:rPr>
              <a:t>Grafana </a:t>
            </a: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– external dashboarding solution for many monitoring apps.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accent6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25000"/>
                  </a:schemeClr>
                </a:solidFill>
              </a:rPr>
              <a:t>PromQL and Prometheus </a:t>
            </a: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– Monitoring different metrics of a server and its apps.</a:t>
            </a:r>
          </a:p>
        </p:txBody>
      </p:sp>
    </p:spTree>
    <p:extLst>
      <p:ext uri="{BB962C8B-B14F-4D97-AF65-F5344CB8AC3E}">
        <p14:creationId xmlns:p14="http://schemas.microsoft.com/office/powerpoint/2010/main" val="187888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PT Template_Standard_FINAL_v1">
  <a:themeElements>
    <a:clrScheme name="Optum Sept 2016">
      <a:dk1>
        <a:srgbClr val="55565A"/>
      </a:dk1>
      <a:lt1>
        <a:srgbClr val="FFFFFF"/>
      </a:lt1>
      <a:dk2>
        <a:srgbClr val="E87722"/>
      </a:dk2>
      <a:lt2>
        <a:srgbClr val="EAEAEA"/>
      </a:lt2>
      <a:accent1>
        <a:srgbClr val="E87722"/>
      </a:accent1>
      <a:accent2>
        <a:srgbClr val="F2B411"/>
      </a:accent2>
      <a:accent3>
        <a:srgbClr val="63666A"/>
      </a:accent3>
      <a:accent4>
        <a:srgbClr val="888B8D"/>
      </a:accent4>
      <a:accent5>
        <a:srgbClr val="B1B3B3"/>
      </a:accent5>
      <a:accent6>
        <a:srgbClr val="D0D0CE"/>
      </a:accent6>
      <a:hlink>
        <a:srgbClr val="00549F"/>
      </a:hlink>
      <a:folHlink>
        <a:srgbClr val="00549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2_PPT Template_Standard_FINAL_v1">
  <a:themeElements>
    <a:clrScheme name="Optum Sept 2016">
      <a:dk1>
        <a:srgbClr val="55565A"/>
      </a:dk1>
      <a:lt1>
        <a:srgbClr val="FFFFFF"/>
      </a:lt1>
      <a:dk2>
        <a:srgbClr val="E87722"/>
      </a:dk2>
      <a:lt2>
        <a:srgbClr val="EAEAEA"/>
      </a:lt2>
      <a:accent1>
        <a:srgbClr val="E87722"/>
      </a:accent1>
      <a:accent2>
        <a:srgbClr val="F2B411"/>
      </a:accent2>
      <a:accent3>
        <a:srgbClr val="63666A"/>
      </a:accent3>
      <a:accent4>
        <a:srgbClr val="888B8D"/>
      </a:accent4>
      <a:accent5>
        <a:srgbClr val="B1B3B3"/>
      </a:accent5>
      <a:accent6>
        <a:srgbClr val="D0D0CE"/>
      </a:accent6>
      <a:hlink>
        <a:srgbClr val="00549F"/>
      </a:hlink>
      <a:folHlink>
        <a:srgbClr val="00549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9585</TotalTime>
  <Words>525</Words>
  <Application>Microsoft Office PowerPoint</Application>
  <PresentationFormat>On-screen Show (4:3)</PresentationFormat>
  <Paragraphs>111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1_PPT Template_Standard_FINAL_v1</vt:lpstr>
      <vt:lpstr>2_PPT Template_Standard_FINAL_v1</vt:lpstr>
      <vt:lpstr>Summary of the POC’s</vt:lpstr>
      <vt:lpstr>Technologies  Kubernetes            Prometheus  Liquibase</vt:lpstr>
      <vt:lpstr>Kubernetes</vt:lpstr>
      <vt:lpstr>Kubernetes</vt:lpstr>
      <vt:lpstr>Kubernetes</vt:lpstr>
      <vt:lpstr>Prometheus</vt:lpstr>
      <vt:lpstr>Prometheus</vt:lpstr>
      <vt:lpstr>Prometheus</vt:lpstr>
      <vt:lpstr>Prometheus</vt:lpstr>
      <vt:lpstr>Liquibase</vt:lpstr>
      <vt:lpstr>Liquibase</vt:lpstr>
      <vt:lpstr>Liquibase</vt:lpstr>
    </vt:vector>
  </TitlesOfParts>
  <Company>UnitedHealth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VN</dc:creator>
  <cp:lastModifiedBy>Saluja, Gurpreet Singh</cp:lastModifiedBy>
  <cp:revision>99</cp:revision>
  <dcterms:created xsi:type="dcterms:W3CDTF">2017-04-18T11:12:57Z</dcterms:created>
  <dcterms:modified xsi:type="dcterms:W3CDTF">2018-07-12T14:02:34Z</dcterms:modified>
</cp:coreProperties>
</file>