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80DF58F-C3D1-44D7-A7BF-A856AAC8FFAA}" type="datetimeFigureOut">
              <a:rPr lang="en-US" smtClean="0"/>
              <a:pPr/>
              <a:t>2/10/2025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DEB56FD-E7CA-4C70-B8EA-39CE62EE1F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norplanetcenter.n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Documents/0000%20master/009%20za%20ppt/MBA/MBAzadatak136KulazVer2.0.ipynb?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MBA</a:t>
            </a:r>
            <a:r>
              <a:rPr lang="x-none" dirty="0" smtClean="0"/>
              <a:t> zadatak – grafički prikaz podataka o asteroidima iz glavnog asteroidnog pojasa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Predmet: Mašinsko učenje u astronomiji</a:t>
            </a:r>
            <a:br>
              <a:rPr lang="vi-VN" dirty="0" smtClean="0"/>
            </a:br>
            <a:r>
              <a:rPr lang="vi-VN" dirty="0" smtClean="0"/>
              <a:t>Predmetni nastavnik: prof. dr Anđelka Kovačević</a:t>
            </a:r>
            <a:br>
              <a:rPr lang="vi-VN" dirty="0" smtClean="0"/>
            </a:br>
            <a:r>
              <a:rPr lang="vi-VN" dirty="0" smtClean="0"/>
              <a:t>Student: Dragoljub Perišić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brojanje</a:t>
            </a:r>
            <a:r>
              <a:rPr lang="en-GB" b="1" dirty="0" smtClean="0"/>
              <a:t> </a:t>
            </a:r>
            <a:r>
              <a:rPr lang="en-GB" b="1" dirty="0" err="1" smtClean="0"/>
              <a:t>objekata</a:t>
            </a:r>
            <a:r>
              <a:rPr lang="en-GB" b="1" dirty="0" smtClean="0"/>
              <a:t> u </a:t>
            </a:r>
            <a:r>
              <a:rPr lang="en-GB" b="1" dirty="0" err="1" smtClean="0"/>
              <a:t>listama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dirty="0" err="1" smtClean="0"/>
              <a:t>countAmor</a:t>
            </a:r>
            <a:r>
              <a:rPr lang="en-GB" sz="2400" dirty="0" smtClean="0"/>
              <a:t> = </a:t>
            </a:r>
            <a:r>
              <a:rPr lang="en-GB" sz="2400" dirty="0" err="1" smtClean="0"/>
              <a:t>len</a:t>
            </a:r>
            <a:r>
              <a:rPr lang="en-GB" sz="2400" dirty="0" smtClean="0"/>
              <a:t>(</a:t>
            </a:r>
            <a:r>
              <a:rPr lang="en-GB" sz="2400" dirty="0" err="1" smtClean="0"/>
              <a:t>MylistOfAmor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err="1" smtClean="0"/>
              <a:t>countApollo</a:t>
            </a:r>
            <a:r>
              <a:rPr lang="en-GB" sz="2400" dirty="0" smtClean="0"/>
              <a:t> = </a:t>
            </a:r>
            <a:r>
              <a:rPr lang="en-GB" sz="2400" dirty="0" err="1" smtClean="0"/>
              <a:t>len</a:t>
            </a:r>
            <a:r>
              <a:rPr lang="en-GB" sz="2400" dirty="0" smtClean="0"/>
              <a:t>(</a:t>
            </a:r>
            <a:r>
              <a:rPr lang="en-GB" sz="2400" dirty="0" err="1" smtClean="0"/>
              <a:t>MylistOfApollo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err="1" smtClean="0"/>
              <a:t>countAtens</a:t>
            </a:r>
            <a:r>
              <a:rPr lang="en-GB" sz="2400" dirty="0" smtClean="0"/>
              <a:t> = </a:t>
            </a:r>
            <a:r>
              <a:rPr lang="en-GB" sz="2400" dirty="0" err="1" smtClean="0"/>
              <a:t>len</a:t>
            </a:r>
            <a:r>
              <a:rPr lang="en-GB" sz="2400" dirty="0" smtClean="0"/>
              <a:t>(</a:t>
            </a:r>
            <a:r>
              <a:rPr lang="en-GB" sz="2400" dirty="0" err="1" smtClean="0"/>
              <a:t>MylistOfAtens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err="1" smtClean="0"/>
              <a:t>countApohele</a:t>
            </a:r>
            <a:r>
              <a:rPr lang="en-GB" sz="2400" dirty="0" smtClean="0"/>
              <a:t> = </a:t>
            </a:r>
            <a:r>
              <a:rPr lang="en-GB" sz="2400" dirty="0" err="1" smtClean="0"/>
              <a:t>len</a:t>
            </a:r>
            <a:r>
              <a:rPr lang="en-GB" sz="2400" dirty="0" smtClean="0"/>
              <a:t>(</a:t>
            </a:r>
            <a:r>
              <a:rPr lang="en-GB" sz="2400" dirty="0" err="1" smtClean="0"/>
              <a:t>MylistOfApohele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err="1" smtClean="0"/>
              <a:t>countNonNEO</a:t>
            </a:r>
            <a:r>
              <a:rPr lang="en-GB" sz="2400" dirty="0" smtClean="0"/>
              <a:t> = </a:t>
            </a:r>
            <a:r>
              <a:rPr lang="en-GB" sz="2400" dirty="0" err="1" smtClean="0"/>
              <a:t>len</a:t>
            </a:r>
            <a:r>
              <a:rPr lang="en-GB" sz="2400" dirty="0" smtClean="0"/>
              <a:t>(</a:t>
            </a:r>
            <a:r>
              <a:rPr lang="en-GB" sz="2400" dirty="0" err="1" smtClean="0"/>
              <a:t>MylistofNonNEO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err="1" smtClean="0"/>
              <a:t>countPocetno</a:t>
            </a:r>
            <a:r>
              <a:rPr lang="en-GB" sz="2400" dirty="0" smtClean="0"/>
              <a:t>=</a:t>
            </a:r>
            <a:r>
              <a:rPr lang="en-GB" sz="2400" dirty="0" err="1" smtClean="0"/>
              <a:t>len</a:t>
            </a:r>
            <a:r>
              <a:rPr lang="en-GB" sz="2400" dirty="0" smtClean="0"/>
              <a:t>(</a:t>
            </a:r>
            <a:r>
              <a:rPr lang="en-GB" sz="2400" dirty="0" err="1" smtClean="0"/>
              <a:t>MyListOfSB</a:t>
            </a:r>
            <a:r>
              <a:rPr lang="en-GB" sz="2400" dirty="0" smtClean="0"/>
              <a:t>)</a:t>
            </a:r>
          </a:p>
          <a:p>
            <a:pPr>
              <a:buNone/>
            </a:pPr>
            <a:r>
              <a:rPr lang="en-GB" sz="2400" dirty="0" err="1" smtClean="0"/>
              <a:t>countUkupno</a:t>
            </a:r>
            <a:r>
              <a:rPr lang="en-GB" sz="2400" dirty="0" smtClean="0"/>
              <a:t>=</a:t>
            </a:r>
            <a:r>
              <a:rPr lang="en-GB" sz="2400" dirty="0" err="1" smtClean="0"/>
              <a:t>countAmor+countApollo+countAtens+countApohele+countNonNEO</a:t>
            </a:r>
            <a:endParaRPr lang="en-GB" sz="24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 smtClean="0"/>
              <a:t>Broj objekata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 err="1" smtClean="0"/>
              <a:t>countPocetno</a:t>
            </a:r>
            <a:r>
              <a:rPr lang="en-GB" sz="1600" dirty="0" smtClean="0"/>
              <a:t>=</a:t>
            </a:r>
            <a:r>
              <a:rPr lang="en-GB" sz="1600" dirty="0" err="1" smtClean="0"/>
              <a:t>len</a:t>
            </a:r>
            <a:r>
              <a:rPr lang="en-GB" sz="1600" dirty="0" smtClean="0"/>
              <a:t>(</a:t>
            </a:r>
            <a:r>
              <a:rPr lang="en-GB" sz="1600" dirty="0" err="1" smtClean="0"/>
              <a:t>MyListOfSB</a:t>
            </a:r>
            <a:r>
              <a:rPr lang="en-GB" sz="1600" dirty="0" smtClean="0"/>
              <a:t>)</a:t>
            </a:r>
          </a:p>
          <a:p>
            <a:r>
              <a:rPr lang="en-GB" sz="1600" dirty="0" err="1" smtClean="0"/>
              <a:t>countUkupno</a:t>
            </a:r>
            <a:r>
              <a:rPr lang="en-GB" sz="1600" dirty="0" smtClean="0"/>
              <a:t>=</a:t>
            </a:r>
            <a:r>
              <a:rPr lang="en-GB" sz="1600" dirty="0" err="1" smtClean="0"/>
              <a:t>countAmor+countApollo+countAtens+countApohele+countNonNEO</a:t>
            </a:r>
            <a:endParaRPr lang="en-GB" sz="1600" dirty="0" smtClean="0"/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FFFF00"/>
                </a:solidFill>
              </a:rPr>
              <a:t>countAmor</a:t>
            </a:r>
            <a:r>
              <a:rPr lang="en-US" sz="1600" dirty="0" smtClean="0">
                <a:solidFill>
                  <a:srgbClr val="FFFF00"/>
                </a:solidFill>
              </a:rPr>
              <a:t>: 13128 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countApollo</a:t>
            </a:r>
            <a:r>
              <a:rPr lang="en-US" sz="1600" dirty="0" smtClean="0">
                <a:solidFill>
                  <a:srgbClr val="FFFF00"/>
                </a:solidFill>
              </a:rPr>
              <a:t>: 20905 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countAtens</a:t>
            </a:r>
            <a:r>
              <a:rPr lang="en-US" sz="1600" dirty="0" smtClean="0">
                <a:solidFill>
                  <a:srgbClr val="FFFF00"/>
                </a:solidFill>
              </a:rPr>
              <a:t>: 2920 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countApohele</a:t>
            </a:r>
            <a:r>
              <a:rPr lang="en-US" sz="1600" dirty="0" smtClean="0">
                <a:solidFill>
                  <a:srgbClr val="FFFF00"/>
                </a:solidFill>
              </a:rPr>
              <a:t>: 34 </a:t>
            </a:r>
          </a:p>
          <a:p>
            <a:r>
              <a:rPr lang="en-US" sz="1600" dirty="0" err="1" smtClean="0">
                <a:solidFill>
                  <a:srgbClr val="FFFF00"/>
                </a:solidFill>
              </a:rPr>
              <a:t>countNonNEO</a:t>
            </a:r>
            <a:r>
              <a:rPr lang="en-US" sz="1600" dirty="0" smtClean="0">
                <a:solidFill>
                  <a:srgbClr val="FFFF00"/>
                </a:solidFill>
              </a:rPr>
              <a:t>: 99596 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Sum: 136583</a:t>
            </a:r>
            <a:endParaRPr lang="en-GB" sz="1600" dirty="0" smtClean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700" b="1" dirty="0" err="1" smtClean="0"/>
              <a:t>filtriranje</a:t>
            </a:r>
            <a:r>
              <a:rPr lang="en-GB" sz="2700" b="1" dirty="0" smtClean="0"/>
              <a:t> - </a:t>
            </a:r>
            <a:r>
              <a:rPr lang="en-GB" sz="2700" b="1" dirty="0" err="1" smtClean="0"/>
              <a:t>priprema</a:t>
            </a:r>
            <a:r>
              <a:rPr lang="en-GB" sz="2700" b="1" dirty="0" smtClean="0"/>
              <a:t> </a:t>
            </a:r>
            <a:r>
              <a:rPr lang="en-GB" sz="2700" b="1" dirty="0" err="1" smtClean="0"/>
              <a:t>za</a:t>
            </a:r>
            <a:r>
              <a:rPr lang="en-GB" sz="2700" b="1" dirty="0" smtClean="0"/>
              <a:t> </a:t>
            </a:r>
            <a:r>
              <a:rPr lang="en-GB" sz="2700" b="1" dirty="0" err="1" smtClean="0"/>
              <a:t>sliku</a:t>
            </a:r>
            <a:r>
              <a:rPr lang="en-GB" sz="2700" b="1" dirty="0" smtClean="0"/>
              <a:t> : Histogram </a:t>
            </a:r>
            <a:r>
              <a:rPr lang="en-GB" sz="2700" b="1" dirty="0" err="1" smtClean="0"/>
              <a:t>asteroida</a:t>
            </a:r>
            <a:r>
              <a:rPr lang="en-GB" sz="2700" b="1" dirty="0" smtClean="0"/>
              <a:t> </a:t>
            </a:r>
            <a:r>
              <a:rPr lang="en-GB" sz="2700" b="1" dirty="0" err="1" smtClean="0"/>
              <a:t>na</a:t>
            </a:r>
            <a:r>
              <a:rPr lang="en-GB" sz="2700" b="1" dirty="0" smtClean="0"/>
              <a:t> </a:t>
            </a:r>
            <a:r>
              <a:rPr lang="en-GB" sz="2700" b="1" dirty="0" err="1" smtClean="0"/>
              <a:t>osnovu</a:t>
            </a:r>
            <a:r>
              <a:rPr lang="en-GB" sz="2700" b="1" dirty="0" smtClean="0"/>
              <a:t> </a:t>
            </a:r>
            <a:r>
              <a:rPr lang="en-GB" sz="2700" b="1" dirty="0" err="1" smtClean="0"/>
              <a:t>orbitalnog</a:t>
            </a:r>
            <a:r>
              <a:rPr lang="en-GB" sz="2700" b="1" dirty="0" smtClean="0"/>
              <a:t> </a:t>
            </a:r>
            <a:r>
              <a:rPr lang="en-GB" sz="2700" b="1" dirty="0" err="1" smtClean="0"/>
              <a:t>perioda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err="1" smtClean="0"/>
              <a:t>MyListOfSB</a:t>
            </a:r>
            <a:r>
              <a:rPr lang="en-GB" dirty="0" smtClean="0"/>
              <a:t> = [</a:t>
            </a:r>
            <a:r>
              <a:rPr lang="en-GB" dirty="0" err="1" smtClean="0"/>
              <a:t>obj</a:t>
            </a:r>
            <a:r>
              <a:rPr lang="en-GB" dirty="0" smtClean="0"/>
              <a:t> for </a:t>
            </a:r>
            <a:r>
              <a:rPr lang="en-GB" dirty="0" err="1" smtClean="0"/>
              <a:t>obj</a:t>
            </a:r>
            <a:r>
              <a:rPr lang="en-GB" dirty="0" smtClean="0"/>
              <a:t> in </a:t>
            </a:r>
            <a:r>
              <a:rPr lang="en-GB" dirty="0" err="1" smtClean="0"/>
              <a:t>MyListOfSB</a:t>
            </a:r>
            <a:r>
              <a:rPr lang="en-GB" dirty="0" smtClean="0"/>
              <a:t> if float(</a:t>
            </a:r>
            <a:r>
              <a:rPr lang="en-GB" dirty="0" err="1" smtClean="0"/>
              <a:t>obj.PEa</a:t>
            </a:r>
            <a:r>
              <a:rPr lang="en-GB" dirty="0" smtClean="0"/>
              <a:t>) &lt; 6 and float(</a:t>
            </a:r>
            <a:r>
              <a:rPr lang="en-GB" dirty="0" err="1" smtClean="0"/>
              <a:t>obj.PEa</a:t>
            </a:r>
            <a:r>
              <a:rPr lang="en-GB" dirty="0" smtClean="0"/>
              <a:t>) &gt; 1.6 and float(</a:t>
            </a:r>
            <a:r>
              <a:rPr lang="en-GB" dirty="0" err="1" smtClean="0"/>
              <a:t>obj.PEq</a:t>
            </a:r>
            <a:r>
              <a:rPr lang="en-GB" dirty="0" smtClean="0"/>
              <a:t>)&gt;1.6]</a:t>
            </a:r>
          </a:p>
          <a:p>
            <a:pPr>
              <a:buNone/>
            </a:pPr>
            <a:r>
              <a:rPr lang="en-GB" dirty="0" err="1" smtClean="0"/>
              <a:t>countSBPosleFiltera</a:t>
            </a:r>
            <a:r>
              <a:rPr lang="en-GB" dirty="0" smtClean="0"/>
              <a:t> = </a:t>
            </a:r>
            <a:r>
              <a:rPr lang="en-GB" dirty="0" err="1" smtClean="0"/>
              <a:t>len</a:t>
            </a:r>
            <a:r>
              <a:rPr lang="en-GB" dirty="0" smtClean="0"/>
              <a:t>(</a:t>
            </a:r>
            <a:r>
              <a:rPr lang="en-GB" dirty="0" err="1" smtClean="0"/>
              <a:t>MyListOfSB</a:t>
            </a:r>
            <a:r>
              <a:rPr lang="en-GB" dirty="0" smtClean="0"/>
              <a:t>)print ('---------------------')print(</a:t>
            </a:r>
            <a:r>
              <a:rPr lang="en-GB" dirty="0" err="1" smtClean="0"/>
              <a:t>f"count</a:t>
            </a:r>
            <a:r>
              <a:rPr lang="en-GB" dirty="0" smtClean="0"/>
              <a:t> SB </a:t>
            </a:r>
            <a:r>
              <a:rPr lang="en-GB" dirty="0" err="1" smtClean="0"/>
              <a:t>Posle</a:t>
            </a:r>
            <a:r>
              <a:rPr lang="en-GB" dirty="0" smtClean="0"/>
              <a:t> </a:t>
            </a:r>
            <a:r>
              <a:rPr lang="en-GB" dirty="0" err="1" smtClean="0"/>
              <a:t>Filtera</a:t>
            </a:r>
            <a:r>
              <a:rPr lang="en-GB" dirty="0" smtClean="0"/>
              <a:t>: {</a:t>
            </a:r>
            <a:r>
              <a:rPr lang="en-GB" dirty="0" err="1" smtClean="0"/>
              <a:t>countSBPosleFiltera</a:t>
            </a:r>
            <a:r>
              <a:rPr lang="en-GB" dirty="0" smtClean="0"/>
              <a:t>}")</a:t>
            </a:r>
          </a:p>
          <a:p>
            <a:pPr>
              <a:buNone/>
            </a:pPr>
            <a:r>
              <a:rPr lang="en-GB" dirty="0" smtClean="0"/>
              <a:t>count SB </a:t>
            </a:r>
            <a:r>
              <a:rPr lang="en-GB" dirty="0" err="1" smtClean="0"/>
              <a:t>Posle</a:t>
            </a:r>
            <a:r>
              <a:rPr lang="en-GB" dirty="0" smtClean="0"/>
              <a:t> </a:t>
            </a:r>
            <a:r>
              <a:rPr lang="en-GB" dirty="0" err="1" smtClean="0"/>
              <a:t>Filtera</a:t>
            </a:r>
            <a:r>
              <a:rPr lang="en-GB" dirty="0" smtClean="0"/>
              <a:t>: 99127</a:t>
            </a:r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Histogram asteroida na osnovu orbitalnog perioda</a:t>
            </a:r>
            <a:endParaRPr lang="pt-B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matplotlib.pyplot</a:t>
            </a:r>
            <a:r>
              <a:rPr lang="en-GB" dirty="0" smtClean="0"/>
              <a:t> as plt300</a:t>
            </a:r>
          </a:p>
          <a:p>
            <a:pPr>
              <a:buNone/>
            </a:pPr>
            <a:r>
              <a:rPr lang="en-GB" dirty="0" smtClean="0"/>
              <a:t>import </a:t>
            </a:r>
            <a:r>
              <a:rPr lang="en-GB" dirty="0" err="1" smtClean="0"/>
              <a:t>numpy</a:t>
            </a:r>
            <a:r>
              <a:rPr lang="en-GB" dirty="0" smtClean="0"/>
              <a:t> as </a:t>
            </a:r>
            <a:r>
              <a:rPr lang="en-GB" dirty="0" err="1" smtClean="0"/>
              <a:t>np</a:t>
            </a:r>
            <a:endParaRPr lang="en-GB" dirty="0" smtClean="0"/>
          </a:p>
          <a:p>
            <a:pPr>
              <a:buNone/>
            </a:pPr>
            <a:r>
              <a:rPr lang="en-GB" dirty="0" err="1" smtClean="0"/>
              <a:t>n_asteroids</a:t>
            </a:r>
            <a:r>
              <a:rPr lang="en-GB" dirty="0" smtClean="0"/>
              <a:t> = </a:t>
            </a:r>
            <a:r>
              <a:rPr lang="en-GB" dirty="0" err="1" smtClean="0"/>
              <a:t>len</a:t>
            </a:r>
            <a:r>
              <a:rPr lang="en-GB" dirty="0" smtClean="0"/>
              <a:t>(</a:t>
            </a:r>
            <a:r>
              <a:rPr lang="en-GB" dirty="0" err="1" smtClean="0"/>
              <a:t>MyListOfSB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err="1" smtClean="0"/>
              <a:t>SMAxis</a:t>
            </a:r>
            <a:r>
              <a:rPr lang="en-GB" dirty="0" smtClean="0"/>
              <a:t> = [float(</a:t>
            </a:r>
            <a:r>
              <a:rPr lang="en-GB" dirty="0" err="1" smtClean="0"/>
              <a:t>obj.PEa</a:t>
            </a:r>
            <a:r>
              <a:rPr lang="en-GB" dirty="0" smtClean="0"/>
              <a:t>) for </a:t>
            </a:r>
            <a:r>
              <a:rPr lang="en-GB" dirty="0" err="1" smtClean="0"/>
              <a:t>obj</a:t>
            </a:r>
            <a:r>
              <a:rPr lang="en-GB" dirty="0" smtClean="0"/>
              <a:t> in </a:t>
            </a:r>
            <a:r>
              <a:rPr lang="en-GB" dirty="0" err="1" smtClean="0"/>
              <a:t>MyListOfSB</a:t>
            </a:r>
            <a:r>
              <a:rPr lang="en-GB" dirty="0" smtClean="0"/>
              <a:t> if </a:t>
            </a:r>
            <a:r>
              <a:rPr lang="en-GB" dirty="0" err="1" smtClean="0"/>
              <a:t>obj.PEa</a:t>
            </a:r>
            <a:r>
              <a:rPr lang="en-GB" dirty="0" smtClean="0"/>
              <a:t> is not None]</a:t>
            </a:r>
          </a:p>
          <a:p>
            <a:pPr>
              <a:buNone/>
            </a:pPr>
            <a:r>
              <a:rPr lang="en-GB" dirty="0" err="1" smtClean="0"/>
              <a:t>MyPeriod</a:t>
            </a:r>
            <a:r>
              <a:rPr lang="en-GB" dirty="0" smtClean="0"/>
              <a:t> = [float(</a:t>
            </a:r>
            <a:r>
              <a:rPr lang="en-GB" dirty="0" err="1" smtClean="0"/>
              <a:t>obj.Peri</a:t>
            </a:r>
            <a:r>
              <a:rPr lang="en-GB" dirty="0" smtClean="0"/>
              <a:t>) for </a:t>
            </a:r>
            <a:r>
              <a:rPr lang="en-GB" dirty="0" err="1" smtClean="0"/>
              <a:t>obj</a:t>
            </a:r>
            <a:r>
              <a:rPr lang="en-GB" dirty="0" smtClean="0"/>
              <a:t> in </a:t>
            </a:r>
            <a:r>
              <a:rPr lang="en-GB" dirty="0" err="1" smtClean="0"/>
              <a:t>MyListOfSB</a:t>
            </a:r>
            <a:r>
              <a:rPr lang="en-GB" dirty="0" smtClean="0"/>
              <a:t> if </a:t>
            </a:r>
            <a:r>
              <a:rPr lang="en-GB" dirty="0" err="1" smtClean="0"/>
              <a:t>obj.Peri</a:t>
            </a:r>
            <a:r>
              <a:rPr lang="en-GB" dirty="0" smtClean="0"/>
              <a:t> is not None]</a:t>
            </a:r>
          </a:p>
          <a:p>
            <a:pPr>
              <a:buNone/>
            </a:pPr>
            <a:r>
              <a:rPr lang="en-GB" dirty="0" smtClean="0"/>
              <a:t># </a:t>
            </a:r>
            <a:r>
              <a:rPr lang="en-GB" dirty="0" err="1" smtClean="0"/>
              <a:t>podešavanje</a:t>
            </a:r>
            <a:r>
              <a:rPr lang="en-GB" dirty="0" smtClean="0"/>
              <a:t> </a:t>
            </a:r>
            <a:r>
              <a:rPr lang="en-GB" dirty="0" err="1" smtClean="0"/>
              <a:t>veličine</a:t>
            </a:r>
            <a:r>
              <a:rPr lang="en-GB" dirty="0" smtClean="0"/>
              <a:t> </a:t>
            </a:r>
            <a:r>
              <a:rPr lang="en-GB" dirty="0" err="1" smtClean="0"/>
              <a:t>slike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fig, ax1 = plt300.subplots(</a:t>
            </a:r>
            <a:r>
              <a:rPr lang="en-GB" dirty="0" err="1" smtClean="0"/>
              <a:t>figsize</a:t>
            </a:r>
            <a:r>
              <a:rPr lang="en-GB" dirty="0" smtClean="0"/>
              <a:t>=(10, 6))</a:t>
            </a:r>
          </a:p>
          <a:p>
            <a:pPr>
              <a:buNone/>
            </a:pPr>
            <a:r>
              <a:rPr lang="en-GB" dirty="0" smtClean="0"/>
              <a:t>###bins = </a:t>
            </a:r>
            <a:r>
              <a:rPr lang="en-GB" dirty="0" err="1" smtClean="0"/>
              <a:t>np.linspace</a:t>
            </a:r>
            <a:r>
              <a:rPr lang="en-GB" dirty="0" smtClean="0"/>
              <a:t>(min(</a:t>
            </a:r>
            <a:r>
              <a:rPr lang="en-GB" dirty="0" err="1" smtClean="0"/>
              <a:t>MyPeriod</a:t>
            </a:r>
            <a:r>
              <a:rPr lang="en-GB" dirty="0" smtClean="0"/>
              <a:t>), max(</a:t>
            </a:r>
            <a:r>
              <a:rPr lang="en-GB" dirty="0" err="1" smtClean="0"/>
              <a:t>MyPeriod</a:t>
            </a:r>
            <a:r>
              <a:rPr lang="en-GB" dirty="0" smtClean="0"/>
              <a:t>), 300)</a:t>
            </a:r>
          </a:p>
          <a:p>
            <a:pPr>
              <a:buNone/>
            </a:pPr>
            <a:r>
              <a:rPr lang="en-GB" dirty="0" smtClean="0"/>
              <a:t>bins = </a:t>
            </a:r>
            <a:r>
              <a:rPr lang="en-GB" dirty="0" err="1" smtClean="0"/>
              <a:t>np.linspace</a:t>
            </a:r>
            <a:r>
              <a:rPr lang="en-GB" dirty="0" smtClean="0"/>
              <a:t>(min(</a:t>
            </a:r>
            <a:r>
              <a:rPr lang="en-GB" dirty="0" err="1" smtClean="0"/>
              <a:t>MyPeriod</a:t>
            </a:r>
            <a:r>
              <a:rPr lang="en-GB" dirty="0" smtClean="0"/>
              <a:t>), 15, 150)</a:t>
            </a:r>
          </a:p>
          <a:p>
            <a:pPr>
              <a:buNone/>
            </a:pPr>
            <a:r>
              <a:rPr lang="en-GB" dirty="0" smtClean="0"/>
              <a:t>ax1.hist(</a:t>
            </a:r>
            <a:r>
              <a:rPr lang="en-GB" dirty="0" err="1" smtClean="0"/>
              <a:t>MyPeriod</a:t>
            </a:r>
            <a:r>
              <a:rPr lang="en-GB" dirty="0" smtClean="0"/>
              <a:t>, bins=bins, </a:t>
            </a:r>
            <a:r>
              <a:rPr lang="en-GB" dirty="0" err="1" smtClean="0"/>
              <a:t>color</a:t>
            </a:r>
            <a:r>
              <a:rPr lang="en-GB" dirty="0" smtClean="0"/>
              <a:t>='blue', alpha=0.7, </a:t>
            </a:r>
            <a:r>
              <a:rPr lang="en-GB" dirty="0" err="1" smtClean="0"/>
              <a:t>edgecolor</a:t>
            </a:r>
            <a:r>
              <a:rPr lang="en-GB" dirty="0" smtClean="0"/>
              <a:t>='black')</a:t>
            </a:r>
          </a:p>
          <a:p>
            <a:pPr>
              <a:buNone/>
            </a:pPr>
            <a:r>
              <a:rPr lang="en-GB" dirty="0" smtClean="0"/>
              <a:t>ax1.set_xlabel("Orbital Period (years)", </a:t>
            </a:r>
            <a:r>
              <a:rPr lang="en-GB" dirty="0" err="1" smtClean="0"/>
              <a:t>fontsize</a:t>
            </a:r>
            <a:r>
              <a:rPr lang="en-GB" dirty="0" smtClean="0"/>
              <a:t>=12)</a:t>
            </a:r>
          </a:p>
          <a:p>
            <a:pPr>
              <a:buNone/>
            </a:pPr>
            <a:r>
              <a:rPr lang="en-GB" dirty="0" smtClean="0"/>
              <a:t>ax1.set_ylabel("Number of Asteroids", </a:t>
            </a:r>
            <a:r>
              <a:rPr lang="en-GB" dirty="0" err="1" smtClean="0"/>
              <a:t>fontsize</a:t>
            </a:r>
            <a:r>
              <a:rPr lang="en-GB" dirty="0" smtClean="0"/>
              <a:t>=12)</a:t>
            </a:r>
          </a:p>
          <a:p>
            <a:pPr>
              <a:buNone/>
            </a:pPr>
            <a:r>
              <a:rPr lang="en-GB" dirty="0" smtClean="0"/>
              <a:t>ax1.set_title("Histogram of Asteroids </a:t>
            </a:r>
            <a:r>
              <a:rPr lang="en-GB" dirty="0" err="1" smtClean="0"/>
              <a:t>vs</a:t>
            </a:r>
            <a:r>
              <a:rPr lang="en-GB" dirty="0" smtClean="0"/>
              <a:t> Orbital Period", </a:t>
            </a:r>
            <a:r>
              <a:rPr lang="en-GB" dirty="0" err="1" smtClean="0"/>
              <a:t>fontsize</a:t>
            </a:r>
            <a:r>
              <a:rPr lang="en-GB" dirty="0" smtClean="0"/>
              <a:t>=14)</a:t>
            </a:r>
            <a:endParaRPr lang="en-GB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467600" cy="5516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dodavanje</a:t>
            </a:r>
            <a:r>
              <a:rPr lang="en-GB" sz="1200" dirty="0" smtClean="0"/>
              <a:t> </a:t>
            </a:r>
            <a:r>
              <a:rPr lang="en-GB" sz="1200" dirty="0" err="1" smtClean="0"/>
              <a:t>druge</a:t>
            </a:r>
            <a:r>
              <a:rPr lang="en-GB" sz="1200" dirty="0" smtClean="0"/>
              <a:t> </a:t>
            </a:r>
            <a:r>
              <a:rPr lang="en-GB" sz="1200" dirty="0" err="1" smtClean="0"/>
              <a:t>ose</a:t>
            </a:r>
            <a:r>
              <a:rPr lang="en-GB" sz="1200" dirty="0" smtClean="0"/>
              <a:t> gore - </a:t>
            </a:r>
            <a:r>
              <a:rPr lang="en-GB" sz="1200" dirty="0" err="1" smtClean="0"/>
              <a:t>Velika</a:t>
            </a:r>
            <a:r>
              <a:rPr lang="en-GB" sz="1200" dirty="0" smtClean="0"/>
              <a:t> </a:t>
            </a:r>
            <a:r>
              <a:rPr lang="en-GB" sz="1200" dirty="0" err="1" smtClean="0"/>
              <a:t>poluosa</a:t>
            </a:r>
            <a:r>
              <a:rPr lang="en-GB" sz="1200" dirty="0" smtClean="0"/>
              <a:t> (AU)</a:t>
            </a:r>
          </a:p>
          <a:p>
            <a:pPr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period_to_semimajor_axis</a:t>
            </a:r>
            <a:r>
              <a:rPr lang="en-GB" sz="1200" dirty="0" smtClean="0"/>
              <a:t>(period):</a:t>
            </a:r>
          </a:p>
          <a:p>
            <a:pPr>
              <a:buNone/>
            </a:pPr>
            <a:r>
              <a:rPr lang="en-GB" sz="1200" dirty="0" smtClean="0"/>
              <a:t>    """Convert orbital period to </a:t>
            </a:r>
            <a:r>
              <a:rPr lang="en-GB" sz="1200" dirty="0" err="1" smtClean="0"/>
              <a:t>semimajor</a:t>
            </a:r>
            <a:r>
              <a:rPr lang="en-GB" sz="1200" dirty="0" smtClean="0"/>
              <a:t> axis using </a:t>
            </a:r>
            <a:r>
              <a:rPr lang="en-GB" sz="1200" dirty="0" err="1" smtClean="0"/>
              <a:t>Kepler's</a:t>
            </a:r>
            <a:r>
              <a:rPr lang="en-GB" sz="1200" dirty="0" smtClean="0"/>
              <a:t> third law."""</a:t>
            </a:r>
          </a:p>
          <a:p>
            <a:pPr>
              <a:buNone/>
            </a:pPr>
            <a:r>
              <a:rPr lang="en-GB" sz="1200" dirty="0" smtClean="0"/>
              <a:t>    return period ** (2/3)</a:t>
            </a:r>
          </a:p>
          <a:p>
            <a:pPr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semimajor_axis_to_period</a:t>
            </a:r>
            <a:r>
              <a:rPr lang="en-GB" sz="1200" dirty="0" smtClean="0"/>
              <a:t>(</a:t>
            </a:r>
            <a:r>
              <a:rPr lang="en-GB" sz="1200" dirty="0" err="1" smtClean="0"/>
              <a:t>semimajor_axis</a:t>
            </a:r>
            <a:r>
              <a:rPr lang="en-GB" sz="1200" dirty="0" smtClean="0"/>
              <a:t>):</a:t>
            </a:r>
          </a:p>
          <a:p>
            <a:pPr>
              <a:buNone/>
            </a:pPr>
            <a:r>
              <a:rPr lang="en-GB" sz="1200" dirty="0" smtClean="0"/>
              <a:t>    """Convert </a:t>
            </a:r>
            <a:r>
              <a:rPr lang="en-GB" sz="1200" dirty="0" err="1" smtClean="0"/>
              <a:t>semimajor</a:t>
            </a:r>
            <a:r>
              <a:rPr lang="en-GB" sz="1200" dirty="0" smtClean="0"/>
              <a:t> axis to orbital period using </a:t>
            </a:r>
            <a:r>
              <a:rPr lang="en-GB" sz="1200" dirty="0" err="1" smtClean="0"/>
              <a:t>Kepler's</a:t>
            </a:r>
            <a:r>
              <a:rPr lang="en-GB" sz="1200" dirty="0" smtClean="0"/>
              <a:t> third law."""</a:t>
            </a:r>
          </a:p>
          <a:p>
            <a:pPr>
              <a:buNone/>
            </a:pPr>
            <a:r>
              <a:rPr lang="en-GB" sz="1200" dirty="0" smtClean="0"/>
              <a:t>    return </a:t>
            </a:r>
            <a:r>
              <a:rPr lang="en-GB" sz="1200" dirty="0" err="1" smtClean="0"/>
              <a:t>semimajor_axis</a:t>
            </a:r>
            <a:r>
              <a:rPr lang="en-GB" sz="1200" dirty="0" smtClean="0"/>
              <a:t> ** (3/2)</a:t>
            </a:r>
          </a:p>
          <a:p>
            <a:pPr>
              <a:buNone/>
            </a:pPr>
            <a:r>
              <a:rPr lang="en-GB" sz="1200" dirty="0" smtClean="0"/>
              <a:t>ax2 = ax1.secondary_xaxis("top", functions=(</a:t>
            </a:r>
            <a:r>
              <a:rPr lang="en-GB" sz="1200" dirty="0" err="1" smtClean="0"/>
              <a:t>period_to_semimajor_axis</a:t>
            </a:r>
            <a:r>
              <a:rPr lang="en-GB" sz="1200" dirty="0" smtClean="0"/>
              <a:t>, </a:t>
            </a:r>
            <a:r>
              <a:rPr lang="en-GB" sz="1200" dirty="0" err="1" smtClean="0"/>
              <a:t>semimajor_axis_to_period</a:t>
            </a:r>
            <a:r>
              <a:rPr lang="en-GB" sz="1200" dirty="0" smtClean="0"/>
              <a:t>))</a:t>
            </a:r>
          </a:p>
          <a:p>
            <a:pPr>
              <a:buNone/>
            </a:pPr>
            <a:r>
              <a:rPr lang="en-GB" sz="1200" dirty="0" smtClean="0"/>
              <a:t>ax2.set_xlabel("</a:t>
            </a:r>
            <a:r>
              <a:rPr lang="en-GB" sz="1200" dirty="0" err="1" smtClean="0"/>
              <a:t>Semimajor</a:t>
            </a:r>
            <a:r>
              <a:rPr lang="en-GB" sz="1200" dirty="0" smtClean="0"/>
              <a:t> Axis (AU)",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=12)</a:t>
            </a:r>
          </a:p>
          <a:p>
            <a:pPr>
              <a:buNone/>
            </a:pPr>
            <a:r>
              <a:rPr lang="en-GB" sz="1200" dirty="0" smtClean="0"/>
              <a:t>plt300.text(2.5, 1000, '</a:t>
            </a:r>
            <a:r>
              <a:rPr lang="en-GB" sz="1200" dirty="0" err="1" smtClean="0"/>
              <a:t>Hungarias</a:t>
            </a:r>
            <a:r>
              <a:rPr lang="en-GB" sz="1200" dirty="0" smtClean="0"/>
              <a:t>', rotation=90,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12)</a:t>
            </a:r>
          </a:p>
          <a:p>
            <a:pPr>
              <a:buNone/>
            </a:pPr>
            <a:r>
              <a:rPr lang="en-GB" sz="1200" dirty="0" smtClean="0"/>
              <a:t>plt300.text(6, 1000, '</a:t>
            </a:r>
            <a:r>
              <a:rPr lang="en-GB" sz="1200" dirty="0" err="1" smtClean="0"/>
              <a:t>Cybeles</a:t>
            </a:r>
            <a:r>
              <a:rPr lang="en-GB" sz="1200" dirty="0" smtClean="0"/>
              <a:t>', rotation=90,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12)</a:t>
            </a:r>
          </a:p>
          <a:p>
            <a:pPr>
              <a:buNone/>
            </a:pPr>
            <a:r>
              <a:rPr lang="en-GB" sz="1200" dirty="0" smtClean="0"/>
              <a:t>plt300.text(7.9, 1000, '</a:t>
            </a:r>
            <a:r>
              <a:rPr lang="en-GB" sz="1200" dirty="0" err="1" smtClean="0"/>
              <a:t>Hildas</a:t>
            </a:r>
            <a:r>
              <a:rPr lang="en-GB" sz="1200" dirty="0" smtClean="0"/>
              <a:t>', rotation=90,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12)</a:t>
            </a:r>
          </a:p>
          <a:p>
            <a:pPr>
              <a:buNone/>
            </a:pPr>
            <a:r>
              <a:rPr lang="en-GB" sz="1200" dirty="0" smtClean="0"/>
              <a:t>plt300.text(12, 1000, 'Trojans', rotation=90,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crtanje</a:t>
            </a:r>
            <a:r>
              <a:rPr lang="en-GB" sz="1200" dirty="0" smtClean="0"/>
              <a:t> </a:t>
            </a:r>
            <a:r>
              <a:rPr lang="en-GB" sz="1200" dirty="0" err="1" smtClean="0"/>
              <a:t>vertikalnih</a:t>
            </a:r>
            <a:r>
              <a:rPr lang="en-GB" sz="1200" dirty="0" smtClean="0"/>
              <a:t> </a:t>
            </a:r>
            <a:r>
              <a:rPr lang="en-GB" sz="1200" dirty="0" err="1" smtClean="0"/>
              <a:t>linija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ax1.axvline(x=1.88,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='red',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='--')</a:t>
            </a:r>
          </a:p>
          <a:p>
            <a:pPr>
              <a:buNone/>
            </a:pPr>
            <a:r>
              <a:rPr lang="en-GB" sz="1200" dirty="0" smtClean="0"/>
              <a:t>ax1.text(1.88+0.3, max(ax1.get_ylim()) * 0.8, "Mars",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='red',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=12, rotation=90, ha='</a:t>
            </a:r>
            <a:r>
              <a:rPr lang="en-GB" sz="1200" dirty="0" err="1" smtClean="0"/>
              <a:t>center</a:t>
            </a:r>
            <a:r>
              <a:rPr lang="en-GB" sz="1200" dirty="0" smtClean="0"/>
              <a:t>')</a:t>
            </a:r>
          </a:p>
          <a:p>
            <a:pPr>
              <a:buNone/>
            </a:pPr>
            <a:r>
              <a:rPr lang="en-GB" sz="1200" dirty="0" smtClean="0"/>
              <a:t>ax1.axvline(x=11.86,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='green',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='--')</a:t>
            </a:r>
          </a:p>
          <a:p>
            <a:pPr>
              <a:buNone/>
            </a:pPr>
            <a:r>
              <a:rPr lang="en-GB" sz="1200" dirty="0" smtClean="0"/>
              <a:t>ax1.text(11.86+0.3, max(ax1.get_ylim()) * 0.8, "Jupiter",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='green',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=12,rotation=90, ha='</a:t>
            </a:r>
            <a:r>
              <a:rPr lang="en-GB" sz="1200" dirty="0" err="1" smtClean="0"/>
              <a:t>center</a:t>
            </a:r>
            <a:r>
              <a:rPr lang="en-GB" sz="1200" dirty="0" smtClean="0"/>
              <a:t>')</a:t>
            </a:r>
          </a:p>
          <a:p>
            <a:pPr>
              <a:buNone/>
            </a:pPr>
            <a:r>
              <a:rPr lang="en-GB" sz="1200" dirty="0" smtClean="0"/>
              <a:t>plt300.grid(True)</a:t>
            </a:r>
          </a:p>
          <a:p>
            <a:pPr>
              <a:buNone/>
            </a:pPr>
            <a:r>
              <a:rPr lang="en-GB" sz="1200" dirty="0" smtClean="0"/>
              <a:t>plt300.show()</a:t>
            </a:r>
            <a:endParaRPr lang="en-GB" sz="12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2800" dirty="0" smtClean="0"/>
              <a:t>Dobijeni grafikon - </a:t>
            </a:r>
            <a:r>
              <a:rPr lang="pt-BR" sz="2800" b="1" dirty="0" smtClean="0"/>
              <a:t>Histogram asteroida na osnovu orbitalnog perioda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drago\Documents\0000 master\009 za ppt\MBA\histogram 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7602538" cy="501015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sz="2400" dirty="0" smtClean="0"/>
              <a:t>Originalni grafikon - </a:t>
            </a:r>
            <a:r>
              <a:rPr lang="pt-BR" sz="2400" b="1" dirty="0" smtClean="0"/>
              <a:t>Histogram asteroida na osnovu orbitalnog perioda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C:\Users\drago\Documents\0000 master\009 za ppt\MBA\histogram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7370763" cy="4894244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3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800" b="1" dirty="0" err="1" smtClean="0"/>
              <a:t>filtriranje</a:t>
            </a:r>
            <a:r>
              <a:rPr lang="en-GB" sz="2800" b="1" dirty="0" smtClean="0"/>
              <a:t> - </a:t>
            </a:r>
            <a:r>
              <a:rPr lang="en-GB" sz="2800" b="1" dirty="0" err="1" smtClean="0"/>
              <a:t>priprema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za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sliku</a:t>
            </a:r>
            <a:r>
              <a:rPr lang="en-GB" sz="2800" b="1" dirty="0" smtClean="0"/>
              <a:t>: </a:t>
            </a:r>
            <a:r>
              <a:rPr lang="en-GB" sz="2800" b="1" dirty="0" err="1" smtClean="0"/>
              <a:t>Familije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asteroida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iz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glavnog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asteroidnog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pojasa</a:t>
            </a:r>
            <a:r>
              <a:rPr lang="en-GB" sz="2800" b="1" dirty="0" smtClean="0"/>
              <a:t> (a </a:t>
            </a:r>
            <a:r>
              <a:rPr lang="en-GB" sz="2800" b="1" dirty="0" err="1" smtClean="0"/>
              <a:t>vs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i</a:t>
            </a:r>
            <a:r>
              <a:rPr lang="en-GB" sz="2800" b="1" dirty="0" smtClean="0"/>
              <a:t>)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1200" dirty="0" err="1" smtClean="0"/>
              <a:t>MyListOfSB</a:t>
            </a:r>
            <a:r>
              <a:rPr lang="en-GB" sz="1200" dirty="0" smtClean="0"/>
              <a:t> = [</a:t>
            </a:r>
            <a:r>
              <a:rPr lang="en-GB" sz="1200" dirty="0" err="1" smtClean="0"/>
              <a:t>obj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&lt; 6 and float(</a:t>
            </a:r>
            <a:r>
              <a:rPr lang="en-GB" sz="1200" dirty="0" err="1" smtClean="0"/>
              <a:t>obj.PEa</a:t>
            </a:r>
            <a:r>
              <a:rPr lang="en-GB" sz="1200" dirty="0" smtClean="0"/>
              <a:t>) &gt; 1.6 and float(</a:t>
            </a:r>
            <a:r>
              <a:rPr lang="en-GB" sz="1200" dirty="0" err="1" smtClean="0"/>
              <a:t>obj.PEq</a:t>
            </a:r>
            <a:r>
              <a:rPr lang="en-GB" sz="1200" dirty="0" smtClean="0"/>
              <a:t>)&gt;1.6 and float(</a:t>
            </a:r>
            <a:r>
              <a:rPr lang="en-GB" sz="1200" dirty="0" err="1" smtClean="0"/>
              <a:t>obj.PEi</a:t>
            </a:r>
            <a:r>
              <a:rPr lang="en-GB" sz="1200" dirty="0" smtClean="0"/>
              <a:t>)&lt;35]</a:t>
            </a:r>
          </a:p>
          <a:p>
            <a:pPr>
              <a:buNone/>
            </a:pPr>
            <a:r>
              <a:rPr lang="en-GB" sz="1200" dirty="0" err="1" smtClean="0"/>
              <a:t>countSBPosleFiltera</a:t>
            </a:r>
            <a:r>
              <a:rPr lang="en-GB" sz="1200" dirty="0" smtClean="0"/>
              <a:t> = </a:t>
            </a:r>
            <a:r>
              <a:rPr lang="en-GB" sz="1200" dirty="0" err="1" smtClean="0"/>
              <a:t>len</a:t>
            </a:r>
            <a:r>
              <a:rPr lang="en-GB" sz="1200" dirty="0" smtClean="0"/>
              <a:t>(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smtClean="0"/>
              <a:t>print ('---------------------')</a:t>
            </a:r>
          </a:p>
          <a:p>
            <a:pPr>
              <a:buNone/>
            </a:pPr>
            <a:r>
              <a:rPr lang="en-GB" sz="1200" dirty="0" smtClean="0"/>
              <a:t>print(</a:t>
            </a:r>
            <a:r>
              <a:rPr lang="en-GB" sz="1200" dirty="0" err="1" smtClean="0"/>
              <a:t>f"count</a:t>
            </a:r>
            <a:r>
              <a:rPr lang="en-GB" sz="1200" dirty="0" smtClean="0"/>
              <a:t> SB </a:t>
            </a:r>
            <a:r>
              <a:rPr lang="en-GB" sz="1200" dirty="0" err="1" smtClean="0"/>
              <a:t>Posle</a:t>
            </a:r>
            <a:r>
              <a:rPr lang="en-GB" sz="1200" dirty="0" smtClean="0"/>
              <a:t> </a:t>
            </a:r>
            <a:r>
              <a:rPr lang="en-GB" sz="1200" dirty="0" err="1" smtClean="0"/>
              <a:t>Filtera</a:t>
            </a:r>
            <a:r>
              <a:rPr lang="en-GB" sz="1200" dirty="0" smtClean="0"/>
              <a:t>: {</a:t>
            </a:r>
            <a:r>
              <a:rPr lang="en-GB" sz="1200" dirty="0" err="1" smtClean="0"/>
              <a:t>countSBPosleFiltera</a:t>
            </a:r>
            <a:r>
              <a:rPr lang="en-GB" sz="1200" dirty="0" smtClean="0"/>
              <a:t>}")</a:t>
            </a:r>
          </a:p>
          <a:p>
            <a:pPr>
              <a:buNone/>
            </a:pPr>
            <a:r>
              <a:rPr lang="en-GB" sz="1200" dirty="0" smtClean="0"/>
              <a:t>#####</a:t>
            </a:r>
            <a:r>
              <a:rPr lang="en-GB" sz="1200" dirty="0" err="1" smtClean="0"/>
              <a:t>SemiMajor</a:t>
            </a:r>
            <a:r>
              <a:rPr lang="en-GB" sz="1200" dirty="0" smtClean="0"/>
              <a:t> Axis </a:t>
            </a:r>
            <a:r>
              <a:rPr lang="en-GB" sz="1200" dirty="0" err="1" smtClean="0"/>
              <a:t>vs</a:t>
            </a:r>
            <a:r>
              <a:rPr lang="en-GB" sz="1200" dirty="0" smtClean="0"/>
              <a:t> inclination</a:t>
            </a:r>
          </a:p>
          <a:p>
            <a:pPr>
              <a:buNone/>
            </a:pPr>
            <a:r>
              <a:rPr lang="en-GB" sz="1200" dirty="0" smtClean="0"/>
              <a:t>import </a:t>
            </a:r>
            <a:r>
              <a:rPr lang="en-GB" sz="1200" dirty="0" err="1" smtClean="0"/>
              <a:t>matplotlib.pyplot</a:t>
            </a:r>
            <a:r>
              <a:rPr lang="en-GB" sz="1200" dirty="0" smtClean="0"/>
              <a:t> as plt300</a:t>
            </a:r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liste</a:t>
            </a:r>
            <a:r>
              <a:rPr lang="en-GB" sz="1200" dirty="0" smtClean="0"/>
              <a:t> u </a:t>
            </a:r>
            <a:r>
              <a:rPr lang="en-GB" sz="1200" dirty="0" err="1" smtClean="0"/>
              <a:t>nizove</a:t>
            </a:r>
            <a:endParaRPr lang="en-GB" sz="1200" dirty="0" smtClean="0"/>
          </a:p>
          <a:p>
            <a:pPr>
              <a:buNone/>
            </a:pPr>
            <a:r>
              <a:rPr lang="en-GB" sz="1200" dirty="0" err="1" smtClean="0"/>
              <a:t>xs</a:t>
            </a:r>
            <a:r>
              <a:rPr lang="en-GB" sz="1200" dirty="0" smtClean="0"/>
              <a:t> = [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</a:t>
            </a:r>
            <a:r>
              <a:rPr lang="en-GB" sz="1200" dirty="0" err="1" smtClean="0"/>
              <a:t>obj.PEa</a:t>
            </a:r>
            <a:r>
              <a:rPr lang="en-GB" sz="1200" dirty="0" smtClean="0"/>
              <a:t> is not None]</a:t>
            </a:r>
          </a:p>
          <a:p>
            <a:pPr>
              <a:buNone/>
            </a:pPr>
            <a:r>
              <a:rPr lang="en-GB" sz="1200" dirty="0" err="1" smtClean="0"/>
              <a:t>resX</a:t>
            </a:r>
            <a:r>
              <a:rPr lang="en-GB" sz="1200" dirty="0" smtClean="0"/>
              <a:t>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</a:t>
            </a:r>
            <a:r>
              <a:rPr lang="en-GB" sz="1200" dirty="0" err="1" smtClean="0"/>
              <a:t>xs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err="1" smtClean="0"/>
              <a:t>ys</a:t>
            </a:r>
            <a:r>
              <a:rPr lang="en-GB" sz="1200" dirty="0" smtClean="0"/>
              <a:t> = [</a:t>
            </a:r>
            <a:r>
              <a:rPr lang="en-GB" sz="1200" dirty="0" err="1" smtClean="0"/>
              <a:t>obj.PEi</a:t>
            </a:r>
            <a:r>
              <a:rPr lang="en-GB" sz="1200" dirty="0" smtClean="0"/>
              <a:t> for </a:t>
            </a:r>
            <a:r>
              <a:rPr lang="en-GB" sz="1200" dirty="0" err="1" smtClean="0"/>
              <a:t>obj</a:t>
            </a:r>
            <a:r>
              <a:rPr lang="en-GB" sz="1200" dirty="0" smtClean="0"/>
              <a:t> in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if </a:t>
            </a:r>
            <a:r>
              <a:rPr lang="en-GB" sz="1200" dirty="0" err="1" smtClean="0"/>
              <a:t>obj.PEi</a:t>
            </a:r>
            <a:r>
              <a:rPr lang="en-GB" sz="1200" dirty="0" smtClean="0"/>
              <a:t> is not None]</a:t>
            </a:r>
          </a:p>
          <a:p>
            <a:pPr>
              <a:buNone/>
            </a:pPr>
            <a:r>
              <a:rPr lang="en-GB" sz="1200" dirty="0" err="1" smtClean="0"/>
              <a:t>resY</a:t>
            </a:r>
            <a:r>
              <a:rPr lang="en-GB" sz="1200" dirty="0" smtClean="0"/>
              <a:t> = [float(</a:t>
            </a:r>
            <a:r>
              <a:rPr lang="en-GB" sz="1200" dirty="0" err="1" smtClean="0"/>
              <a:t>ele</a:t>
            </a:r>
            <a:r>
              <a:rPr lang="en-GB" sz="1200" dirty="0" smtClean="0"/>
              <a:t>) for </a:t>
            </a:r>
            <a:r>
              <a:rPr lang="en-GB" sz="1200" dirty="0" err="1" smtClean="0"/>
              <a:t>ele</a:t>
            </a:r>
            <a:r>
              <a:rPr lang="en-GB" sz="1200" dirty="0" smtClean="0"/>
              <a:t> in </a:t>
            </a:r>
            <a:r>
              <a:rPr lang="en-GB" sz="1200" dirty="0" err="1" smtClean="0"/>
              <a:t>ys</a:t>
            </a:r>
            <a:r>
              <a:rPr lang="en-GB" sz="1200" dirty="0" smtClean="0"/>
              <a:t>]</a:t>
            </a:r>
          </a:p>
          <a:p>
            <a:pPr>
              <a:buNone/>
            </a:pPr>
            <a:r>
              <a:rPr lang="en-GB" sz="1200" dirty="0" smtClean="0"/>
              <a:t># </a:t>
            </a:r>
            <a:r>
              <a:rPr lang="en-GB" sz="1200" dirty="0" err="1" smtClean="0"/>
              <a:t>veća</a:t>
            </a:r>
            <a:r>
              <a:rPr lang="en-GB" sz="1200" dirty="0" smtClean="0"/>
              <a:t> </a:t>
            </a:r>
            <a:r>
              <a:rPr lang="en-GB" sz="1200" dirty="0" err="1" smtClean="0"/>
              <a:t>slika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fig, </a:t>
            </a:r>
            <a:r>
              <a:rPr lang="en-GB" sz="1200" dirty="0" err="1" smtClean="0"/>
              <a:t>ax</a:t>
            </a:r>
            <a:r>
              <a:rPr lang="en-GB" sz="1200" dirty="0" smtClean="0"/>
              <a:t> = plt300.subplots(</a:t>
            </a:r>
            <a:r>
              <a:rPr lang="en-GB" sz="1200" dirty="0" err="1" smtClean="0"/>
              <a:t>figsize</a:t>
            </a:r>
            <a:r>
              <a:rPr lang="en-GB" sz="1200" dirty="0" smtClean="0"/>
              <a:t>=(15, 9))</a:t>
            </a:r>
          </a:p>
          <a:p>
            <a:pPr>
              <a:buNone/>
            </a:pPr>
            <a:r>
              <a:rPr lang="en-GB" sz="1200" dirty="0" smtClean="0"/>
              <a:t>plt300.xlabel("</a:t>
            </a:r>
            <a:r>
              <a:rPr lang="en-GB" sz="1200" dirty="0" err="1" smtClean="0"/>
              <a:t>Semimajor</a:t>
            </a:r>
            <a:r>
              <a:rPr lang="en-GB" sz="1200" dirty="0" smtClean="0"/>
              <a:t> axis, a(AU)")</a:t>
            </a:r>
          </a:p>
          <a:p>
            <a:pPr>
              <a:buNone/>
            </a:pPr>
            <a:r>
              <a:rPr lang="en-GB" sz="1200" dirty="0" smtClean="0"/>
              <a:t>plt300.ylabel("Inclination, </a:t>
            </a:r>
            <a:r>
              <a:rPr lang="en-GB" sz="1200" dirty="0" err="1" smtClean="0"/>
              <a:t>i</a:t>
            </a:r>
            <a:r>
              <a:rPr lang="en-GB" sz="1200" dirty="0" smtClean="0"/>
              <a:t> (°)")</a:t>
            </a:r>
          </a:p>
          <a:p>
            <a:pPr>
              <a:buNone/>
            </a:pPr>
            <a:r>
              <a:rPr lang="en-GB" sz="1200" dirty="0" smtClean="0"/>
              <a:t>plt300.title(" MBA - asteroid families")</a:t>
            </a:r>
          </a:p>
          <a:p>
            <a:pPr>
              <a:buNone/>
            </a:pPr>
            <a:r>
              <a:rPr lang="en-GB" sz="1200" dirty="0" smtClean="0"/>
              <a:t>plt300.legend()</a:t>
            </a:r>
            <a:endParaRPr lang="en-GB" sz="12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crtanje</a:t>
            </a:r>
            <a:r>
              <a:rPr lang="en-GB" dirty="0" smtClean="0"/>
              <a:t> </a:t>
            </a:r>
            <a:r>
              <a:rPr lang="en-GB" dirty="0" err="1" smtClean="0"/>
              <a:t>tačaka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pPr>
              <a:buNone/>
            </a:pPr>
            <a:r>
              <a:rPr lang="en-GB" sz="1200" dirty="0" smtClean="0"/>
              <a:t>plt300.scatter(</a:t>
            </a:r>
            <a:r>
              <a:rPr lang="en-GB" sz="1200" dirty="0" err="1" smtClean="0"/>
              <a:t>resX</a:t>
            </a:r>
            <a:r>
              <a:rPr lang="en-GB" sz="1200" dirty="0" smtClean="0"/>
              <a:t>, </a:t>
            </a:r>
            <a:r>
              <a:rPr lang="en-GB" sz="1200" dirty="0" err="1" smtClean="0"/>
              <a:t>resY</a:t>
            </a:r>
            <a:r>
              <a:rPr lang="en-GB" sz="1200" dirty="0" smtClean="0"/>
              <a:t>, s=0.8,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='black', label='Data points')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 = [1.7, 2.3]</a:t>
            </a:r>
          </a:p>
          <a:p>
            <a:pPr>
              <a:buNone/>
            </a:pPr>
            <a:r>
              <a:rPr lang="en-GB" sz="1200" dirty="0" smtClean="0"/>
              <a:t>y = [7, 5]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plt300.text(1.7, 7.5, 'Flora',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12, </a:t>
            </a:r>
            <a:r>
              <a:rPr lang="en-GB" sz="1200" dirty="0" err="1" smtClean="0"/>
              <a:t>color</a:t>
            </a:r>
            <a:r>
              <a:rPr lang="en-GB" sz="1200" dirty="0" smtClean="0"/>
              <a:t> ='blue')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 = [1.6, 1.9]</a:t>
            </a:r>
          </a:p>
          <a:p>
            <a:pPr>
              <a:buNone/>
            </a:pPr>
            <a:r>
              <a:rPr lang="en-GB" sz="1200" dirty="0" smtClean="0"/>
              <a:t>y = [27, 23]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plt300.text(1.6, 28, '</a:t>
            </a:r>
            <a:r>
              <a:rPr lang="en-GB" sz="1200" dirty="0" err="1" smtClean="0"/>
              <a:t>Hungaria</a:t>
            </a:r>
            <a:r>
              <a:rPr lang="en-GB" sz="1200" dirty="0" smtClean="0"/>
              <a:t>', 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12, </a:t>
            </a:r>
            <a:r>
              <a:rPr lang="en-GB" sz="1200" dirty="0" err="1" smtClean="0"/>
              <a:t>color</a:t>
            </a:r>
            <a:r>
              <a:rPr lang="en-GB" sz="1200" dirty="0" smtClean="0"/>
              <a:t> ='blue')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 = [2.3, 3.5]</a:t>
            </a:r>
          </a:p>
          <a:p>
            <a:pPr>
              <a:buNone/>
            </a:pPr>
            <a:r>
              <a:rPr lang="en-GB" sz="1200" dirty="0" smtClean="0"/>
              <a:t>y = [25, 30]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plt300.text(3.5, 31, 'Phocaea',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12, </a:t>
            </a:r>
            <a:r>
              <a:rPr lang="en-GB" sz="1200" dirty="0" err="1" smtClean="0"/>
              <a:t>color</a:t>
            </a:r>
            <a:r>
              <a:rPr lang="en-GB" sz="1200" dirty="0" smtClean="0"/>
              <a:t> ='blue')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 = [3.2, 3.8]</a:t>
            </a:r>
          </a:p>
          <a:p>
            <a:pPr>
              <a:buNone/>
            </a:pPr>
            <a:r>
              <a:rPr lang="en-GB" sz="1200" dirty="0" smtClean="0"/>
              <a:t>y = [10, 15]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plt300.text(3.7, 16, 'Eros',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12, </a:t>
            </a:r>
            <a:r>
              <a:rPr lang="en-GB" sz="1200" dirty="0" err="1" smtClean="0"/>
              <a:t>color</a:t>
            </a:r>
            <a:r>
              <a:rPr lang="en-GB" sz="1200" dirty="0" smtClean="0"/>
              <a:t> ='blue')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 = [2.9, 4.1]</a:t>
            </a:r>
          </a:p>
          <a:p>
            <a:pPr>
              <a:buNone/>
            </a:pPr>
            <a:r>
              <a:rPr lang="en-GB" sz="1200" dirty="0" smtClean="0"/>
              <a:t>y = [3, 7]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plt300.text(4.2, 7, '</a:t>
            </a:r>
            <a:r>
              <a:rPr lang="en-GB" sz="1200" dirty="0" err="1" smtClean="0"/>
              <a:t>Koronis</a:t>
            </a:r>
            <a:r>
              <a:rPr lang="en-GB" sz="1200" dirty="0" smtClean="0"/>
              <a:t>',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12, </a:t>
            </a:r>
            <a:r>
              <a:rPr lang="en-GB" sz="1200" dirty="0" err="1" smtClean="0"/>
              <a:t>color</a:t>
            </a:r>
            <a:r>
              <a:rPr lang="en-GB" sz="1200" dirty="0" smtClean="0"/>
              <a:t> ='blue')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 = [3.15, 4.2]</a:t>
            </a:r>
          </a:p>
          <a:p>
            <a:pPr>
              <a:buNone/>
            </a:pPr>
            <a:r>
              <a:rPr lang="en-GB" sz="1200" dirty="0" smtClean="0"/>
              <a:t>y = [2, 3]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plt300.text(4.3, 3, '</a:t>
            </a:r>
            <a:r>
              <a:rPr lang="en-GB" sz="1200" dirty="0" err="1" smtClean="0"/>
              <a:t>Themis</a:t>
            </a:r>
            <a:r>
              <a:rPr lang="en-GB" sz="1200" dirty="0" smtClean="0"/>
              <a:t>', 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12, </a:t>
            </a:r>
            <a:r>
              <a:rPr lang="en-GB" sz="1200" dirty="0" err="1" smtClean="0"/>
              <a:t>color</a:t>
            </a:r>
            <a:r>
              <a:rPr lang="en-GB" sz="1200" dirty="0" smtClean="0"/>
              <a:t> ='blue')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x = [4.8, 5]</a:t>
            </a:r>
          </a:p>
          <a:p>
            <a:pPr>
              <a:buNone/>
            </a:pPr>
            <a:r>
              <a:rPr lang="en-GB" sz="1200" dirty="0" smtClean="0"/>
              <a:t>y = [15, 35]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x = [4.8, 5]</a:t>
            </a:r>
          </a:p>
          <a:p>
            <a:pPr>
              <a:buNone/>
            </a:pPr>
            <a:r>
              <a:rPr lang="en-GB" sz="1200" dirty="0" smtClean="0"/>
              <a:t>y = [15, 0]</a:t>
            </a:r>
          </a:p>
          <a:p>
            <a:pPr>
              <a:buNone/>
            </a:pPr>
            <a:r>
              <a:rPr lang="en-GB" sz="1200" dirty="0" smtClean="0"/>
              <a:t>plt300.plot(x, y, marker='o', </a:t>
            </a:r>
            <a:r>
              <a:rPr lang="en-GB" sz="1200" dirty="0" err="1" smtClean="0"/>
              <a:t>linestyle</a:t>
            </a:r>
            <a:r>
              <a:rPr lang="en-GB" sz="1200" dirty="0" smtClean="0"/>
              <a:t>='-', </a:t>
            </a:r>
            <a:r>
              <a:rPr lang="en-GB" sz="1200" dirty="0" err="1" smtClean="0"/>
              <a:t>color</a:t>
            </a:r>
            <a:r>
              <a:rPr lang="en-GB" sz="1200" dirty="0" smtClean="0"/>
              <a:t>='b')</a:t>
            </a:r>
          </a:p>
          <a:p>
            <a:pPr>
              <a:buNone/>
            </a:pPr>
            <a:r>
              <a:rPr lang="en-GB" sz="1200" dirty="0" smtClean="0"/>
              <a:t>plt300.text(4.5, 15, 'Trojans', </a:t>
            </a:r>
            <a:r>
              <a:rPr lang="en-GB" sz="1200" dirty="0" err="1" smtClean="0"/>
              <a:t>fontsize</a:t>
            </a:r>
            <a:r>
              <a:rPr lang="en-GB" sz="1200" dirty="0" smtClean="0"/>
              <a:t> = 12, </a:t>
            </a:r>
            <a:r>
              <a:rPr lang="en-GB" sz="1200" dirty="0" err="1" smtClean="0"/>
              <a:t>color</a:t>
            </a:r>
            <a:r>
              <a:rPr lang="en-GB" sz="1200" dirty="0" smtClean="0"/>
              <a:t> ='blue')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plt300.grid(True)</a:t>
            </a:r>
          </a:p>
          <a:p>
            <a:pPr>
              <a:buNone/>
            </a:pPr>
            <a:r>
              <a:rPr lang="en-GB" sz="1200" dirty="0" smtClean="0"/>
              <a:t>plt300.show()</a:t>
            </a:r>
            <a:endParaRPr lang="en-GB" sz="1200" dirty="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err="1" smtClean="0"/>
              <a:t>Familije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asteroida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iz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glavnog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asteroidnog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pojasa</a:t>
            </a:r>
            <a:r>
              <a:rPr lang="en-GB" sz="2800" b="1" dirty="0" smtClean="0"/>
              <a:t> (a </a:t>
            </a:r>
            <a:r>
              <a:rPr lang="en-GB" sz="2800" b="1" dirty="0" err="1" smtClean="0"/>
              <a:t>vs</a:t>
            </a:r>
            <a:r>
              <a:rPr lang="en-GB" sz="2800" b="1" dirty="0" smtClean="0"/>
              <a:t> </a:t>
            </a:r>
            <a:r>
              <a:rPr lang="en-GB" sz="2800" b="1" dirty="0" err="1" smtClean="0"/>
              <a:t>i</a:t>
            </a:r>
            <a:r>
              <a:rPr lang="en-GB" sz="2800" b="1" dirty="0" smtClean="0"/>
              <a:t>)</a:t>
            </a:r>
            <a:endParaRPr lang="en-GB" sz="2800" dirty="0"/>
          </a:p>
        </p:txBody>
      </p:sp>
      <p:pic>
        <p:nvPicPr>
          <p:cNvPr id="3074" name="Picture 2" descr="C:\Users\drago\Documents\0000 master\009 za ppt\MBA\familije resul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418619" cy="46450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Cilj</a:t>
            </a:r>
            <a:r>
              <a:rPr lang="en-GB" b="1" dirty="0" smtClean="0"/>
              <a:t> </a:t>
            </a:r>
            <a:r>
              <a:rPr lang="en-GB" b="1" dirty="0" err="1" smtClean="0"/>
              <a:t>Notebooka</a:t>
            </a:r>
            <a:r>
              <a:rPr lang="en-GB" b="1" dirty="0" smtClean="0"/>
              <a:t> bio je </a:t>
            </a:r>
            <a:r>
              <a:rPr lang="en-GB" b="1" dirty="0" err="1" smtClean="0"/>
              <a:t>kreiranje</a:t>
            </a:r>
            <a:r>
              <a:rPr lang="en-GB" b="1" dirty="0" smtClean="0"/>
              <a:t> </a:t>
            </a:r>
            <a:r>
              <a:rPr lang="en-GB" b="1" dirty="0" err="1" smtClean="0"/>
              <a:t>dva</a:t>
            </a:r>
            <a:r>
              <a:rPr lang="en-GB" b="1" dirty="0" smtClean="0"/>
              <a:t> </a:t>
            </a:r>
            <a:r>
              <a:rPr lang="en-GB" b="1" dirty="0" err="1" smtClean="0"/>
              <a:t>grafikona</a:t>
            </a:r>
            <a:r>
              <a:rPr lang="en-GB" b="1" dirty="0" smtClean="0"/>
              <a:t>): </a:t>
            </a:r>
            <a:r>
              <a:rPr lang="en-GB" b="1" dirty="0" err="1" smtClean="0"/>
              <a:t>prvi</a:t>
            </a:r>
            <a:r>
              <a:rPr lang="en-GB" b="1" dirty="0" smtClean="0"/>
              <a:t> - Histogram </a:t>
            </a:r>
            <a:r>
              <a:rPr lang="en-GB" b="1" dirty="0" err="1" smtClean="0"/>
              <a:t>Asteroida</a:t>
            </a:r>
            <a:r>
              <a:rPr lang="en-GB" b="1" dirty="0" smtClean="0"/>
              <a:t> u </a:t>
            </a:r>
            <a:r>
              <a:rPr lang="en-GB" b="1" dirty="0" err="1" smtClean="0"/>
              <a:t>odnosu</a:t>
            </a:r>
            <a:r>
              <a:rPr lang="en-GB" b="1" dirty="0" smtClean="0"/>
              <a:t> </a:t>
            </a:r>
            <a:r>
              <a:rPr lang="en-GB" b="1" dirty="0" err="1" smtClean="0"/>
              <a:t>na</a:t>
            </a:r>
            <a:r>
              <a:rPr lang="en-GB" b="1" dirty="0" smtClean="0"/>
              <a:t> </a:t>
            </a:r>
            <a:r>
              <a:rPr lang="en-GB" b="1" dirty="0" err="1" smtClean="0"/>
              <a:t>orbitalni</a:t>
            </a:r>
            <a:r>
              <a:rPr lang="en-GB" b="1" dirty="0" smtClean="0"/>
              <a:t> period </a:t>
            </a:r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 err="1" smtClean="0"/>
              <a:t>drugi</a:t>
            </a:r>
            <a:r>
              <a:rPr lang="en-GB" b="1" dirty="0" smtClean="0"/>
              <a:t>- </a:t>
            </a:r>
            <a:r>
              <a:rPr lang="en-GB" b="1" dirty="0" err="1" smtClean="0"/>
              <a:t>predstavljanje</a:t>
            </a:r>
            <a:r>
              <a:rPr lang="en-GB" b="1" dirty="0" smtClean="0"/>
              <a:t> </a:t>
            </a:r>
            <a:r>
              <a:rPr lang="en-GB" b="1" dirty="0" err="1" smtClean="0"/>
              <a:t>familija</a:t>
            </a:r>
            <a:r>
              <a:rPr lang="en-GB" b="1" dirty="0" smtClean="0"/>
              <a:t> </a:t>
            </a:r>
            <a:r>
              <a:rPr lang="en-GB" b="1" dirty="0" err="1" smtClean="0"/>
              <a:t>asteroida</a:t>
            </a:r>
            <a:r>
              <a:rPr lang="en-GB" b="1" dirty="0" smtClean="0"/>
              <a:t> </a:t>
            </a:r>
            <a:r>
              <a:rPr lang="en-GB" b="1" dirty="0" err="1" smtClean="0"/>
              <a:t>iz</a:t>
            </a:r>
            <a:r>
              <a:rPr lang="en-GB" b="1" dirty="0" smtClean="0"/>
              <a:t> </a:t>
            </a:r>
            <a:r>
              <a:rPr lang="en-GB" b="1" dirty="0" err="1" smtClean="0"/>
              <a:t>Glavnog</a:t>
            </a:r>
            <a:r>
              <a:rPr lang="en-GB" b="1" dirty="0" smtClean="0"/>
              <a:t> </a:t>
            </a:r>
            <a:r>
              <a:rPr lang="en-GB" b="1" dirty="0" err="1" smtClean="0"/>
              <a:t>pojasa</a:t>
            </a:r>
            <a:r>
              <a:rPr lang="en-GB" b="1" dirty="0" smtClean="0"/>
              <a:t> </a:t>
            </a:r>
            <a:r>
              <a:rPr lang="en-GB" b="1" dirty="0" err="1" smtClean="0"/>
              <a:t>asteroida</a:t>
            </a:r>
            <a:r>
              <a:rPr lang="en-GB" b="1" dirty="0" smtClean="0"/>
              <a:t>, </a:t>
            </a:r>
            <a:r>
              <a:rPr lang="en-GB" b="1" dirty="0" err="1" smtClean="0"/>
              <a:t>tako</a:t>
            </a:r>
            <a:r>
              <a:rPr lang="en-GB" b="1" dirty="0" smtClean="0"/>
              <a:t> </a:t>
            </a:r>
            <a:r>
              <a:rPr lang="en-GB" b="1" dirty="0" err="1" smtClean="0"/>
              <a:t>da</a:t>
            </a:r>
            <a:r>
              <a:rPr lang="en-GB" b="1" dirty="0" smtClean="0"/>
              <a:t> </a:t>
            </a:r>
            <a:r>
              <a:rPr lang="en-GB" b="1" dirty="0" err="1" smtClean="0"/>
              <a:t>budu</a:t>
            </a:r>
            <a:r>
              <a:rPr lang="en-GB" b="1" dirty="0" smtClean="0"/>
              <a:t> </a:t>
            </a:r>
            <a:r>
              <a:rPr lang="en-GB" b="1" dirty="0" err="1" smtClean="0"/>
              <a:t>verna</a:t>
            </a:r>
            <a:r>
              <a:rPr lang="en-GB" b="1" dirty="0" smtClean="0"/>
              <a:t> </a:t>
            </a:r>
            <a:r>
              <a:rPr lang="en-GB" b="1" dirty="0" err="1" smtClean="0"/>
              <a:t>reprodukcija</a:t>
            </a:r>
            <a:r>
              <a:rPr lang="en-GB" b="1" dirty="0" smtClean="0"/>
              <a:t> </a:t>
            </a:r>
            <a:r>
              <a:rPr lang="en-GB" b="1" dirty="0" err="1" smtClean="0"/>
              <a:t>slika</a:t>
            </a:r>
            <a:r>
              <a:rPr lang="en-GB" b="1" dirty="0" smtClean="0"/>
              <a:t> </a:t>
            </a:r>
            <a:r>
              <a:rPr lang="en-GB" b="1" dirty="0" err="1" smtClean="0"/>
              <a:t>iz</a:t>
            </a:r>
            <a:r>
              <a:rPr lang="en-GB" b="1" dirty="0" smtClean="0"/>
              <a:t> </a:t>
            </a:r>
            <a:r>
              <a:rPr lang="en-GB" b="1" dirty="0" err="1" smtClean="0"/>
              <a:t>knjige</a:t>
            </a:r>
            <a:r>
              <a:rPr lang="en-GB" b="1" dirty="0" smtClean="0"/>
              <a:t>: Fundamental planetary science</a:t>
            </a:r>
          </a:p>
          <a:p>
            <a:endParaRPr lang="en-GB" dirty="0"/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rago\Documents\0000 master\009 za ppt\MBA\familije102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6524625" cy="52373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3000" y="381000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Familije</a:t>
            </a:r>
            <a:r>
              <a:rPr lang="en-GB" b="1" dirty="0" smtClean="0"/>
              <a:t> </a:t>
            </a:r>
            <a:r>
              <a:rPr lang="en-GB" b="1" dirty="0" err="1" smtClean="0"/>
              <a:t>asteroida</a:t>
            </a:r>
            <a:r>
              <a:rPr lang="en-GB" b="1" dirty="0" smtClean="0"/>
              <a:t> </a:t>
            </a:r>
            <a:r>
              <a:rPr lang="en-GB" b="1" dirty="0" err="1" smtClean="0"/>
              <a:t>iz</a:t>
            </a:r>
            <a:r>
              <a:rPr lang="en-GB" b="1" dirty="0" smtClean="0"/>
              <a:t> </a:t>
            </a:r>
            <a:r>
              <a:rPr lang="en-GB" b="1" dirty="0" err="1" smtClean="0"/>
              <a:t>glavnog</a:t>
            </a:r>
            <a:r>
              <a:rPr lang="en-GB" b="1" dirty="0" smtClean="0"/>
              <a:t> </a:t>
            </a:r>
            <a:r>
              <a:rPr lang="en-GB" b="1" dirty="0" err="1" smtClean="0"/>
              <a:t>asteroidnog</a:t>
            </a:r>
            <a:r>
              <a:rPr lang="en-GB" b="1" dirty="0" smtClean="0"/>
              <a:t> </a:t>
            </a:r>
            <a:r>
              <a:rPr lang="en-GB" b="1" dirty="0" err="1" smtClean="0"/>
              <a:t>pojasa</a:t>
            </a:r>
            <a:r>
              <a:rPr lang="en-GB" b="1" dirty="0" smtClean="0"/>
              <a:t> (a </a:t>
            </a:r>
            <a:r>
              <a:rPr lang="en-GB" b="1" dirty="0" err="1" smtClean="0"/>
              <a:t>vs</a:t>
            </a:r>
            <a:r>
              <a:rPr lang="en-GB" b="1" dirty="0" smtClean="0"/>
              <a:t> </a:t>
            </a:r>
            <a:r>
              <a:rPr lang="en-GB" b="1" dirty="0" err="1" smtClean="0"/>
              <a:t>i</a:t>
            </a:r>
            <a:r>
              <a:rPr lang="en-GB" b="1" dirty="0" smtClean="0"/>
              <a:t>)</a:t>
            </a:r>
            <a:endParaRPr lang="en-GB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467600" cy="1143000"/>
          </a:xfrm>
        </p:spPr>
        <p:txBody>
          <a:bodyPr/>
          <a:lstStyle/>
          <a:p>
            <a:r>
              <a:rPr lang="en-US" dirty="0" err="1" smtClean="0"/>
              <a:t>Kraj</a:t>
            </a:r>
            <a:r>
              <a:rPr lang="en-US" dirty="0" smtClean="0"/>
              <a:t> </a:t>
            </a:r>
            <a:r>
              <a:rPr lang="en-US" dirty="0" err="1" smtClean="0"/>
              <a:t>drugog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Ulazni</a:t>
            </a:r>
            <a:r>
              <a:rPr lang="en-GB" b="1" dirty="0" smtClean="0"/>
              <a:t> </a:t>
            </a:r>
            <a:r>
              <a:rPr lang="en-GB" b="1" dirty="0" err="1" smtClean="0"/>
              <a:t>podaci</a:t>
            </a:r>
            <a:r>
              <a:rPr lang="en-GB" b="1" dirty="0" smtClean="0"/>
              <a:t> </a:t>
            </a:r>
            <a:r>
              <a:rPr lang="en-GB" b="1" dirty="0" err="1" smtClean="0"/>
              <a:t>preuzeti</a:t>
            </a:r>
            <a:r>
              <a:rPr lang="en-GB" b="1" dirty="0" smtClean="0"/>
              <a:t> </a:t>
            </a:r>
            <a:r>
              <a:rPr lang="en-GB" b="1" dirty="0" err="1" smtClean="0"/>
              <a:t>su</a:t>
            </a:r>
            <a:r>
              <a:rPr lang="en-GB" b="1" dirty="0" smtClean="0"/>
              <a:t> </a:t>
            </a:r>
            <a:r>
              <a:rPr lang="en-GB" b="1" dirty="0" err="1" smtClean="0"/>
              <a:t>sa</a:t>
            </a:r>
            <a:r>
              <a:rPr lang="en-GB" b="1" dirty="0" smtClean="0"/>
              <a:t> </a:t>
            </a:r>
            <a:r>
              <a:rPr lang="en-GB" b="1" dirty="0" err="1" smtClean="0"/>
              <a:t>sajta</a:t>
            </a:r>
            <a:r>
              <a:rPr lang="en-GB" b="1" dirty="0" smtClean="0"/>
              <a:t>: </a:t>
            </a:r>
            <a:r>
              <a:rPr lang="en-GB" b="1" dirty="0" smtClean="0">
                <a:hlinkClick r:id="rId2"/>
              </a:rPr>
              <a:t>https://</a:t>
            </a:r>
            <a:r>
              <a:rPr lang="en-GB" b="1" dirty="0" err="1" smtClean="0">
                <a:hlinkClick r:id="rId2"/>
              </a:rPr>
              <a:t>minorplanetcenter.net</a:t>
            </a:r>
            <a:r>
              <a:rPr lang="en-GB" b="1" dirty="0" smtClean="0">
                <a:hlinkClick r:id="rId2"/>
              </a:rPr>
              <a:t>/data</a:t>
            </a:r>
            <a:r>
              <a:rPr lang="en-GB" b="1" dirty="0" smtClean="0"/>
              <a:t>.</a:t>
            </a:r>
          </a:p>
          <a:p>
            <a:r>
              <a:rPr lang="en-GB" b="1" dirty="0" err="1" smtClean="0"/>
              <a:t>Ulazni</a:t>
            </a:r>
            <a:r>
              <a:rPr lang="en-GB" b="1" dirty="0" smtClean="0"/>
              <a:t> </a:t>
            </a:r>
            <a:r>
              <a:rPr lang="en-GB" b="1" dirty="0" err="1" smtClean="0"/>
              <a:t>podaci</a:t>
            </a:r>
            <a:r>
              <a:rPr lang="en-GB" b="1" dirty="0" smtClean="0"/>
              <a:t> </a:t>
            </a:r>
            <a:r>
              <a:rPr lang="en-GB" b="1" dirty="0" err="1" smtClean="0"/>
              <a:t>su</a:t>
            </a:r>
            <a:r>
              <a:rPr lang="en-GB" b="1" dirty="0" smtClean="0"/>
              <a:t> </a:t>
            </a:r>
            <a:r>
              <a:rPr lang="en-GB" b="1" dirty="0" err="1" smtClean="0"/>
              <a:t>pripremljenji</a:t>
            </a:r>
            <a:r>
              <a:rPr lang="en-GB" b="1" dirty="0" smtClean="0"/>
              <a:t> </a:t>
            </a:r>
            <a:r>
              <a:rPr lang="en-GB" b="1" dirty="0" err="1" smtClean="0"/>
              <a:t>za</a:t>
            </a:r>
            <a:r>
              <a:rPr lang="en-GB" b="1" dirty="0" smtClean="0"/>
              <a:t> </a:t>
            </a:r>
            <a:r>
              <a:rPr lang="en-GB" b="1" dirty="0" err="1" smtClean="0"/>
              <a:t>obradu</a:t>
            </a:r>
            <a:r>
              <a:rPr lang="en-GB" b="1" dirty="0" smtClean="0"/>
              <a:t> </a:t>
            </a:r>
            <a:r>
              <a:rPr lang="en-GB" b="1" dirty="0" err="1" smtClean="0"/>
              <a:t>pomoću</a:t>
            </a:r>
            <a:r>
              <a:rPr lang="en-GB" b="1" dirty="0" smtClean="0"/>
              <a:t> 4 </a:t>
            </a:r>
            <a:r>
              <a:rPr lang="en-GB" b="1" dirty="0" err="1" smtClean="0"/>
              <a:t>pomoćna</a:t>
            </a:r>
            <a:r>
              <a:rPr lang="en-GB" b="1" dirty="0" smtClean="0"/>
              <a:t> </a:t>
            </a:r>
            <a:r>
              <a:rPr lang="en-GB" b="1" dirty="0" err="1" smtClean="0"/>
              <a:t>programa</a:t>
            </a:r>
            <a:r>
              <a:rPr lang="en-GB" b="1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Taj</a:t>
            </a:r>
            <a:r>
              <a:rPr lang="en-GB" b="1" dirty="0" smtClean="0"/>
              <a:t> </a:t>
            </a:r>
            <a:r>
              <a:rPr lang="en-GB" b="1" dirty="0" err="1" smtClean="0"/>
              <a:t>polazni</a:t>
            </a:r>
            <a:r>
              <a:rPr lang="en-GB" b="1" dirty="0" smtClean="0"/>
              <a:t> </a:t>
            </a:r>
            <a:r>
              <a:rPr lang="en-GB" b="1" dirty="0" err="1" smtClean="0"/>
              <a:t>skup</a:t>
            </a:r>
            <a:r>
              <a:rPr lang="en-GB" b="1" dirty="0" smtClean="0"/>
              <a:t> </a:t>
            </a:r>
            <a:r>
              <a:rPr lang="en-GB" b="1" dirty="0" err="1" smtClean="0"/>
              <a:t>od</a:t>
            </a:r>
            <a:r>
              <a:rPr lang="en-GB" b="1" dirty="0" smtClean="0"/>
              <a:t> 1.4 </a:t>
            </a:r>
            <a:r>
              <a:rPr lang="en-GB" b="1" dirty="0" err="1" smtClean="0"/>
              <a:t>miliona</a:t>
            </a:r>
            <a:r>
              <a:rPr lang="en-GB" b="1" dirty="0" smtClean="0"/>
              <a:t> </a:t>
            </a:r>
            <a:r>
              <a:rPr lang="en-GB" b="1" dirty="0" err="1" smtClean="0"/>
              <a:t>objekata</a:t>
            </a:r>
            <a:r>
              <a:rPr lang="en-GB" b="1" dirty="0" smtClean="0"/>
              <a:t> bio je </a:t>
            </a:r>
            <a:r>
              <a:rPr lang="en-GB" b="1" dirty="0" err="1" smtClean="0"/>
              <a:t>filtriran</a:t>
            </a:r>
            <a:r>
              <a:rPr lang="en-GB" b="1" dirty="0" smtClean="0"/>
              <a:t> tri </a:t>
            </a:r>
            <a:r>
              <a:rPr lang="en-GB" b="1" dirty="0" err="1" smtClean="0"/>
              <a:t>puta</a:t>
            </a:r>
            <a:r>
              <a:rPr lang="en-GB" b="1" dirty="0" smtClean="0"/>
              <a:t>.</a:t>
            </a:r>
          </a:p>
          <a:p>
            <a:r>
              <a:rPr lang="en-GB" b="1" dirty="0" err="1" smtClean="0"/>
              <a:t>Iz</a:t>
            </a:r>
            <a:r>
              <a:rPr lang="en-GB" b="1" dirty="0" smtClean="0"/>
              <a:t> </a:t>
            </a:r>
            <a:r>
              <a:rPr lang="en-GB" b="1" dirty="0" err="1" smtClean="0"/>
              <a:t>skupa</a:t>
            </a:r>
            <a:r>
              <a:rPr lang="en-GB" b="1" dirty="0" smtClean="0"/>
              <a:t> </a:t>
            </a:r>
            <a:r>
              <a:rPr lang="en-GB" b="1" dirty="0" err="1" smtClean="0"/>
              <a:t>svih</a:t>
            </a:r>
            <a:r>
              <a:rPr lang="en-GB" b="1" dirty="0" smtClean="0"/>
              <a:t> </a:t>
            </a:r>
            <a:r>
              <a:rPr lang="en-GB" b="1" dirty="0" err="1" smtClean="0"/>
              <a:t>navedenih</a:t>
            </a:r>
            <a:r>
              <a:rPr lang="en-GB" b="1" dirty="0" smtClean="0"/>
              <a:t> </a:t>
            </a:r>
            <a:r>
              <a:rPr lang="en-GB" b="1" dirty="0" err="1" smtClean="0"/>
              <a:t>nebeskih</a:t>
            </a:r>
            <a:r>
              <a:rPr lang="en-GB" b="1" dirty="0" smtClean="0"/>
              <a:t> </a:t>
            </a:r>
            <a:r>
              <a:rPr lang="en-GB" b="1" dirty="0" err="1" smtClean="0"/>
              <a:t>tela</a:t>
            </a:r>
            <a:r>
              <a:rPr lang="en-GB" b="1" dirty="0" smtClean="0"/>
              <a:t> </a:t>
            </a:r>
            <a:r>
              <a:rPr lang="en-GB" b="1" dirty="0" err="1" smtClean="0"/>
              <a:t>odabrano</a:t>
            </a:r>
            <a:r>
              <a:rPr lang="en-GB" b="1" dirty="0" smtClean="0"/>
              <a:t> je </a:t>
            </a:r>
            <a:r>
              <a:rPr lang="en-GB" b="1" dirty="0" err="1" smtClean="0"/>
              <a:t>njih</a:t>
            </a:r>
            <a:r>
              <a:rPr lang="en-GB" b="1" dirty="0" smtClean="0"/>
              <a:t> 136583 (</a:t>
            </a:r>
            <a:r>
              <a:rPr lang="en-GB" b="1" dirty="0" err="1" smtClean="0"/>
              <a:t>prvom</a:t>
            </a:r>
            <a:r>
              <a:rPr lang="en-GB" b="1" dirty="0" smtClean="0"/>
              <a:t> </a:t>
            </a:r>
            <a:r>
              <a:rPr lang="en-GB" b="1" dirty="0" err="1" smtClean="0"/>
              <a:t>filtracijom</a:t>
            </a:r>
            <a:r>
              <a:rPr lang="en-GB" b="1" dirty="0" smtClean="0"/>
              <a:t> - </a:t>
            </a:r>
            <a:r>
              <a:rPr lang="en-GB" b="1" dirty="0" err="1" smtClean="0"/>
              <a:t>pomoćnim</a:t>
            </a:r>
            <a:r>
              <a:rPr lang="en-GB" b="1" dirty="0" smtClean="0"/>
              <a:t> </a:t>
            </a:r>
            <a:r>
              <a:rPr lang="en-GB" b="1" dirty="0" err="1" smtClean="0"/>
              <a:t>programima</a:t>
            </a:r>
            <a:r>
              <a:rPr lang="en-GB" b="1" dirty="0" smtClean="0"/>
              <a:t>)</a:t>
            </a:r>
          </a:p>
          <a:p>
            <a:endParaRPr lang="en-GB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"/>
            <a:ext cx="7696200" cy="5867400"/>
          </a:xfrm>
        </p:spPr>
        <p:txBody>
          <a:bodyPr/>
          <a:lstStyle/>
          <a:p>
            <a:r>
              <a:rPr lang="en-GB" b="1" dirty="0" err="1" smtClean="0"/>
              <a:t>Prvo</a:t>
            </a:r>
            <a:r>
              <a:rPr lang="en-GB" b="1" dirty="0" smtClean="0"/>
              <a:t> </a:t>
            </a:r>
            <a:r>
              <a:rPr lang="en-GB" b="1" dirty="0" err="1" smtClean="0"/>
              <a:t>filtriranje</a:t>
            </a:r>
            <a:r>
              <a:rPr lang="en-GB" b="1" dirty="0" smtClean="0"/>
              <a:t> </a:t>
            </a:r>
            <a:r>
              <a:rPr lang="en-GB" b="1" dirty="0" smtClean="0"/>
              <a:t>(</a:t>
            </a:r>
            <a:r>
              <a:rPr lang="en-GB" b="1" dirty="0" err="1" smtClean="0"/>
              <a:t>pomoću</a:t>
            </a:r>
            <a:r>
              <a:rPr lang="en-GB" b="1" dirty="0" smtClean="0"/>
              <a:t> </a:t>
            </a:r>
            <a:r>
              <a:rPr lang="en-GB" b="1" dirty="0" err="1" smtClean="0"/>
              <a:t>pomoćnog</a:t>
            </a:r>
            <a:r>
              <a:rPr lang="en-GB" b="1" dirty="0" smtClean="0"/>
              <a:t> </a:t>
            </a:r>
            <a:r>
              <a:rPr lang="en-GB" b="1" dirty="0" err="1" smtClean="0"/>
              <a:t>programa</a:t>
            </a:r>
            <a:r>
              <a:rPr lang="en-GB" b="1" dirty="0" smtClean="0"/>
              <a:t>) </a:t>
            </a:r>
            <a:r>
              <a:rPr lang="en-GB" b="1" dirty="0" err="1" smtClean="0"/>
              <a:t>dalo</a:t>
            </a:r>
            <a:r>
              <a:rPr lang="en-GB" b="1" dirty="0" smtClean="0"/>
              <a:t> </a:t>
            </a:r>
            <a:r>
              <a:rPr lang="en-GB" b="1" dirty="0" err="1" smtClean="0"/>
              <a:t>je</a:t>
            </a:r>
            <a:r>
              <a:rPr lang="en-GB" b="1" dirty="0" smtClean="0"/>
              <a:t> </a:t>
            </a:r>
            <a:r>
              <a:rPr lang="en-GB" b="1" dirty="0" err="1" smtClean="0"/>
              <a:t>skup</a:t>
            </a:r>
            <a:r>
              <a:rPr lang="en-GB" b="1" dirty="0" smtClean="0"/>
              <a:t> </a:t>
            </a:r>
            <a:r>
              <a:rPr lang="en-GB" b="1" dirty="0" err="1" smtClean="0"/>
              <a:t>od</a:t>
            </a:r>
            <a:r>
              <a:rPr lang="en-GB" b="1" dirty="0" smtClean="0"/>
              <a:t> </a:t>
            </a:r>
            <a:r>
              <a:rPr lang="en-GB" b="1" dirty="0" err="1" smtClean="0"/>
              <a:t>svih</a:t>
            </a:r>
            <a:r>
              <a:rPr lang="en-GB" b="1" dirty="0" smtClean="0"/>
              <a:t> </a:t>
            </a:r>
            <a:r>
              <a:rPr lang="en-GB" b="1" dirty="0" smtClean="0"/>
              <a:t>NEO </a:t>
            </a:r>
            <a:r>
              <a:rPr lang="en-GB" b="1" dirty="0" err="1" smtClean="0"/>
              <a:t>objekta</a:t>
            </a:r>
            <a:r>
              <a:rPr lang="en-GB" b="1" dirty="0" smtClean="0"/>
              <a:t> </a:t>
            </a:r>
            <a:r>
              <a:rPr lang="en-GB" b="1" dirty="0" err="1" smtClean="0"/>
              <a:t>kao</a:t>
            </a:r>
            <a:r>
              <a:rPr lang="en-GB" b="1" dirty="0" smtClean="0"/>
              <a:t> </a:t>
            </a:r>
            <a:r>
              <a:rPr lang="en-GB" b="1" dirty="0" err="1" smtClean="0"/>
              <a:t>i</a:t>
            </a:r>
            <a:r>
              <a:rPr lang="en-GB" b="1" dirty="0" smtClean="0"/>
              <a:t> </a:t>
            </a:r>
            <a:r>
              <a:rPr lang="en-GB" b="1" dirty="0" err="1" smtClean="0"/>
              <a:t>oko</a:t>
            </a:r>
            <a:r>
              <a:rPr lang="en-GB" b="1" dirty="0" smtClean="0"/>
              <a:t> 100000 non-NEO </a:t>
            </a:r>
            <a:r>
              <a:rPr lang="en-GB" b="1" dirty="0" err="1" smtClean="0"/>
              <a:t>objekata</a:t>
            </a:r>
            <a:r>
              <a:rPr lang="en-GB" b="1" dirty="0" smtClean="0"/>
              <a:t> - </a:t>
            </a:r>
            <a:r>
              <a:rPr lang="en-GB" b="1" dirty="0" err="1" smtClean="0"/>
              <a:t>ukupno</a:t>
            </a:r>
            <a:r>
              <a:rPr lang="en-GB" b="1" dirty="0" smtClean="0"/>
              <a:t> 136583</a:t>
            </a:r>
          </a:p>
          <a:p>
            <a:r>
              <a:rPr lang="en-GB" b="1" dirty="0" err="1" smtClean="0"/>
              <a:t>Druga</a:t>
            </a:r>
            <a:r>
              <a:rPr lang="en-GB" b="1" dirty="0" smtClean="0"/>
              <a:t> </a:t>
            </a:r>
            <a:r>
              <a:rPr lang="en-GB" b="1" dirty="0" err="1" smtClean="0"/>
              <a:t>filtracija</a:t>
            </a:r>
            <a:r>
              <a:rPr lang="en-GB" b="1" dirty="0" smtClean="0"/>
              <a:t> u </a:t>
            </a:r>
            <a:r>
              <a:rPr lang="en-GB" b="1" dirty="0" err="1" smtClean="0"/>
              <a:t>cilju</a:t>
            </a:r>
            <a:r>
              <a:rPr lang="en-GB" b="1" dirty="0" smtClean="0"/>
              <a:t> </a:t>
            </a:r>
            <a:r>
              <a:rPr lang="en-GB" b="1" dirty="0" err="1" smtClean="0"/>
              <a:t>dobijanja</a:t>
            </a:r>
            <a:r>
              <a:rPr lang="en-GB" b="1" dirty="0" smtClean="0"/>
              <a:t> </a:t>
            </a:r>
            <a:r>
              <a:rPr lang="en-GB" b="1" dirty="0" err="1" smtClean="0"/>
              <a:t>objekata</a:t>
            </a:r>
            <a:r>
              <a:rPr lang="en-GB" b="1" dirty="0" smtClean="0"/>
              <a:t> </a:t>
            </a:r>
            <a:r>
              <a:rPr lang="en-GB" b="1" dirty="0" err="1" smtClean="0"/>
              <a:t>za</a:t>
            </a:r>
            <a:r>
              <a:rPr lang="en-GB" b="1" dirty="0" smtClean="0"/>
              <a:t> </a:t>
            </a:r>
            <a:r>
              <a:rPr lang="en-GB" b="1" dirty="0" err="1" smtClean="0"/>
              <a:t>generisanje</a:t>
            </a:r>
            <a:r>
              <a:rPr lang="en-GB" b="1" dirty="0" smtClean="0"/>
              <a:t> </a:t>
            </a:r>
            <a:r>
              <a:rPr lang="en-GB" b="1" dirty="0" err="1" smtClean="0"/>
              <a:t>prve</a:t>
            </a:r>
            <a:r>
              <a:rPr lang="en-GB" b="1" dirty="0" smtClean="0"/>
              <a:t> </a:t>
            </a:r>
            <a:r>
              <a:rPr lang="en-GB" b="1" dirty="0" err="1" smtClean="0"/>
              <a:t>slike</a:t>
            </a:r>
            <a:r>
              <a:rPr lang="en-GB" b="1" dirty="0" smtClean="0"/>
              <a:t> </a:t>
            </a:r>
            <a:r>
              <a:rPr lang="en-GB" b="1" dirty="0" smtClean="0"/>
              <a:t>(</a:t>
            </a:r>
            <a:r>
              <a:rPr lang="pt-BR" b="1" dirty="0" smtClean="0"/>
              <a:t>Histogram asteroida na osnovu orbitalnog perioda</a:t>
            </a:r>
            <a:r>
              <a:rPr lang="en-GB" b="1" dirty="0" smtClean="0"/>
              <a:t>) </a:t>
            </a:r>
            <a:r>
              <a:rPr lang="en-GB" b="1" dirty="0" err="1" smtClean="0"/>
              <a:t>dala</a:t>
            </a:r>
            <a:r>
              <a:rPr lang="en-GB" b="1" dirty="0" smtClean="0"/>
              <a:t> </a:t>
            </a:r>
            <a:r>
              <a:rPr lang="en-GB" b="1" dirty="0" smtClean="0"/>
              <a:t>je </a:t>
            </a:r>
            <a:r>
              <a:rPr lang="en-GB" b="1" dirty="0" err="1" smtClean="0"/>
              <a:t>kao</a:t>
            </a:r>
            <a:r>
              <a:rPr lang="en-GB" b="1" dirty="0" smtClean="0"/>
              <a:t> </a:t>
            </a:r>
            <a:r>
              <a:rPr lang="en-GB" b="1" dirty="0" err="1" smtClean="0"/>
              <a:t>rezultat</a:t>
            </a:r>
            <a:r>
              <a:rPr lang="en-GB" b="1" dirty="0" smtClean="0"/>
              <a:t> 99127 </a:t>
            </a:r>
            <a:r>
              <a:rPr lang="en-GB" b="1" dirty="0" err="1" smtClean="0"/>
              <a:t>objekat</a:t>
            </a:r>
            <a:r>
              <a:rPr lang="en-GB" b="1" dirty="0" smtClean="0"/>
              <a:t>. </a:t>
            </a:r>
            <a:r>
              <a:rPr lang="en-GB" b="1" dirty="0" err="1" smtClean="0"/>
              <a:t>parametri</a:t>
            </a:r>
            <a:r>
              <a:rPr lang="en-GB" b="1" dirty="0" smtClean="0"/>
              <a:t> </a:t>
            </a:r>
            <a:r>
              <a:rPr lang="en-GB" b="1" dirty="0" err="1" smtClean="0"/>
              <a:t>za</a:t>
            </a:r>
            <a:r>
              <a:rPr lang="en-GB" b="1" dirty="0" smtClean="0"/>
              <a:t> </a:t>
            </a:r>
            <a:r>
              <a:rPr lang="en-GB" b="1" dirty="0" err="1" smtClean="0"/>
              <a:t>filtraciju</a:t>
            </a:r>
            <a:r>
              <a:rPr lang="en-GB" b="1" dirty="0" smtClean="0"/>
              <a:t> </a:t>
            </a:r>
            <a:r>
              <a:rPr lang="en-GB" b="1" dirty="0" err="1" smtClean="0"/>
              <a:t>su</a:t>
            </a:r>
            <a:r>
              <a:rPr lang="en-GB" b="1" dirty="0" smtClean="0"/>
              <a:t> </a:t>
            </a:r>
            <a:r>
              <a:rPr lang="en-GB" b="1" dirty="0" err="1" smtClean="0"/>
              <a:t>bili</a:t>
            </a:r>
            <a:r>
              <a:rPr lang="en-GB" b="1" dirty="0" smtClean="0"/>
              <a:t>:( a &lt; 6 </a:t>
            </a:r>
            <a:r>
              <a:rPr lang="en-GB" b="1" dirty="0" err="1" smtClean="0"/>
              <a:t>i</a:t>
            </a:r>
            <a:r>
              <a:rPr lang="en-GB" b="1" dirty="0" smtClean="0"/>
              <a:t> a &gt; 1.6 </a:t>
            </a:r>
            <a:r>
              <a:rPr lang="en-GB" b="1" dirty="0" err="1" smtClean="0"/>
              <a:t>i</a:t>
            </a:r>
            <a:r>
              <a:rPr lang="en-GB" b="1" dirty="0" smtClean="0"/>
              <a:t> q &gt;1.6)</a:t>
            </a:r>
          </a:p>
          <a:p>
            <a:endParaRPr lang="en-GB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 smtClean="0"/>
              <a:t>Treća</a:t>
            </a:r>
            <a:r>
              <a:rPr lang="en-GB" b="1" dirty="0" smtClean="0"/>
              <a:t> </a:t>
            </a:r>
            <a:r>
              <a:rPr lang="en-GB" b="1" dirty="0" err="1" smtClean="0"/>
              <a:t>filtracija</a:t>
            </a:r>
            <a:r>
              <a:rPr lang="en-GB" b="1" dirty="0" smtClean="0"/>
              <a:t> je </a:t>
            </a:r>
            <a:r>
              <a:rPr lang="en-GB" b="1" dirty="0" err="1" smtClean="0"/>
              <a:t>kao</a:t>
            </a:r>
            <a:r>
              <a:rPr lang="en-GB" b="1" dirty="0" smtClean="0"/>
              <a:t> </a:t>
            </a:r>
            <a:r>
              <a:rPr lang="en-GB" b="1" dirty="0" err="1" smtClean="0"/>
              <a:t>rezultat</a:t>
            </a:r>
            <a:r>
              <a:rPr lang="en-GB" b="1" dirty="0" smtClean="0"/>
              <a:t> </a:t>
            </a:r>
            <a:r>
              <a:rPr lang="en-GB" b="1" dirty="0" err="1" smtClean="0"/>
              <a:t>dala</a:t>
            </a:r>
            <a:r>
              <a:rPr lang="en-GB" b="1" dirty="0" smtClean="0"/>
              <a:t> </a:t>
            </a:r>
            <a:r>
              <a:rPr lang="en-GB" b="1" dirty="0" err="1" smtClean="0"/>
              <a:t>objekte</a:t>
            </a:r>
            <a:r>
              <a:rPr lang="en-GB" b="1" dirty="0" smtClean="0"/>
              <a:t> </a:t>
            </a:r>
            <a:r>
              <a:rPr lang="en-GB" b="1" dirty="0" err="1" smtClean="0"/>
              <a:t>sa</a:t>
            </a:r>
            <a:r>
              <a:rPr lang="en-GB" b="1" dirty="0" smtClean="0"/>
              <a:t> </a:t>
            </a:r>
            <a:r>
              <a:rPr lang="en-GB" b="1" dirty="0" err="1" smtClean="0"/>
              <a:t>inklinacijom</a:t>
            </a:r>
            <a:r>
              <a:rPr lang="en-GB" b="1" dirty="0" smtClean="0"/>
              <a:t> </a:t>
            </a:r>
            <a:r>
              <a:rPr lang="en-GB" b="1" dirty="0" err="1" smtClean="0"/>
              <a:t>manjom</a:t>
            </a:r>
            <a:r>
              <a:rPr lang="en-GB" b="1" dirty="0" smtClean="0"/>
              <a:t> </a:t>
            </a:r>
            <a:r>
              <a:rPr lang="en-GB" b="1" dirty="0" err="1" smtClean="0"/>
              <a:t>od</a:t>
            </a:r>
            <a:r>
              <a:rPr lang="en-GB" b="1" dirty="0" smtClean="0"/>
              <a:t> 35 </a:t>
            </a:r>
            <a:r>
              <a:rPr lang="en-GB" b="1" dirty="0" err="1" smtClean="0"/>
              <a:t>stepeni</a:t>
            </a:r>
            <a:r>
              <a:rPr lang="en-GB" b="1" dirty="0" smtClean="0"/>
              <a:t>, a </a:t>
            </a:r>
            <a:r>
              <a:rPr lang="en-GB" b="1" dirty="0" err="1" smtClean="0"/>
              <a:t>za</a:t>
            </a:r>
            <a:r>
              <a:rPr lang="en-GB" b="1" dirty="0" smtClean="0"/>
              <a:t> </a:t>
            </a:r>
            <a:r>
              <a:rPr lang="en-GB" b="1" dirty="0" err="1" smtClean="0"/>
              <a:t>potrebe</a:t>
            </a:r>
            <a:r>
              <a:rPr lang="en-GB" b="1" dirty="0" smtClean="0"/>
              <a:t> </a:t>
            </a:r>
            <a:r>
              <a:rPr lang="en-GB" b="1" dirty="0" err="1" smtClean="0"/>
              <a:t>drugog</a:t>
            </a:r>
            <a:r>
              <a:rPr lang="en-GB" b="1" dirty="0" smtClean="0"/>
              <a:t> </a:t>
            </a:r>
            <a:r>
              <a:rPr lang="en-GB" b="1" dirty="0" err="1" smtClean="0"/>
              <a:t>grafikona</a:t>
            </a:r>
            <a:r>
              <a:rPr lang="en-GB" b="1" dirty="0" smtClean="0"/>
              <a:t> (</a:t>
            </a:r>
            <a:r>
              <a:rPr lang="en-GB" b="1" dirty="0" err="1" smtClean="0"/>
              <a:t>Familije</a:t>
            </a:r>
            <a:r>
              <a:rPr lang="en-GB" b="1" dirty="0" smtClean="0"/>
              <a:t> </a:t>
            </a:r>
            <a:r>
              <a:rPr lang="en-GB" b="1" dirty="0" err="1" smtClean="0"/>
              <a:t>asteroida</a:t>
            </a:r>
            <a:r>
              <a:rPr lang="en-GB" b="1" dirty="0" smtClean="0"/>
              <a:t> </a:t>
            </a:r>
            <a:r>
              <a:rPr lang="en-GB" b="1" dirty="0" err="1" smtClean="0"/>
              <a:t>iz</a:t>
            </a:r>
            <a:r>
              <a:rPr lang="en-GB" b="1" dirty="0" smtClean="0"/>
              <a:t> </a:t>
            </a:r>
            <a:r>
              <a:rPr lang="en-GB" b="1" dirty="0" err="1" smtClean="0"/>
              <a:t>glavnog</a:t>
            </a:r>
            <a:r>
              <a:rPr lang="en-GB" b="1" dirty="0" smtClean="0"/>
              <a:t> </a:t>
            </a:r>
            <a:r>
              <a:rPr lang="en-GB" b="1" dirty="0" err="1" smtClean="0"/>
              <a:t>asteroidnog</a:t>
            </a:r>
            <a:r>
              <a:rPr lang="en-GB" b="1" dirty="0" smtClean="0"/>
              <a:t> </a:t>
            </a:r>
            <a:r>
              <a:rPr lang="en-GB" b="1" dirty="0" err="1" smtClean="0"/>
              <a:t>pojasa</a:t>
            </a:r>
            <a:r>
              <a:rPr lang="en-GB" b="1" dirty="0" smtClean="0"/>
              <a:t> </a:t>
            </a:r>
            <a:r>
              <a:rPr lang="en-GB" b="1" dirty="0" smtClean="0"/>
              <a:t>).</a:t>
            </a:r>
            <a:endParaRPr lang="en-GB" b="1" dirty="0" smtClean="0"/>
          </a:p>
          <a:p>
            <a:endParaRPr lang="en-GB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 smtClean="0"/>
              <a:t>Definicija</a:t>
            </a:r>
            <a:r>
              <a:rPr lang="en-GB" b="1" dirty="0" smtClean="0"/>
              <a:t> </a:t>
            </a:r>
            <a:r>
              <a:rPr lang="en-GB" b="1" dirty="0" err="1" smtClean="0"/>
              <a:t>SmallBody</a:t>
            </a:r>
            <a:r>
              <a:rPr lang="en-GB" b="1" dirty="0" smtClean="0"/>
              <a:t> </a:t>
            </a:r>
            <a:r>
              <a:rPr lang="en-GB" b="1" dirty="0" err="1" smtClean="0"/>
              <a:t>klase</a:t>
            </a:r>
            <a:r>
              <a:rPr lang="en-GB" b="1" dirty="0" smtClean="0">
                <a:hlinkClick r:id="rId2"/>
              </a:rPr>
              <a:t>¶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400" dirty="0" smtClean="0"/>
              <a:t>import copy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# </a:t>
            </a:r>
            <a:r>
              <a:rPr lang="en-GB" sz="1400" dirty="0" err="1" smtClean="0"/>
              <a:t>definicija</a:t>
            </a:r>
            <a:r>
              <a:rPr lang="en-GB" sz="1400" dirty="0" smtClean="0"/>
              <a:t>  </a:t>
            </a:r>
            <a:r>
              <a:rPr lang="en-GB" sz="1400" dirty="0" err="1" smtClean="0"/>
              <a:t>SmallBody</a:t>
            </a:r>
            <a:r>
              <a:rPr lang="en-GB" sz="1400" dirty="0" smtClean="0"/>
              <a:t> class</a:t>
            </a:r>
          </a:p>
          <a:p>
            <a:pPr>
              <a:buNone/>
            </a:pPr>
            <a:r>
              <a:rPr lang="en-GB" sz="1400" dirty="0" smtClean="0"/>
              <a:t>class </a:t>
            </a:r>
            <a:r>
              <a:rPr lang="en-GB" sz="1400" dirty="0" err="1" smtClean="0"/>
              <a:t>SmallBody</a:t>
            </a:r>
            <a:r>
              <a:rPr lang="en-GB" sz="1400" dirty="0" smtClean="0"/>
              <a:t>:</a:t>
            </a:r>
          </a:p>
          <a:p>
            <a:pPr>
              <a:buNone/>
            </a:pPr>
            <a:r>
              <a:rPr lang="en-GB" sz="1400" dirty="0" smtClean="0"/>
              <a:t>    def __init__(self, </a:t>
            </a:r>
            <a:r>
              <a:rPr lang="en-GB" sz="1400" dirty="0" err="1" smtClean="0"/>
              <a:t>Desn</a:t>
            </a:r>
            <a:r>
              <a:rPr lang="en-GB" sz="1400" dirty="0" smtClean="0"/>
              <a:t>, H, G, Epoch, M, </a:t>
            </a:r>
            <a:r>
              <a:rPr lang="en-GB" sz="1400" dirty="0" err="1" smtClean="0"/>
              <a:t>Peri</a:t>
            </a:r>
            <a:r>
              <a:rPr lang="en-GB" sz="1400" dirty="0" smtClean="0"/>
              <a:t>, Node, </a:t>
            </a:r>
            <a:r>
              <a:rPr lang="en-GB" sz="1400" dirty="0" err="1" smtClean="0"/>
              <a:t>PEi</a:t>
            </a:r>
            <a:r>
              <a:rPr lang="en-GB" sz="1400" dirty="0" smtClean="0"/>
              <a:t>, </a:t>
            </a:r>
            <a:r>
              <a:rPr lang="en-GB" sz="1400" dirty="0" err="1" smtClean="0"/>
              <a:t>PEe</a:t>
            </a:r>
            <a:r>
              <a:rPr lang="en-GB" sz="1400" dirty="0" smtClean="0"/>
              <a:t>, n, </a:t>
            </a:r>
            <a:r>
              <a:rPr lang="en-GB" sz="1400" dirty="0" err="1" smtClean="0"/>
              <a:t>PEa</a:t>
            </a:r>
            <a:r>
              <a:rPr lang="en-GB" sz="1400" dirty="0" smtClean="0"/>
              <a:t>, </a:t>
            </a:r>
            <a:r>
              <a:rPr lang="en-GB" sz="1400" dirty="0" err="1" smtClean="0"/>
              <a:t>PEq</a:t>
            </a:r>
            <a:r>
              <a:rPr lang="en-GB" sz="1400" dirty="0" smtClean="0"/>
              <a:t>, PEQ):</a:t>
            </a:r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self.Desn</a:t>
            </a:r>
            <a:r>
              <a:rPr lang="en-GB" sz="1400" dirty="0" smtClean="0"/>
              <a:t> = </a:t>
            </a:r>
            <a:r>
              <a:rPr lang="en-GB" sz="1400" dirty="0" err="1" smtClean="0"/>
              <a:t>Desn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self.H</a:t>
            </a:r>
            <a:r>
              <a:rPr lang="en-GB" sz="1400" dirty="0" smtClean="0"/>
              <a:t> = H</a:t>
            </a:r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self.G</a:t>
            </a:r>
            <a:r>
              <a:rPr lang="en-GB" sz="1400" dirty="0" smtClean="0"/>
              <a:t> = G</a:t>
            </a:r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self.Epoch</a:t>
            </a:r>
            <a:r>
              <a:rPr lang="en-GB" sz="1400" dirty="0" smtClean="0"/>
              <a:t> = Epoch</a:t>
            </a:r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self.M</a:t>
            </a:r>
            <a:r>
              <a:rPr lang="en-GB" sz="1400" dirty="0" smtClean="0"/>
              <a:t> = M</a:t>
            </a:r>
          </a:p>
          <a:p>
            <a:pPr>
              <a:buNone/>
            </a:pPr>
            <a:r>
              <a:rPr lang="en-GB" sz="1400" dirty="0" smtClean="0"/>
              <a:t>####        </a:t>
            </a:r>
            <a:r>
              <a:rPr lang="en-GB" sz="1400" dirty="0" err="1" smtClean="0"/>
              <a:t>self.Peri</a:t>
            </a:r>
            <a:r>
              <a:rPr lang="en-GB" sz="1400" dirty="0" smtClean="0"/>
              <a:t> = </a:t>
            </a:r>
            <a:r>
              <a:rPr lang="en-GB" sz="1400" dirty="0" err="1" smtClean="0"/>
              <a:t>Peri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self.Node</a:t>
            </a:r>
            <a:r>
              <a:rPr lang="en-GB" sz="1400" dirty="0" smtClean="0"/>
              <a:t> = Node</a:t>
            </a:r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self.PEi</a:t>
            </a:r>
            <a:r>
              <a:rPr lang="en-GB" sz="1400" dirty="0" smtClean="0"/>
              <a:t> = </a:t>
            </a:r>
            <a:r>
              <a:rPr lang="en-GB" sz="1400" dirty="0" err="1" smtClean="0"/>
              <a:t>PEi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self.PEe</a:t>
            </a:r>
            <a:r>
              <a:rPr lang="en-GB" sz="1400" dirty="0" smtClean="0"/>
              <a:t> = </a:t>
            </a:r>
            <a:r>
              <a:rPr lang="en-GB" sz="1400" dirty="0" err="1" smtClean="0"/>
              <a:t>PEe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self.n</a:t>
            </a:r>
            <a:r>
              <a:rPr lang="en-GB" sz="1400" dirty="0" smtClean="0"/>
              <a:t> = n</a:t>
            </a:r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self.PEa</a:t>
            </a:r>
            <a:r>
              <a:rPr lang="en-GB" sz="1400" dirty="0" smtClean="0"/>
              <a:t> = </a:t>
            </a:r>
            <a:r>
              <a:rPr lang="en-GB" sz="1400" dirty="0" err="1" smtClean="0"/>
              <a:t>PEa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self.PEq</a:t>
            </a:r>
            <a:r>
              <a:rPr lang="en-GB" sz="1400" dirty="0" smtClean="0"/>
              <a:t> = </a:t>
            </a:r>
            <a:r>
              <a:rPr lang="en-GB" sz="1400" dirty="0" err="1" smtClean="0"/>
              <a:t>PEq</a:t>
            </a: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        self.PEQ = PEQ</a:t>
            </a:r>
          </a:p>
          <a:p>
            <a:pPr>
              <a:buNone/>
            </a:pPr>
            <a:r>
              <a:rPr lang="en-GB" sz="1400" dirty="0" smtClean="0"/>
              <a:t>        </a:t>
            </a:r>
            <a:r>
              <a:rPr lang="en-GB" sz="1400" dirty="0" err="1" smtClean="0"/>
              <a:t>self.Peri</a:t>
            </a:r>
            <a:r>
              <a:rPr lang="en-GB" sz="1400" dirty="0" smtClean="0"/>
              <a:t> = </a:t>
            </a:r>
            <a:r>
              <a:rPr lang="en-GB" sz="1400" dirty="0" err="1" smtClean="0"/>
              <a:t>PEa</a:t>
            </a:r>
            <a:r>
              <a:rPr lang="en-GB" sz="1400" dirty="0" smtClean="0"/>
              <a:t> ** (3/2)</a:t>
            </a:r>
          </a:p>
          <a:p>
            <a:pPr>
              <a:buNone/>
            </a:pPr>
            <a:r>
              <a:rPr lang="en-GB" sz="1400" dirty="0" smtClean="0"/>
              <a:t>        </a:t>
            </a:r>
          </a:p>
          <a:p>
            <a:pPr>
              <a:buNone/>
            </a:pPr>
            <a:r>
              <a:rPr lang="en-GB" sz="1400" dirty="0" smtClean="0"/>
              <a:t> </a:t>
            </a:r>
            <a:endParaRPr lang="en-GB" sz="1400" dirty="0"/>
          </a:p>
        </p:txBody>
      </p:sp>
    </p:spTree>
  </p:cSld>
  <p:clrMapOvr>
    <a:masterClrMapping/>
  </p:clrMapOvr>
  <p:transition>
    <p:pull dir="l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Autofit/>
          </a:bodyPr>
          <a:lstStyle/>
          <a:p>
            <a:r>
              <a:rPr lang="pl-PL" sz="2400" b="1" dirty="0" smtClean="0"/>
              <a:t>funkcija koja učitava objekte smallbody u listu MyListOfSB</a:t>
            </a:r>
            <a:br>
              <a:rPr lang="pl-PL" sz="2400" b="1" dirty="0" smtClean="0"/>
            </a:b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7467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def </a:t>
            </a:r>
            <a:r>
              <a:rPr lang="en-GB" sz="1200" dirty="0" err="1" smtClean="0"/>
              <a:t>loadSmallBodies</a:t>
            </a:r>
            <a:r>
              <a:rPr lang="en-GB" sz="1200" dirty="0" smtClean="0"/>
              <a:t>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):</a:t>
            </a:r>
          </a:p>
          <a:p>
            <a:pPr>
              <a:buNone/>
            </a:pPr>
            <a:r>
              <a:rPr lang="en-GB" sz="1200" dirty="0" smtClean="0"/>
              <a:t>    </a:t>
            </a:r>
            <a:r>
              <a:rPr lang="en-GB" sz="1200" dirty="0" err="1" smtClean="0"/>
              <a:t>MyListOfSB</a:t>
            </a:r>
            <a:r>
              <a:rPr lang="en-GB" sz="1200" dirty="0" smtClean="0"/>
              <a:t> = []</a:t>
            </a:r>
          </a:p>
          <a:p>
            <a:pPr>
              <a:buNone/>
            </a:pPr>
            <a:r>
              <a:rPr lang="en-GB" sz="1200" dirty="0" smtClean="0"/>
              <a:t>    try:</a:t>
            </a:r>
          </a:p>
          <a:p>
            <a:pPr>
              <a:buNone/>
            </a:pPr>
            <a:r>
              <a:rPr lang="en-GB" sz="1200" dirty="0" smtClean="0"/>
              <a:t>        with open(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, 'r') as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header = </a:t>
            </a:r>
            <a:r>
              <a:rPr lang="en-GB" sz="1200" dirty="0" err="1" smtClean="0"/>
              <a:t>infile.readline</a:t>
            </a:r>
            <a:r>
              <a:rPr lang="en-GB" sz="1200" dirty="0" smtClean="0"/>
              <a:t>()  # </a:t>
            </a:r>
            <a:r>
              <a:rPr lang="en-GB" sz="1200" dirty="0" err="1" smtClean="0"/>
              <a:t>preskoči</a:t>
            </a:r>
            <a:r>
              <a:rPr lang="en-GB" sz="1200" dirty="0" smtClean="0"/>
              <a:t> </a:t>
            </a:r>
            <a:r>
              <a:rPr lang="en-GB" sz="1200" dirty="0" err="1" smtClean="0"/>
              <a:t>heder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    for line in </a:t>
            </a:r>
            <a:r>
              <a:rPr lang="en-GB" sz="1200" dirty="0" err="1" smtClean="0"/>
              <a:t>infile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columns = </a:t>
            </a:r>
            <a:r>
              <a:rPr lang="en-GB" sz="1200" dirty="0" err="1" smtClean="0"/>
              <a:t>line.split</a:t>
            </a:r>
            <a:r>
              <a:rPr lang="en-GB" sz="1200" dirty="0" smtClean="0"/>
              <a:t>()</a:t>
            </a:r>
          </a:p>
          <a:p>
            <a:pPr>
              <a:buNone/>
            </a:pPr>
            <a:r>
              <a:rPr lang="en-GB" sz="1200" dirty="0" smtClean="0"/>
              <a:t>                if </a:t>
            </a:r>
            <a:r>
              <a:rPr lang="en-GB" sz="1200" dirty="0" err="1" smtClean="0"/>
              <a:t>len</a:t>
            </a:r>
            <a:r>
              <a:rPr lang="en-GB" sz="1200" dirty="0" smtClean="0"/>
              <a:t>(columns) &gt;= 13:</a:t>
            </a:r>
          </a:p>
          <a:p>
            <a:pPr>
              <a:buNone/>
            </a:pPr>
            <a:r>
              <a:rPr lang="en-GB" sz="1200" dirty="0" smtClean="0"/>
              <a:t>                    try:</a:t>
            </a:r>
          </a:p>
          <a:p>
            <a:pPr>
              <a:buNone/>
            </a:pPr>
            <a:r>
              <a:rPr lang="en-GB" sz="1200" dirty="0" smtClean="0"/>
              <a:t>                        # </a:t>
            </a:r>
            <a:r>
              <a:rPr lang="en-GB" sz="1200" dirty="0" err="1" smtClean="0"/>
              <a:t>kreira</a:t>
            </a:r>
            <a:r>
              <a:rPr lang="en-GB" sz="1200" dirty="0" smtClean="0"/>
              <a:t>  </a:t>
            </a:r>
            <a:r>
              <a:rPr lang="en-GB" sz="1200" dirty="0" err="1" smtClean="0"/>
              <a:t>SmallBody</a:t>
            </a:r>
            <a:r>
              <a:rPr lang="en-GB" sz="1200" dirty="0" smtClean="0"/>
              <a:t> </a:t>
            </a:r>
            <a:r>
              <a:rPr lang="en-GB" sz="1200" dirty="0" err="1" smtClean="0"/>
              <a:t>objekat</a:t>
            </a: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sb</a:t>
            </a:r>
            <a:r>
              <a:rPr lang="en-GB" sz="1200" dirty="0" smtClean="0"/>
              <a:t> = </a:t>
            </a:r>
            <a:r>
              <a:rPr lang="en-GB" sz="1200" dirty="0" err="1" smtClean="0"/>
              <a:t>SmallBody</a:t>
            </a:r>
            <a:r>
              <a:rPr lang="en-GB" sz="1200" dirty="0" smtClean="0"/>
              <a:t>(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Desn</a:t>
            </a:r>
            <a:r>
              <a:rPr lang="en-GB" sz="1200" dirty="0" smtClean="0"/>
              <a:t>=columns[0],</a:t>
            </a:r>
          </a:p>
          <a:p>
            <a:pPr>
              <a:buNone/>
            </a:pPr>
            <a:r>
              <a:rPr lang="en-GB" sz="1200" dirty="0" smtClean="0"/>
              <a:t>                            H=float(columns[1]),</a:t>
            </a:r>
          </a:p>
          <a:p>
            <a:pPr>
              <a:buNone/>
            </a:pPr>
            <a:r>
              <a:rPr lang="en-GB" sz="1200" dirty="0" smtClean="0"/>
              <a:t>                            G=float(columns[2]),</a:t>
            </a:r>
          </a:p>
          <a:p>
            <a:pPr>
              <a:buNone/>
            </a:pPr>
            <a:r>
              <a:rPr lang="en-GB" sz="1200" dirty="0" smtClean="0"/>
              <a:t>                            Epoch=columns[3],</a:t>
            </a:r>
          </a:p>
          <a:p>
            <a:pPr>
              <a:buNone/>
            </a:pPr>
            <a:r>
              <a:rPr lang="en-GB" sz="1200" dirty="0" smtClean="0"/>
              <a:t>                            M=float(columns[4]),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Peri</a:t>
            </a:r>
            <a:r>
              <a:rPr lang="en-GB" sz="1200" dirty="0" smtClean="0"/>
              <a:t>=float(columns[5]),</a:t>
            </a:r>
          </a:p>
          <a:p>
            <a:pPr>
              <a:buNone/>
            </a:pPr>
            <a:r>
              <a:rPr lang="en-GB" sz="1200" dirty="0" smtClean="0"/>
              <a:t>                            Node=float(columns[6]),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PEi</a:t>
            </a:r>
            <a:r>
              <a:rPr lang="en-GB" sz="1200" dirty="0" smtClean="0"/>
              <a:t>=float(columns[7]),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PEe</a:t>
            </a:r>
            <a:r>
              <a:rPr lang="en-GB" sz="1200" dirty="0" smtClean="0"/>
              <a:t>=float(columns[8]),</a:t>
            </a:r>
          </a:p>
          <a:p>
            <a:pPr>
              <a:buNone/>
            </a:pPr>
            <a:r>
              <a:rPr lang="en-GB" sz="1200" dirty="0" smtClean="0"/>
              <a:t>                            n=float(columns[9]),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PEa</a:t>
            </a:r>
            <a:r>
              <a:rPr lang="en-GB" sz="1200" dirty="0" smtClean="0"/>
              <a:t>=float(columns[10]),</a:t>
            </a:r>
          </a:p>
          <a:p>
            <a:pPr>
              <a:buNone/>
            </a:pPr>
            <a:r>
              <a:rPr lang="en-GB" sz="1200" dirty="0" smtClean="0"/>
              <a:t>                            </a:t>
            </a:r>
            <a:r>
              <a:rPr lang="en-GB" sz="1200" dirty="0" err="1" smtClean="0"/>
              <a:t>PEq</a:t>
            </a:r>
            <a:r>
              <a:rPr lang="en-GB" sz="1200" dirty="0" smtClean="0"/>
              <a:t>=float(columns[11]),</a:t>
            </a:r>
          </a:p>
          <a:p>
            <a:pPr>
              <a:buNone/>
            </a:pPr>
            <a:r>
              <a:rPr lang="en-GB" sz="1200" dirty="0" smtClean="0"/>
              <a:t>                            PEQ=float(columns[12]))</a:t>
            </a:r>
          </a:p>
          <a:p>
            <a:pPr>
              <a:buNone/>
            </a:pPr>
            <a:r>
              <a:rPr lang="en-GB" sz="1200" dirty="0" smtClean="0"/>
              <a:t>                        </a:t>
            </a:r>
            <a:r>
              <a:rPr lang="en-GB" sz="1200" dirty="0" err="1" smtClean="0"/>
              <a:t>MyListOfSB.append</a:t>
            </a:r>
            <a:r>
              <a:rPr lang="en-GB" sz="1200" dirty="0" smtClean="0"/>
              <a:t>(</a:t>
            </a:r>
            <a:r>
              <a:rPr lang="en-GB" sz="1200" dirty="0" err="1" smtClean="0"/>
              <a:t>sb</a:t>
            </a:r>
            <a:r>
              <a:rPr lang="en-GB" sz="1200" dirty="0" smtClean="0"/>
              <a:t>)</a:t>
            </a:r>
          </a:p>
          <a:p>
            <a:pPr>
              <a:buNone/>
            </a:pPr>
            <a:r>
              <a:rPr lang="en-GB" sz="1200" dirty="0" smtClean="0"/>
              <a:t>                    except </a:t>
            </a:r>
            <a:r>
              <a:rPr lang="en-GB" sz="1200" dirty="0" err="1" smtClean="0"/>
              <a:t>ValueError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                continue  # </a:t>
            </a:r>
            <a:r>
              <a:rPr lang="en-GB" sz="1200" dirty="0" err="1" smtClean="0"/>
              <a:t>Bitno</a:t>
            </a:r>
            <a:r>
              <a:rPr lang="en-GB" sz="1200" dirty="0" smtClean="0"/>
              <a:t> : </a:t>
            </a:r>
            <a:r>
              <a:rPr lang="en-GB" sz="1200" dirty="0" err="1" smtClean="0"/>
              <a:t>preskače</a:t>
            </a:r>
            <a:r>
              <a:rPr lang="en-GB" sz="1200" dirty="0" smtClean="0"/>
              <a:t>  </a:t>
            </a:r>
            <a:r>
              <a:rPr lang="en-GB" sz="1200" dirty="0" err="1" smtClean="0"/>
              <a:t>linije</a:t>
            </a:r>
            <a:r>
              <a:rPr lang="en-GB" sz="1200" dirty="0" smtClean="0"/>
              <a:t> u </a:t>
            </a:r>
            <a:r>
              <a:rPr lang="en-GB" sz="1200" dirty="0" err="1" smtClean="0"/>
              <a:t>slučaju</a:t>
            </a:r>
            <a:r>
              <a:rPr lang="en-GB" sz="1200" dirty="0" smtClean="0"/>
              <a:t> </a:t>
            </a:r>
            <a:r>
              <a:rPr lang="en-GB" sz="1200" dirty="0" err="1" smtClean="0"/>
              <a:t>loše</a:t>
            </a:r>
            <a:r>
              <a:rPr lang="en-GB" sz="1200" dirty="0" smtClean="0"/>
              <a:t> </a:t>
            </a:r>
            <a:r>
              <a:rPr lang="en-GB" sz="1200" dirty="0" err="1" smtClean="0"/>
              <a:t>konverzije</a:t>
            </a:r>
            <a:r>
              <a:rPr lang="en-GB" sz="1200" dirty="0" smtClean="0"/>
              <a:t> u float</a:t>
            </a:r>
          </a:p>
          <a:p>
            <a:pPr>
              <a:buNone/>
            </a:pPr>
            <a:r>
              <a:rPr lang="en-GB" sz="1200" dirty="0" smtClean="0"/>
              <a:t>    except </a:t>
            </a:r>
            <a:r>
              <a:rPr lang="en-GB" sz="1200" dirty="0" err="1" smtClean="0"/>
              <a:t>FileNotFoundError</a:t>
            </a:r>
            <a:r>
              <a:rPr lang="en-GB" sz="1200" dirty="0" smtClean="0"/>
              <a:t>:</a:t>
            </a:r>
          </a:p>
          <a:p>
            <a:pPr>
              <a:buNone/>
            </a:pPr>
            <a:r>
              <a:rPr lang="en-GB" sz="1200" dirty="0" smtClean="0"/>
              <a:t>        print(</a:t>
            </a:r>
            <a:r>
              <a:rPr lang="en-GB" sz="1200" dirty="0" err="1" smtClean="0"/>
              <a:t>f"Error</a:t>
            </a:r>
            <a:r>
              <a:rPr lang="en-GB" sz="1200" dirty="0" smtClean="0"/>
              <a:t>: File {</a:t>
            </a:r>
            <a:r>
              <a:rPr lang="en-GB" sz="1200" dirty="0" err="1" smtClean="0"/>
              <a:t>input_file</a:t>
            </a:r>
            <a:r>
              <a:rPr lang="en-GB" sz="1200" dirty="0" smtClean="0"/>
              <a:t>} not found.")</a:t>
            </a:r>
          </a:p>
          <a:p>
            <a:pPr>
              <a:buNone/>
            </a:pPr>
            <a:r>
              <a:rPr lang="en-GB" sz="1200" dirty="0" smtClean="0"/>
              <a:t>    return </a:t>
            </a:r>
            <a:r>
              <a:rPr lang="en-GB" sz="1200" dirty="0" err="1" smtClean="0"/>
              <a:t>MyListOfSB</a:t>
            </a:r>
            <a:endParaRPr lang="en-GB" sz="12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Glavni</a:t>
            </a:r>
            <a:r>
              <a:rPr lang="en-GB" dirty="0" smtClean="0"/>
              <a:t> </a:t>
            </a:r>
            <a:r>
              <a:rPr lang="en-GB" dirty="0" err="1" smtClean="0"/>
              <a:t>deo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1600" dirty="0" err="1" smtClean="0"/>
              <a:t>input_file</a:t>
            </a:r>
            <a:r>
              <a:rPr lang="en-GB" sz="1600" dirty="0" smtClean="0"/>
              <a:t> = "input136K.txt"</a:t>
            </a:r>
          </a:p>
          <a:p>
            <a:pPr>
              <a:buNone/>
            </a:pPr>
            <a:endParaRPr lang="en-GB" sz="1600" dirty="0" smtClean="0"/>
          </a:p>
          <a:p>
            <a:pPr>
              <a:buNone/>
            </a:pPr>
            <a:r>
              <a:rPr lang="en-GB" sz="1600" dirty="0" err="1" smtClean="0"/>
              <a:t>MyListOfSB</a:t>
            </a:r>
            <a:r>
              <a:rPr lang="en-GB" sz="1600" dirty="0" smtClean="0"/>
              <a:t> = </a:t>
            </a:r>
            <a:r>
              <a:rPr lang="en-GB" sz="1600" dirty="0" err="1" smtClean="0"/>
              <a:t>loadSmallBodies</a:t>
            </a:r>
            <a:r>
              <a:rPr lang="en-GB" sz="1600" dirty="0" smtClean="0"/>
              <a:t>(</a:t>
            </a:r>
            <a:r>
              <a:rPr lang="en-GB" sz="1600" dirty="0" err="1" smtClean="0"/>
              <a:t>input_file</a:t>
            </a:r>
            <a:r>
              <a:rPr lang="en-GB" sz="1600" dirty="0" smtClean="0"/>
              <a:t>)</a:t>
            </a:r>
          </a:p>
          <a:p>
            <a:pPr>
              <a:buNone/>
            </a:pPr>
            <a:r>
              <a:rPr lang="en-GB" sz="1600" dirty="0" smtClean="0"/>
              <a:t>## </a:t>
            </a:r>
            <a:r>
              <a:rPr lang="en-GB" sz="1600" dirty="0" err="1" smtClean="0"/>
              <a:t>kreiranje</a:t>
            </a:r>
            <a:r>
              <a:rPr lang="en-GB" sz="1600" dirty="0" smtClean="0"/>
              <a:t> </a:t>
            </a:r>
            <a:r>
              <a:rPr lang="en-GB" sz="1600" dirty="0" err="1" smtClean="0"/>
              <a:t>ovih</a:t>
            </a:r>
            <a:r>
              <a:rPr lang="en-GB" sz="1600" dirty="0" smtClean="0"/>
              <a:t> </a:t>
            </a:r>
            <a:r>
              <a:rPr lang="en-GB" sz="1600" dirty="0" err="1" smtClean="0"/>
              <a:t>lista</a:t>
            </a:r>
            <a:r>
              <a:rPr lang="en-GB" sz="1600" dirty="0" smtClean="0"/>
              <a:t> </a:t>
            </a:r>
            <a:r>
              <a:rPr lang="en-GB" sz="1600" dirty="0" err="1" smtClean="0"/>
              <a:t>nije</a:t>
            </a:r>
            <a:r>
              <a:rPr lang="en-GB" sz="1600" dirty="0" smtClean="0"/>
              <a:t> </a:t>
            </a:r>
            <a:r>
              <a:rPr lang="en-GB" sz="1600" dirty="0" err="1" smtClean="0"/>
              <a:t>neophodno</a:t>
            </a:r>
            <a:r>
              <a:rPr lang="en-GB" sz="1600" dirty="0" smtClean="0"/>
              <a:t> </a:t>
            </a:r>
            <a:r>
              <a:rPr lang="en-GB" sz="1600" dirty="0" err="1" smtClean="0"/>
              <a:t>ali</a:t>
            </a:r>
            <a:r>
              <a:rPr lang="en-GB" sz="1600" dirty="0" smtClean="0"/>
              <a:t> je </a:t>
            </a:r>
            <a:r>
              <a:rPr lang="en-GB" sz="1600" dirty="0" err="1" smtClean="0"/>
              <a:t>korisno</a:t>
            </a:r>
            <a:r>
              <a:rPr lang="en-GB" sz="1600" dirty="0" smtClean="0"/>
              <a:t> </a:t>
            </a:r>
            <a:r>
              <a:rPr lang="en-GB" sz="1600" dirty="0" err="1" smtClean="0"/>
              <a:t>za</a:t>
            </a:r>
            <a:r>
              <a:rPr lang="en-GB" sz="1600" dirty="0" smtClean="0"/>
              <a:t> </a:t>
            </a:r>
            <a:r>
              <a:rPr lang="en-GB" sz="1600" dirty="0" err="1" smtClean="0"/>
              <a:t>proveru</a:t>
            </a:r>
            <a:r>
              <a:rPr lang="en-GB" sz="1600" dirty="0" smtClean="0"/>
              <a:t> </a:t>
            </a:r>
            <a:r>
              <a:rPr lang="en-GB" sz="1600" dirty="0" err="1" smtClean="0"/>
              <a:t>koliko</a:t>
            </a:r>
            <a:r>
              <a:rPr lang="en-GB" sz="1600" dirty="0" smtClean="0"/>
              <a:t> </a:t>
            </a:r>
            <a:r>
              <a:rPr lang="en-GB" sz="1600" dirty="0" err="1" smtClean="0"/>
              <a:t>ima</a:t>
            </a:r>
            <a:r>
              <a:rPr lang="en-GB" sz="1600" dirty="0" smtClean="0"/>
              <a:t> </a:t>
            </a:r>
            <a:r>
              <a:rPr lang="en-GB" sz="1600" dirty="0" err="1" smtClean="0"/>
              <a:t>kojih</a:t>
            </a:r>
            <a:r>
              <a:rPr lang="en-GB" sz="1600" dirty="0" smtClean="0"/>
              <a:t> </a:t>
            </a:r>
            <a:r>
              <a:rPr lang="en-GB" sz="1600" dirty="0" err="1" smtClean="0"/>
              <a:t>objekata</a:t>
            </a:r>
            <a:endParaRPr lang="en-GB" sz="1600" dirty="0" smtClean="0"/>
          </a:p>
          <a:p>
            <a:pPr>
              <a:buNone/>
            </a:pPr>
            <a:r>
              <a:rPr lang="en-GB" sz="1600" dirty="0" smtClean="0"/>
              <a:t>## u </a:t>
            </a:r>
            <a:r>
              <a:rPr lang="en-GB" sz="1600" dirty="0" err="1" smtClean="0"/>
              <a:t>svakoj</a:t>
            </a:r>
            <a:r>
              <a:rPr lang="en-GB" sz="1600" dirty="0" smtClean="0"/>
              <a:t> </a:t>
            </a:r>
            <a:r>
              <a:rPr lang="en-GB" sz="1600" dirty="0" err="1" smtClean="0"/>
              <a:t>od</a:t>
            </a:r>
            <a:r>
              <a:rPr lang="en-GB" sz="1600" dirty="0" smtClean="0"/>
              <a:t> </a:t>
            </a:r>
            <a:r>
              <a:rPr lang="en-GB" sz="1600" dirty="0" err="1" smtClean="0"/>
              <a:t>kategorija</a:t>
            </a:r>
            <a:endParaRPr lang="en-GB" sz="1600" dirty="0" smtClean="0"/>
          </a:p>
          <a:p>
            <a:pPr>
              <a:buNone/>
            </a:pPr>
            <a:r>
              <a:rPr lang="en-GB" sz="1600" dirty="0" smtClean="0"/>
              <a:t># </a:t>
            </a:r>
            <a:r>
              <a:rPr lang="en-GB" sz="1600" dirty="0" err="1" smtClean="0"/>
              <a:t>kreiranje</a:t>
            </a:r>
            <a:r>
              <a:rPr lang="en-GB" sz="1600" dirty="0" smtClean="0"/>
              <a:t> 5 </a:t>
            </a:r>
            <a:r>
              <a:rPr lang="en-GB" sz="1600" dirty="0" err="1" smtClean="0"/>
              <a:t>lista</a:t>
            </a:r>
            <a:endParaRPr lang="en-GB" sz="1600" dirty="0" smtClean="0"/>
          </a:p>
          <a:p>
            <a:pPr>
              <a:buNone/>
            </a:pPr>
            <a:r>
              <a:rPr lang="en-GB" sz="1600" dirty="0" err="1" smtClean="0"/>
              <a:t>MylistOfAmor</a:t>
            </a:r>
            <a:r>
              <a:rPr lang="en-GB" sz="1600" dirty="0" smtClean="0"/>
              <a:t> = [</a:t>
            </a:r>
            <a:r>
              <a:rPr lang="en-GB" sz="1600" dirty="0" err="1" smtClean="0"/>
              <a:t>copy.deepcopy</a:t>
            </a:r>
            <a:r>
              <a:rPr lang="en-GB" sz="1600" dirty="0" smtClean="0"/>
              <a:t>(</a:t>
            </a:r>
            <a:r>
              <a:rPr lang="en-GB" sz="1600" dirty="0" err="1" smtClean="0"/>
              <a:t>obj</a:t>
            </a:r>
            <a:r>
              <a:rPr lang="en-GB" sz="1600" dirty="0" smtClean="0"/>
              <a:t>) for </a:t>
            </a:r>
            <a:r>
              <a:rPr lang="en-GB" sz="1600" dirty="0" err="1" smtClean="0"/>
              <a:t>obj</a:t>
            </a:r>
            <a:r>
              <a:rPr lang="en-GB" sz="1600" dirty="0" smtClean="0"/>
              <a:t> in </a:t>
            </a:r>
            <a:r>
              <a:rPr lang="en-GB" sz="1600" dirty="0" err="1" smtClean="0"/>
              <a:t>MyListOfSB</a:t>
            </a:r>
            <a:r>
              <a:rPr lang="en-GB" sz="1600" dirty="0" smtClean="0"/>
              <a:t> if 1.017 &lt; float(</a:t>
            </a:r>
            <a:r>
              <a:rPr lang="en-GB" sz="1600" dirty="0" err="1" smtClean="0"/>
              <a:t>obj.PEq</a:t>
            </a:r>
            <a:r>
              <a:rPr lang="en-GB" sz="1600" dirty="0" smtClean="0"/>
              <a:t>) &lt; 1.3]</a:t>
            </a:r>
          </a:p>
          <a:p>
            <a:pPr>
              <a:buNone/>
            </a:pPr>
            <a:r>
              <a:rPr lang="en-GB" sz="1600" dirty="0" err="1" smtClean="0"/>
              <a:t>MylistOfApollo</a:t>
            </a:r>
            <a:r>
              <a:rPr lang="en-GB" sz="1600" dirty="0" smtClean="0"/>
              <a:t> = [</a:t>
            </a:r>
            <a:r>
              <a:rPr lang="en-GB" sz="1600" dirty="0" err="1" smtClean="0"/>
              <a:t>copy.deepcopy</a:t>
            </a:r>
            <a:r>
              <a:rPr lang="en-GB" sz="1600" dirty="0" smtClean="0"/>
              <a:t>(</a:t>
            </a:r>
            <a:r>
              <a:rPr lang="en-GB" sz="1600" dirty="0" err="1" smtClean="0"/>
              <a:t>obj</a:t>
            </a:r>
            <a:r>
              <a:rPr lang="en-GB" sz="1600" dirty="0" smtClean="0"/>
              <a:t>) for </a:t>
            </a:r>
            <a:r>
              <a:rPr lang="en-GB" sz="1600" dirty="0" err="1" smtClean="0"/>
              <a:t>obj</a:t>
            </a:r>
            <a:r>
              <a:rPr lang="en-GB" sz="1600" dirty="0" smtClean="0"/>
              <a:t> in </a:t>
            </a:r>
            <a:r>
              <a:rPr lang="en-GB" sz="1600" dirty="0" err="1" smtClean="0"/>
              <a:t>MyListOfSB</a:t>
            </a:r>
            <a:r>
              <a:rPr lang="en-GB" sz="1600" dirty="0" smtClean="0"/>
              <a:t> if float(</a:t>
            </a:r>
            <a:r>
              <a:rPr lang="en-GB" sz="1600" dirty="0" err="1" smtClean="0"/>
              <a:t>obj.PEq</a:t>
            </a:r>
            <a:r>
              <a:rPr lang="en-GB" sz="1600" dirty="0" smtClean="0"/>
              <a:t>) &lt; 1.017 and float(</a:t>
            </a:r>
            <a:r>
              <a:rPr lang="en-GB" sz="1600" dirty="0" err="1" smtClean="0"/>
              <a:t>obj.PEa</a:t>
            </a:r>
            <a:r>
              <a:rPr lang="en-GB" sz="1600" dirty="0" smtClean="0"/>
              <a:t>) &gt; 1]</a:t>
            </a:r>
          </a:p>
          <a:p>
            <a:pPr>
              <a:buNone/>
            </a:pPr>
            <a:r>
              <a:rPr lang="en-GB" sz="1600" dirty="0" err="1" smtClean="0"/>
              <a:t>MylistOfAtens</a:t>
            </a:r>
            <a:r>
              <a:rPr lang="en-GB" sz="1600" dirty="0" smtClean="0"/>
              <a:t> = [</a:t>
            </a:r>
            <a:r>
              <a:rPr lang="en-GB" sz="1600" dirty="0" err="1" smtClean="0"/>
              <a:t>copy.deepcopy</a:t>
            </a:r>
            <a:r>
              <a:rPr lang="en-GB" sz="1600" dirty="0" smtClean="0"/>
              <a:t>(</a:t>
            </a:r>
            <a:r>
              <a:rPr lang="en-GB" sz="1600" dirty="0" err="1" smtClean="0"/>
              <a:t>obj</a:t>
            </a:r>
            <a:r>
              <a:rPr lang="en-GB" sz="1600" dirty="0" smtClean="0"/>
              <a:t>) for </a:t>
            </a:r>
            <a:r>
              <a:rPr lang="en-GB" sz="1600" dirty="0" err="1" smtClean="0"/>
              <a:t>obj</a:t>
            </a:r>
            <a:r>
              <a:rPr lang="en-GB" sz="1600" dirty="0" smtClean="0"/>
              <a:t> in </a:t>
            </a:r>
            <a:r>
              <a:rPr lang="en-GB" sz="1600" dirty="0" err="1" smtClean="0"/>
              <a:t>MyListOfSB</a:t>
            </a:r>
            <a:r>
              <a:rPr lang="en-GB" sz="1600" dirty="0" smtClean="0"/>
              <a:t> if float(</a:t>
            </a:r>
            <a:r>
              <a:rPr lang="en-GB" sz="1600" dirty="0" err="1" smtClean="0"/>
              <a:t>obj.PEa</a:t>
            </a:r>
            <a:r>
              <a:rPr lang="en-GB" sz="1600" dirty="0" smtClean="0"/>
              <a:t>) &lt; 1 and float(obj.PEQ) &gt; 0.983]</a:t>
            </a:r>
          </a:p>
          <a:p>
            <a:pPr>
              <a:buNone/>
            </a:pPr>
            <a:r>
              <a:rPr lang="en-GB" sz="1600" dirty="0" err="1" smtClean="0"/>
              <a:t>MylistOfApohele</a:t>
            </a:r>
            <a:r>
              <a:rPr lang="en-GB" sz="1600" dirty="0" smtClean="0"/>
              <a:t> = [</a:t>
            </a:r>
            <a:r>
              <a:rPr lang="en-GB" sz="1600" dirty="0" err="1" smtClean="0"/>
              <a:t>copy.deepcopy</a:t>
            </a:r>
            <a:r>
              <a:rPr lang="en-GB" sz="1600" dirty="0" smtClean="0"/>
              <a:t>(</a:t>
            </a:r>
            <a:r>
              <a:rPr lang="en-GB" sz="1600" dirty="0" err="1" smtClean="0"/>
              <a:t>obj</a:t>
            </a:r>
            <a:r>
              <a:rPr lang="en-GB" sz="1600" dirty="0" smtClean="0"/>
              <a:t>) for </a:t>
            </a:r>
            <a:r>
              <a:rPr lang="en-GB" sz="1600" dirty="0" err="1" smtClean="0"/>
              <a:t>obj</a:t>
            </a:r>
            <a:r>
              <a:rPr lang="en-GB" sz="1600" dirty="0" smtClean="0"/>
              <a:t> in </a:t>
            </a:r>
            <a:r>
              <a:rPr lang="en-GB" sz="1600" dirty="0" err="1" smtClean="0"/>
              <a:t>MyListOfSB</a:t>
            </a:r>
            <a:r>
              <a:rPr lang="en-GB" sz="1600" dirty="0" smtClean="0"/>
              <a:t> if float(</a:t>
            </a:r>
            <a:r>
              <a:rPr lang="en-GB" sz="1600" dirty="0" err="1" smtClean="0"/>
              <a:t>obj.PEa</a:t>
            </a:r>
            <a:r>
              <a:rPr lang="en-GB" sz="1600" dirty="0" smtClean="0"/>
              <a:t>) &lt; 1 and float(obj.PEQ) &lt; 0.983]</a:t>
            </a:r>
          </a:p>
          <a:p>
            <a:pPr>
              <a:buNone/>
            </a:pPr>
            <a:r>
              <a:rPr lang="en-GB" sz="1600" dirty="0" err="1" smtClean="0"/>
              <a:t>MylistofNonNEO</a:t>
            </a:r>
            <a:r>
              <a:rPr lang="en-GB" sz="1600" dirty="0" smtClean="0"/>
              <a:t> = [</a:t>
            </a:r>
            <a:r>
              <a:rPr lang="en-GB" sz="1600" dirty="0" err="1" smtClean="0"/>
              <a:t>copy.deepcopy</a:t>
            </a:r>
            <a:r>
              <a:rPr lang="en-GB" sz="1600" dirty="0" smtClean="0"/>
              <a:t>(</a:t>
            </a:r>
            <a:r>
              <a:rPr lang="en-GB" sz="1600" dirty="0" err="1" smtClean="0"/>
              <a:t>obj</a:t>
            </a:r>
            <a:r>
              <a:rPr lang="en-GB" sz="1600" dirty="0" smtClean="0"/>
              <a:t>) for </a:t>
            </a:r>
            <a:r>
              <a:rPr lang="en-GB" sz="1600" dirty="0" err="1" smtClean="0"/>
              <a:t>obj</a:t>
            </a:r>
            <a:r>
              <a:rPr lang="en-GB" sz="1600" dirty="0" smtClean="0"/>
              <a:t> in </a:t>
            </a:r>
            <a:r>
              <a:rPr lang="en-GB" sz="1600" dirty="0" err="1" smtClean="0"/>
              <a:t>MyListOfSB</a:t>
            </a:r>
            <a:r>
              <a:rPr lang="en-GB" sz="1600" dirty="0" smtClean="0"/>
              <a:t> if float(</a:t>
            </a:r>
            <a:r>
              <a:rPr lang="en-GB" sz="1600" dirty="0" err="1" smtClean="0"/>
              <a:t>obj.PEq</a:t>
            </a:r>
            <a:r>
              <a:rPr lang="en-GB" sz="1600" dirty="0" smtClean="0"/>
              <a:t>) &gt; 1.3]</a:t>
            </a:r>
            <a:endParaRPr lang="en-GB" sz="16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183</TotalTime>
  <Words>1520</Words>
  <Application>Microsoft Office PowerPoint</Application>
  <PresentationFormat>On-screen Show (4:3)</PresentationFormat>
  <Paragraphs>199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Technic</vt:lpstr>
      <vt:lpstr>MBA zadatak – grafički prikaz podataka o asteroidima iz glavnog asteroidnog pojasa</vt:lpstr>
      <vt:lpstr>Slide 2</vt:lpstr>
      <vt:lpstr>Slide 3</vt:lpstr>
      <vt:lpstr>Slide 4</vt:lpstr>
      <vt:lpstr>Slide 5</vt:lpstr>
      <vt:lpstr>Slide 6</vt:lpstr>
      <vt:lpstr>Definicija SmallBody klase¶ </vt:lpstr>
      <vt:lpstr>funkcija koja učitava objekte smallbody u listu MyListOfSB </vt:lpstr>
      <vt:lpstr>Glavni deo</vt:lpstr>
      <vt:lpstr>brojanje objekata u listama </vt:lpstr>
      <vt:lpstr>Broj objekata</vt:lpstr>
      <vt:lpstr>filtriranje - priprema za sliku : Histogram asteroida na osnovu orbitalnog perioda </vt:lpstr>
      <vt:lpstr>Histogram asteroida na osnovu orbitalnog perioda</vt:lpstr>
      <vt:lpstr>Slide 14</vt:lpstr>
      <vt:lpstr>Dobijeni grafikon - Histogram asteroida na osnovu orbitalnog perioda</vt:lpstr>
      <vt:lpstr>Originalni grafikon - Histogram asteroida na osnovu orbitalnog perioda</vt:lpstr>
      <vt:lpstr>filtriranje - priprema za sliku: Familije asteroida iz glavnog asteroidnog pojasa (a vs i) </vt:lpstr>
      <vt:lpstr>crtanje tačaka</vt:lpstr>
      <vt:lpstr>Familije asteroida iz glavnog asteroidnog pojasa (a vs i)</vt:lpstr>
      <vt:lpstr>Slide 20</vt:lpstr>
      <vt:lpstr>Kraj drugog dela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Dragoljub Perisic</dc:creator>
  <cp:lastModifiedBy>dp</cp:lastModifiedBy>
  <cp:revision>18</cp:revision>
  <dcterms:created xsi:type="dcterms:W3CDTF">2025-02-05T19:29:35Z</dcterms:created>
  <dcterms:modified xsi:type="dcterms:W3CDTF">2025-02-10T18:36:59Z</dcterms:modified>
</cp:coreProperties>
</file>