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8" r:id="rId31"/>
    <p:sldId id="285" r:id="rId32"/>
    <p:sldId id="286" r:id="rId33"/>
    <p:sldId id="28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531FD7A-DAB9-4FA4-9844-3E532396F99B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0E88445-EC46-4E84-AF7C-7BA5A571451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inorplanetcenter.net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inorplanetcenter.net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2000" dirty="0" smtClean="0"/>
              <a:t/>
            </a:r>
            <a:br>
              <a:rPr lang="vi-VN" sz="2000" dirty="0" smtClean="0"/>
            </a:br>
            <a:r>
              <a:rPr lang="x-none" sz="2000" dirty="0" smtClean="0"/>
              <a:t>NEO zadatak – klasifikacija N</a:t>
            </a:r>
            <a:r>
              <a:rPr lang="en-GB" sz="2000" dirty="0" smtClean="0"/>
              <a:t>e</a:t>
            </a:r>
            <a:r>
              <a:rPr lang="x-none" sz="2000" dirty="0" smtClean="0"/>
              <a:t>o i Non-N</a:t>
            </a:r>
            <a:r>
              <a:rPr lang="en-GB" sz="2000" dirty="0" smtClean="0"/>
              <a:t>e</a:t>
            </a:r>
            <a:r>
              <a:rPr lang="x-none" sz="2000" dirty="0" smtClean="0"/>
              <a:t>o objekata pomoću mašinskog učenja korišćenjem Random forest algoritma</a:t>
            </a:r>
            <a:endParaRPr lang="en-GB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Predmet: Mašinsko učenje u astronomiji</a:t>
            </a:r>
            <a:br>
              <a:rPr lang="vi-VN" dirty="0" smtClean="0"/>
            </a:br>
            <a:r>
              <a:rPr lang="vi-VN" dirty="0" smtClean="0"/>
              <a:t>Predmetni nastavnik: prof. dr Anđelka Kovačević</a:t>
            </a:r>
            <a:br>
              <a:rPr lang="vi-VN" dirty="0" smtClean="0"/>
            </a:br>
            <a:r>
              <a:rPr lang="vi-VN" dirty="0" smtClean="0"/>
              <a:t>Student: Dragoljub Perišić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b="1" dirty="0" smtClean="0"/>
              <a:t>Štampanje rezultata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2400" dirty="0" smtClean="0"/>
              <a:t># Print the results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f"countAmor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countAmor</a:t>
            </a:r>
            <a:r>
              <a:rPr lang="en-GB" sz="2400" dirty="0" smtClean="0"/>
              <a:t>}")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f"countApollo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countApollo</a:t>
            </a:r>
            <a:r>
              <a:rPr lang="en-GB" sz="2400" dirty="0" smtClean="0"/>
              <a:t>}")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f"countAtens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countAtens</a:t>
            </a:r>
            <a:r>
              <a:rPr lang="en-GB" sz="2400" dirty="0" smtClean="0"/>
              <a:t>}")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f"countApohele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countApohele</a:t>
            </a:r>
            <a:r>
              <a:rPr lang="en-GB" sz="2400" dirty="0" smtClean="0"/>
              <a:t>}")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f"countNonNEO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countNonNEO</a:t>
            </a:r>
            <a:r>
              <a:rPr lang="en-GB" sz="2400" dirty="0" smtClean="0"/>
              <a:t>}")</a:t>
            </a:r>
          </a:p>
          <a:p>
            <a:pPr>
              <a:buNone/>
            </a:pPr>
            <a:r>
              <a:rPr lang="en-GB" sz="2400" dirty="0" smtClean="0"/>
              <a:t>print(</a:t>
            </a:r>
            <a:r>
              <a:rPr lang="en-GB" sz="2400" dirty="0" err="1" smtClean="0"/>
              <a:t>f"Sum</a:t>
            </a:r>
            <a:r>
              <a:rPr lang="en-GB" sz="2400" dirty="0" smtClean="0"/>
              <a:t>: {</a:t>
            </a:r>
            <a:r>
              <a:rPr lang="en-GB" sz="2400" dirty="0" err="1" smtClean="0"/>
              <a:t>countAmor</a:t>
            </a:r>
            <a:r>
              <a:rPr lang="en-GB" sz="2400" dirty="0" smtClean="0"/>
              <a:t> + </a:t>
            </a:r>
            <a:r>
              <a:rPr lang="en-GB" sz="2400" dirty="0" err="1" smtClean="0"/>
              <a:t>countApollo</a:t>
            </a:r>
            <a:r>
              <a:rPr lang="en-GB" sz="2400" dirty="0" smtClean="0"/>
              <a:t> + </a:t>
            </a:r>
            <a:r>
              <a:rPr lang="en-GB" sz="2400" dirty="0" err="1" smtClean="0"/>
              <a:t>countAtens</a:t>
            </a:r>
            <a:r>
              <a:rPr lang="en-GB" sz="2400" dirty="0" smtClean="0"/>
              <a:t> + </a:t>
            </a:r>
            <a:r>
              <a:rPr lang="en-GB" sz="2400" dirty="0" err="1" smtClean="0"/>
              <a:t>countApohele</a:t>
            </a:r>
            <a:r>
              <a:rPr lang="en-GB" sz="2400" dirty="0" smtClean="0"/>
              <a:t> + </a:t>
            </a:r>
            <a:r>
              <a:rPr lang="en-GB" sz="2400" dirty="0" err="1" smtClean="0"/>
              <a:t>countNonNEO</a:t>
            </a:r>
            <a:r>
              <a:rPr lang="en-GB" sz="2400" dirty="0" smtClean="0"/>
              <a:t>}")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CS" b="1" dirty="0" err="1" smtClean="0"/>
              <a:t>P</a:t>
            </a:r>
            <a:r>
              <a:rPr lang="en-GB" b="1" dirty="0" err="1" smtClean="0"/>
              <a:t>odela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b="1" dirty="0" smtClean="0"/>
              <a:t> </a:t>
            </a:r>
            <a:r>
              <a:rPr lang="en-GB" b="1" dirty="0" err="1" smtClean="0"/>
              <a:t>trening</a:t>
            </a:r>
            <a:r>
              <a:rPr lang="sr-Latn-CS" b="1" dirty="0" smtClean="0"/>
              <a:t> i drugi test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### ---- dole je ML </a:t>
            </a:r>
            <a:r>
              <a:rPr lang="en-GB" sz="1200" dirty="0" err="1" smtClean="0"/>
              <a:t>deo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#### </a:t>
            </a:r>
            <a:r>
              <a:rPr lang="en-GB" sz="1200" dirty="0" err="1" smtClean="0"/>
              <a:t>filtriranje</a:t>
            </a:r>
            <a:r>
              <a:rPr lang="en-GB" sz="1200" dirty="0" smtClean="0"/>
              <a:t> </a:t>
            </a:r>
            <a:endParaRPr lang="x-none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MyListOfSB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6]</a:t>
            </a:r>
          </a:p>
          <a:p>
            <a:pPr>
              <a:buNone/>
            </a:pPr>
            <a:endParaRPr lang="pl-PL" sz="1200" b="1" dirty="0" smtClean="0"/>
          </a:p>
          <a:p>
            <a:pPr>
              <a:buNone/>
            </a:pPr>
            <a:r>
              <a:rPr lang="pl-PL" sz="1200" b="1" dirty="0" smtClean="0"/>
              <a:t>MylistOfSB lista je podeljenja na dva jednaka dela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) // 2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MylistOfSBTraining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[:half]  # </a:t>
            </a:r>
            <a:r>
              <a:rPr lang="en-GB" sz="1200" dirty="0" err="1" smtClean="0"/>
              <a:t>prva</a:t>
            </a:r>
            <a:r>
              <a:rPr lang="en-GB" sz="1200" dirty="0" smtClean="0"/>
              <a:t> </a:t>
            </a:r>
            <a:r>
              <a:rPr lang="en-GB" sz="1200" dirty="0" err="1" smtClean="0"/>
              <a:t>polovina</a:t>
            </a:r>
            <a:r>
              <a:rPr lang="en-GB" sz="1200" dirty="0" smtClean="0"/>
              <a:t> </a:t>
            </a:r>
            <a:r>
              <a:rPr lang="en-GB" sz="1200" dirty="0" err="1" smtClean="0"/>
              <a:t>za</a:t>
            </a:r>
            <a:r>
              <a:rPr lang="en-GB" sz="1200" dirty="0" smtClean="0"/>
              <a:t> </a:t>
            </a:r>
            <a:r>
              <a:rPr lang="en-GB" sz="1200" dirty="0" err="1" smtClean="0"/>
              <a:t>trening</a:t>
            </a:r>
            <a:r>
              <a:rPr lang="en-GB" sz="1200" dirty="0" smtClean="0"/>
              <a:t> </a:t>
            </a:r>
          </a:p>
          <a:p>
            <a:pPr>
              <a:buNone/>
            </a:pPr>
            <a:r>
              <a:rPr lang="en-GB" sz="1200" dirty="0" err="1" smtClean="0"/>
              <a:t>MylistOfSBTest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[half:]  # </a:t>
            </a:r>
            <a:r>
              <a:rPr lang="en-GB" sz="1200" dirty="0" err="1" smtClean="0"/>
              <a:t>druga</a:t>
            </a:r>
            <a:r>
              <a:rPr lang="en-GB" sz="1200" dirty="0" smtClean="0"/>
              <a:t> </a:t>
            </a:r>
            <a:r>
              <a:rPr lang="en-GB" sz="1200" dirty="0" err="1" smtClean="0"/>
              <a:t>polovina</a:t>
            </a:r>
            <a:r>
              <a:rPr lang="en-GB" sz="1200" dirty="0" smtClean="0"/>
              <a:t> </a:t>
            </a:r>
            <a:r>
              <a:rPr lang="en-GB" sz="1200" dirty="0" err="1" smtClean="0"/>
              <a:t>za</a:t>
            </a:r>
            <a:r>
              <a:rPr lang="en-GB" sz="1200" dirty="0" smtClean="0"/>
              <a:t> test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MylistOfSBTest</a:t>
            </a:r>
            <a:r>
              <a:rPr lang="en-GB" sz="1200" dirty="0" smtClean="0"/>
              <a:t>)}")</a:t>
            </a: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39940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MylistOfSBTraining</a:t>
            </a:r>
            <a:r>
              <a:rPr lang="en-GB" sz="1200" dirty="0" smtClean="0"/>
              <a:t>)}")</a:t>
            </a:r>
            <a:endParaRPr lang="x-none" sz="1200" dirty="0" smtClean="0"/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MylistOfSBTest</a:t>
            </a:r>
            <a:r>
              <a:rPr lang="en-GB" sz="1200" dirty="0" smtClean="0"/>
              <a:t>)}")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Training list size: 19970 Test list size: 19970</a:t>
            </a:r>
            <a:endParaRPr lang="en-GB" sz="12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podela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b="1" dirty="0" smtClean="0"/>
              <a:t> </a:t>
            </a:r>
            <a:r>
              <a:rPr lang="en-GB" b="1" dirty="0" err="1" smtClean="0"/>
              <a:t>trening</a:t>
            </a:r>
            <a:r>
              <a:rPr lang="en-GB" b="1" dirty="0" smtClean="0"/>
              <a:t> </a:t>
            </a:r>
            <a:r>
              <a:rPr lang="sr-Latn-CS" b="1" dirty="0" smtClean="0"/>
              <a:t> i test </a:t>
            </a:r>
            <a:r>
              <a:rPr lang="en-GB" b="1" dirty="0" err="1" smtClean="0"/>
              <a:t>svake</a:t>
            </a:r>
            <a:r>
              <a:rPr lang="en-GB" b="1" dirty="0" smtClean="0"/>
              <a:t> </a:t>
            </a:r>
            <a:r>
              <a:rPr lang="en-GB" b="1" dirty="0" err="1" smtClean="0"/>
              <a:t>liste</a:t>
            </a:r>
            <a:r>
              <a:rPr lang="en-GB" b="1" dirty="0" smtClean="0"/>
              <a:t> </a:t>
            </a:r>
            <a:r>
              <a:rPr lang="en-GB" b="1" dirty="0" err="1" smtClean="0"/>
              <a:t>ponaosob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</a:t>
            </a:r>
            <a:r>
              <a:rPr lang="en-GB" sz="1200" dirty="0" smtClean="0"/>
              <a:t>) // 2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MylistOfAmorTraining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MylistOfAmor</a:t>
            </a:r>
            <a:r>
              <a:rPr lang="en-GB" sz="1200" dirty="0" smtClean="0"/>
              <a:t>[:half]  </a:t>
            </a:r>
          </a:p>
          <a:p>
            <a:pPr>
              <a:buNone/>
            </a:pPr>
            <a:r>
              <a:rPr lang="en-GB" sz="1200" dirty="0" err="1" smtClean="0"/>
              <a:t>MylistOfAmorTest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MylistOfAmor</a:t>
            </a:r>
            <a:r>
              <a:rPr lang="en-GB" sz="1200" dirty="0" smtClean="0"/>
              <a:t>[half:]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)}")</a:t>
            </a:r>
            <a:endParaRPr lang="en-US" sz="1200" dirty="0" smtClean="0"/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Ukupno</a:t>
            </a:r>
            <a:r>
              <a:rPr lang="en-US" sz="1200" dirty="0" smtClean="0"/>
              <a:t> </a:t>
            </a:r>
            <a:r>
              <a:rPr lang="en-US" sz="1200" dirty="0" err="1" smtClean="0"/>
              <a:t>tela</a:t>
            </a:r>
            <a:r>
              <a:rPr lang="en-US" sz="1200" dirty="0" smtClean="0"/>
              <a:t>: 13128 Training list size: 6564 Test list size: 6564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</a:t>
            </a:r>
            <a:r>
              <a:rPr lang="en-GB" sz="1200" dirty="0" smtClean="0"/>
              <a:t>) // 2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MylistOfApolloTraining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MylistOfApollo</a:t>
            </a:r>
            <a:r>
              <a:rPr lang="en-GB" sz="1200" dirty="0" smtClean="0"/>
              <a:t>[:half]  </a:t>
            </a:r>
          </a:p>
          <a:p>
            <a:pPr>
              <a:buNone/>
            </a:pPr>
            <a:r>
              <a:rPr lang="en-GB" sz="1200" dirty="0" err="1" smtClean="0"/>
              <a:t>MylistOfApolloTest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MylistOfApollo</a:t>
            </a:r>
            <a:r>
              <a:rPr lang="en-GB" sz="1200" dirty="0" smtClean="0"/>
              <a:t>[half:]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MylistOfApolloTest</a:t>
            </a:r>
            <a:r>
              <a:rPr lang="en-GB" sz="1200" dirty="0" smtClean="0"/>
              <a:t>)}")</a:t>
            </a:r>
            <a:endParaRPr lang="x-none" sz="1200" dirty="0" smtClean="0"/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Ukupno</a:t>
            </a:r>
            <a:r>
              <a:rPr lang="en-US" sz="1200" dirty="0" smtClean="0"/>
              <a:t> </a:t>
            </a:r>
            <a:r>
              <a:rPr lang="en-US" sz="1200" dirty="0" err="1" smtClean="0"/>
              <a:t>tela</a:t>
            </a:r>
            <a:r>
              <a:rPr lang="en-US" sz="1200" dirty="0" smtClean="0"/>
              <a:t>: 20905 Training list size: 10452 Test list size: 10453</a:t>
            </a:r>
            <a:endParaRPr lang="en-GB" sz="1200" dirty="0"/>
          </a:p>
        </p:txBody>
      </p:sp>
    </p:spTree>
  </p:cSld>
  <p:clrMapOvr>
    <a:masterClrMapping/>
  </p:clrMapOvr>
  <p:transition>
    <p:pull dir="l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MylistOfAtens</a:t>
            </a:r>
            <a:r>
              <a:rPr lang="en-GB" sz="1200" dirty="0" smtClean="0"/>
              <a:t>) // 2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MylistOfAtens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MylistOfAtensTraining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MylistOfAtens</a:t>
            </a:r>
            <a:r>
              <a:rPr lang="en-GB" sz="1200" dirty="0" smtClean="0"/>
              <a:t>[:half]  </a:t>
            </a:r>
          </a:p>
          <a:p>
            <a:pPr>
              <a:buNone/>
            </a:pPr>
            <a:r>
              <a:rPr lang="en-GB" sz="1200" dirty="0" err="1" smtClean="0"/>
              <a:t>MylistOfAtensTest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MylistOfAtens</a:t>
            </a:r>
            <a:r>
              <a:rPr lang="en-GB" sz="1200" dirty="0" smtClean="0"/>
              <a:t>[half:]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MylistOfAtensTraining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MylistOfAtensTest</a:t>
            </a:r>
            <a:r>
              <a:rPr lang="en-GB" sz="1200" dirty="0" smtClean="0"/>
              <a:t>)}")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Ukupno</a:t>
            </a:r>
            <a:r>
              <a:rPr lang="en-US" sz="1200" dirty="0" smtClean="0"/>
              <a:t> </a:t>
            </a:r>
            <a:r>
              <a:rPr lang="en-US" sz="1200" dirty="0" err="1" smtClean="0"/>
              <a:t>tela</a:t>
            </a:r>
            <a:r>
              <a:rPr lang="en-US" sz="1200" dirty="0" smtClean="0"/>
              <a:t>: 2920 Training list size: 1460 Test list size: 1460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</a:t>
            </a:r>
            <a:r>
              <a:rPr lang="en-GB" sz="1200" dirty="0" smtClean="0"/>
              <a:t>) // 2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MylistOfApoheleTraining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MylistOfApohele</a:t>
            </a:r>
            <a:r>
              <a:rPr lang="en-GB" sz="1200" dirty="0" smtClean="0"/>
              <a:t>[:half]  </a:t>
            </a:r>
          </a:p>
          <a:p>
            <a:pPr>
              <a:buNone/>
            </a:pPr>
            <a:r>
              <a:rPr lang="en-GB" sz="1200" dirty="0" err="1" smtClean="0"/>
              <a:t>MylistOfApoheleTest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MylistOfApohele</a:t>
            </a:r>
            <a:r>
              <a:rPr lang="en-GB" sz="1200" dirty="0" smtClean="0"/>
              <a:t>[half:]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)}")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Ukupno</a:t>
            </a:r>
            <a:r>
              <a:rPr lang="en-US" sz="1200" dirty="0" smtClean="0"/>
              <a:t> </a:t>
            </a:r>
            <a:r>
              <a:rPr lang="en-US" sz="1200" dirty="0" err="1" smtClean="0"/>
              <a:t>tela</a:t>
            </a:r>
            <a:r>
              <a:rPr lang="en-US" sz="1200" dirty="0" smtClean="0"/>
              <a:t>: 34 Training list size: 17 Test list size: 17</a:t>
            </a:r>
            <a:endParaRPr lang="en-GB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half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</a:t>
            </a:r>
            <a:r>
              <a:rPr lang="en-GB" sz="1200" dirty="0" smtClean="0"/>
              <a:t>) // 2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f"Ukupno</a:t>
            </a:r>
            <a:r>
              <a:rPr lang="en-GB" sz="1200" dirty="0" smtClean="0"/>
              <a:t> </a:t>
            </a:r>
            <a:r>
              <a:rPr lang="en-GB" sz="1200" dirty="0" err="1" smtClean="0"/>
              <a:t>tela</a:t>
            </a:r>
            <a:r>
              <a:rPr lang="en-GB" sz="1200" dirty="0" smtClean="0"/>
              <a:t>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err="1" smtClean="0"/>
              <a:t>MylistofNonNEOTraining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MylistofNonNEO</a:t>
            </a:r>
            <a:r>
              <a:rPr lang="en-GB" sz="1200" dirty="0" smtClean="0"/>
              <a:t>[:half]  </a:t>
            </a:r>
          </a:p>
          <a:p>
            <a:pPr>
              <a:buNone/>
            </a:pPr>
            <a:r>
              <a:rPr lang="en-GB" sz="1200" dirty="0" err="1" smtClean="0"/>
              <a:t>MylistofNonNEOTest</a:t>
            </a:r>
            <a:r>
              <a:rPr lang="en-GB" sz="1200" dirty="0" smtClean="0"/>
              <a:t> = </a:t>
            </a:r>
            <a:r>
              <a:rPr lang="en-GB" sz="1200" dirty="0" err="1" smtClean="0"/>
              <a:t>MylistofNonNEO</a:t>
            </a:r>
            <a:r>
              <a:rPr lang="en-GB" sz="1200" dirty="0" smtClean="0"/>
              <a:t>[half:]  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f"Training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MylistofNonNEOTraining</a:t>
            </a:r>
            <a:r>
              <a:rPr lang="en-GB" sz="1200" dirty="0" smtClean="0"/>
              <a:t>)}")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f"Test</a:t>
            </a:r>
            <a:r>
              <a:rPr lang="en-GB" sz="1200" dirty="0" smtClean="0"/>
              <a:t> list size: {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)}")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Ukupno</a:t>
            </a:r>
            <a:r>
              <a:rPr lang="en-US" sz="1200" dirty="0" smtClean="0"/>
              <a:t> </a:t>
            </a:r>
            <a:r>
              <a:rPr lang="en-US" sz="1200" dirty="0" err="1" smtClean="0"/>
              <a:t>tela</a:t>
            </a:r>
            <a:r>
              <a:rPr lang="en-US" sz="1200" dirty="0" smtClean="0"/>
              <a:t>: 2964 Training list size: 1482 Test list size: 1482</a:t>
            </a:r>
            <a:endParaRPr lang="en-GB" sz="12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l-PL" sz="1200" dirty="0" smtClean="0"/>
              <a:t>granica =10 ### 10 astronomskih jedinica za veliku poluosu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MylistOfAmorTraining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MylistOfAmorTraining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MylistOfApolloTraining</a:t>
            </a:r>
            <a:r>
              <a:rPr lang="en-US" sz="1200" dirty="0" smtClean="0"/>
              <a:t> = [</a:t>
            </a:r>
            <a:r>
              <a:rPr lang="en-US" sz="1200" dirty="0" err="1" smtClean="0"/>
              <a:t>obj</a:t>
            </a:r>
            <a:r>
              <a:rPr lang="en-US" sz="1200" dirty="0" smtClean="0"/>
              <a:t> for </a:t>
            </a:r>
            <a:r>
              <a:rPr lang="en-US" sz="1200" dirty="0" err="1" smtClean="0"/>
              <a:t>obj</a:t>
            </a:r>
            <a:r>
              <a:rPr lang="en-US" sz="1200" dirty="0" smtClean="0"/>
              <a:t> in </a:t>
            </a:r>
            <a:r>
              <a:rPr lang="en-US" sz="1200" dirty="0" err="1" smtClean="0"/>
              <a:t>MylistOfApolloTraining</a:t>
            </a:r>
            <a:r>
              <a:rPr lang="en-US" sz="1200" dirty="0" smtClean="0"/>
              <a:t> if float(</a:t>
            </a:r>
            <a:r>
              <a:rPr lang="en-US" sz="1200" dirty="0" err="1" smtClean="0"/>
              <a:t>obj.PEa</a:t>
            </a:r>
            <a:r>
              <a:rPr lang="en-US" sz="1200" dirty="0" smtClean="0"/>
              <a:t>) &lt; </a:t>
            </a:r>
            <a:r>
              <a:rPr lang="en-US" sz="1200" dirty="0" err="1" smtClean="0"/>
              <a:t>granica</a:t>
            </a:r>
            <a:r>
              <a:rPr lang="en-US" sz="1200" dirty="0" smtClean="0"/>
              <a:t>]</a:t>
            </a:r>
            <a:r>
              <a:rPr lang="en-US" sz="1200" dirty="0" err="1" smtClean="0"/>
              <a:t>MylistOfApolloTest</a:t>
            </a:r>
            <a:r>
              <a:rPr lang="en-US" sz="1200" dirty="0" smtClean="0"/>
              <a:t> = [</a:t>
            </a:r>
            <a:r>
              <a:rPr lang="en-US" sz="1200" dirty="0" err="1" smtClean="0"/>
              <a:t>obj</a:t>
            </a:r>
            <a:r>
              <a:rPr lang="en-US" sz="1200" dirty="0" smtClean="0"/>
              <a:t> for </a:t>
            </a:r>
            <a:r>
              <a:rPr lang="en-US" sz="1200" dirty="0" err="1" smtClean="0"/>
              <a:t>obj</a:t>
            </a:r>
            <a:r>
              <a:rPr lang="en-US" sz="1200" dirty="0" smtClean="0"/>
              <a:t> in </a:t>
            </a:r>
            <a:r>
              <a:rPr lang="en-US" sz="1200" dirty="0" err="1" smtClean="0"/>
              <a:t>MylistOfApolloTest</a:t>
            </a:r>
            <a:r>
              <a:rPr lang="en-US" sz="1200" dirty="0" smtClean="0"/>
              <a:t> if float(</a:t>
            </a:r>
            <a:r>
              <a:rPr lang="en-US" sz="1200" dirty="0" err="1" smtClean="0"/>
              <a:t>obj.PEa</a:t>
            </a:r>
            <a:r>
              <a:rPr lang="en-US" sz="1200" dirty="0" smtClean="0"/>
              <a:t>) &lt; </a:t>
            </a:r>
            <a:r>
              <a:rPr lang="en-US" sz="1200" dirty="0" err="1" smtClean="0"/>
              <a:t>granica</a:t>
            </a:r>
            <a:r>
              <a:rPr lang="en-US" sz="1200" dirty="0" smtClean="0"/>
              <a:t>]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MylistOfAtensTraining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MylistOfAtensTraining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  <a:r>
              <a:rPr lang="en-GB" sz="1200" dirty="0" err="1" smtClean="0"/>
              <a:t>MylistOfAtensTest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MylistOfAtensTest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MylistOfApoheleTraining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MylistOfApoheleTraining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MylistofNonNEOTraining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MylistofNonNEOTraining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</a:t>
            </a:r>
            <a:r>
              <a:rPr lang="en-GB" sz="1200" dirty="0" err="1" smtClean="0"/>
              <a:t>granica</a:t>
            </a:r>
            <a:r>
              <a:rPr lang="en-GB" sz="1200" dirty="0" smtClean="0"/>
              <a:t>]</a:t>
            </a:r>
            <a:endParaRPr lang="en-GB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sz="4800" b="1" dirty="0" smtClean="0"/>
              <a:t>Velika poluosa vs inklinacija </a:t>
            </a:r>
            <a:br>
              <a:rPr lang="x-none" sz="4800" b="1" dirty="0" smtClean="0"/>
            </a:br>
            <a:r>
              <a:rPr lang="x-none" sz="4800" b="1" dirty="0" smtClean="0"/>
              <a:t>(</a:t>
            </a:r>
            <a:r>
              <a:rPr lang="en-GB" sz="4800" b="1" dirty="0" smtClean="0"/>
              <a:t>a </a:t>
            </a:r>
            <a:r>
              <a:rPr lang="en-GB" sz="4800" b="1" dirty="0" err="1" smtClean="0"/>
              <a:t>vs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</a:t>
            </a:r>
            <a:r>
              <a:rPr lang="x-none" sz="4800" b="1" dirty="0" smtClean="0"/>
              <a:t> 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import </a:t>
            </a:r>
            <a:r>
              <a:rPr lang="en-GB" sz="1200" b="1" dirty="0" err="1" smtClean="0"/>
              <a:t>matplotlib.pyplot</a:t>
            </a:r>
            <a:r>
              <a:rPr lang="en-GB" sz="1200" b="1" dirty="0" smtClean="0"/>
              <a:t> as </a:t>
            </a:r>
            <a:r>
              <a:rPr lang="en-GB" sz="1200" b="1" dirty="0" err="1" smtClean="0"/>
              <a:t>plt</a:t>
            </a:r>
            <a:endParaRPr lang="en-GB" sz="1200" b="1" dirty="0" smtClean="0"/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# Convert the data into arrays</a:t>
            </a:r>
          </a:p>
          <a:p>
            <a:pPr>
              <a:buNone/>
            </a:pPr>
            <a:r>
              <a:rPr lang="en-GB" sz="1200" b="1" dirty="0" err="1" smtClean="0"/>
              <a:t>xs</a:t>
            </a:r>
            <a:r>
              <a:rPr lang="en-GB" sz="1200" b="1" dirty="0" smtClean="0"/>
              <a:t> = [</a:t>
            </a:r>
            <a:r>
              <a:rPr lang="en-GB" sz="1200" b="1" dirty="0" err="1" smtClean="0"/>
              <a:t>obj.PEa</a:t>
            </a:r>
            <a:r>
              <a:rPr lang="en-GB" sz="1200" b="1" dirty="0" smtClean="0"/>
              <a:t> for </a:t>
            </a:r>
            <a:r>
              <a:rPr lang="en-GB" sz="1200" b="1" dirty="0" err="1" smtClean="0"/>
              <a:t>obj</a:t>
            </a:r>
            <a:r>
              <a:rPr lang="en-GB" sz="1200" b="1" dirty="0" smtClean="0"/>
              <a:t> in </a:t>
            </a:r>
            <a:r>
              <a:rPr lang="en-GB" sz="1200" b="1" dirty="0" err="1" smtClean="0"/>
              <a:t>MyListOfSB</a:t>
            </a:r>
            <a:r>
              <a:rPr lang="en-GB" sz="1200" b="1" dirty="0" smtClean="0"/>
              <a:t> if </a:t>
            </a:r>
            <a:r>
              <a:rPr lang="en-GB" sz="1200" b="1" dirty="0" err="1" smtClean="0"/>
              <a:t>obj.PEa</a:t>
            </a:r>
            <a:r>
              <a:rPr lang="en-GB" sz="1200" b="1" dirty="0" smtClean="0"/>
              <a:t> is not None]</a:t>
            </a:r>
          </a:p>
          <a:p>
            <a:pPr>
              <a:buNone/>
            </a:pPr>
            <a:r>
              <a:rPr lang="en-GB" sz="1200" b="1" dirty="0" err="1" smtClean="0"/>
              <a:t>resX</a:t>
            </a:r>
            <a:r>
              <a:rPr lang="en-GB" sz="1200" b="1" dirty="0" smtClean="0"/>
              <a:t> = [float(</a:t>
            </a:r>
            <a:r>
              <a:rPr lang="en-GB" sz="1200" b="1" dirty="0" err="1" smtClean="0"/>
              <a:t>ele</a:t>
            </a:r>
            <a:r>
              <a:rPr lang="en-GB" sz="1200" b="1" dirty="0" smtClean="0"/>
              <a:t>) for </a:t>
            </a:r>
            <a:r>
              <a:rPr lang="en-GB" sz="1200" b="1" dirty="0" err="1" smtClean="0"/>
              <a:t>ele</a:t>
            </a:r>
            <a:r>
              <a:rPr lang="en-GB" sz="1200" b="1" dirty="0" smtClean="0"/>
              <a:t> in </a:t>
            </a:r>
            <a:r>
              <a:rPr lang="en-GB" sz="1200" b="1" dirty="0" err="1" smtClean="0"/>
              <a:t>xs</a:t>
            </a:r>
            <a:r>
              <a:rPr lang="en-GB" sz="1200" b="1" dirty="0" smtClean="0"/>
              <a:t>]</a:t>
            </a:r>
          </a:p>
          <a:p>
            <a:pPr>
              <a:buNone/>
            </a:pPr>
            <a:r>
              <a:rPr lang="en-GB" sz="1200" b="1" dirty="0" err="1" smtClean="0"/>
              <a:t>ys</a:t>
            </a:r>
            <a:r>
              <a:rPr lang="en-GB" sz="1200" b="1" dirty="0" smtClean="0"/>
              <a:t> = [</a:t>
            </a:r>
            <a:r>
              <a:rPr lang="en-GB" sz="1200" b="1" dirty="0" err="1" smtClean="0"/>
              <a:t>obj.PEi</a:t>
            </a:r>
            <a:r>
              <a:rPr lang="en-GB" sz="1200" b="1" dirty="0" smtClean="0"/>
              <a:t> for </a:t>
            </a:r>
            <a:r>
              <a:rPr lang="en-GB" sz="1200" b="1" dirty="0" err="1" smtClean="0"/>
              <a:t>obj</a:t>
            </a:r>
            <a:r>
              <a:rPr lang="en-GB" sz="1200" b="1" dirty="0" smtClean="0"/>
              <a:t> in </a:t>
            </a:r>
            <a:r>
              <a:rPr lang="en-GB" sz="1200" b="1" dirty="0" err="1" smtClean="0"/>
              <a:t>MyListOfSB</a:t>
            </a:r>
            <a:r>
              <a:rPr lang="en-GB" sz="1200" b="1" dirty="0" smtClean="0"/>
              <a:t> if </a:t>
            </a:r>
            <a:r>
              <a:rPr lang="en-GB" sz="1200" b="1" dirty="0" err="1" smtClean="0"/>
              <a:t>obj.PEi</a:t>
            </a:r>
            <a:r>
              <a:rPr lang="en-GB" sz="1200" b="1" dirty="0" smtClean="0"/>
              <a:t> is not None]</a:t>
            </a:r>
          </a:p>
          <a:p>
            <a:pPr>
              <a:buNone/>
            </a:pPr>
            <a:r>
              <a:rPr lang="en-GB" sz="1200" b="1" dirty="0" err="1" smtClean="0"/>
              <a:t>resY</a:t>
            </a:r>
            <a:r>
              <a:rPr lang="en-GB" sz="1200" b="1" dirty="0" smtClean="0"/>
              <a:t> = [float(</a:t>
            </a:r>
            <a:r>
              <a:rPr lang="en-GB" sz="1200" b="1" dirty="0" err="1" smtClean="0"/>
              <a:t>ele</a:t>
            </a:r>
            <a:r>
              <a:rPr lang="en-GB" sz="1200" b="1" dirty="0" smtClean="0"/>
              <a:t>) for </a:t>
            </a:r>
            <a:r>
              <a:rPr lang="en-GB" sz="1200" b="1" dirty="0" err="1" smtClean="0"/>
              <a:t>ele</a:t>
            </a:r>
            <a:r>
              <a:rPr lang="en-GB" sz="1200" b="1" dirty="0" smtClean="0"/>
              <a:t> in </a:t>
            </a:r>
            <a:r>
              <a:rPr lang="en-GB" sz="1200" b="1" dirty="0" err="1" smtClean="0"/>
              <a:t>ys</a:t>
            </a:r>
            <a:r>
              <a:rPr lang="en-GB" sz="1200" b="1" dirty="0" smtClean="0"/>
              <a:t>]</a:t>
            </a:r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# minimum </a:t>
            </a:r>
            <a:r>
              <a:rPr lang="en-GB" sz="1200" b="1" dirty="0" err="1" smtClean="0"/>
              <a:t>i</a:t>
            </a:r>
            <a:r>
              <a:rPr lang="en-GB" sz="1200" b="1" dirty="0" smtClean="0"/>
              <a:t> maximum </a:t>
            </a:r>
            <a:r>
              <a:rPr lang="en-GB" sz="1200" b="1" dirty="0" err="1" smtClean="0"/>
              <a:t>za</a:t>
            </a:r>
            <a:r>
              <a:rPr lang="en-GB" sz="1200" b="1" dirty="0" smtClean="0"/>
              <a:t> x and y </a:t>
            </a:r>
          </a:p>
          <a:p>
            <a:pPr>
              <a:buNone/>
            </a:pPr>
            <a:r>
              <a:rPr lang="en-GB" sz="1200" b="1" dirty="0" err="1" smtClean="0"/>
              <a:t>min_x</a:t>
            </a:r>
            <a:r>
              <a:rPr lang="en-GB" sz="1200" b="1" dirty="0" smtClean="0"/>
              <a:t>, </a:t>
            </a:r>
            <a:r>
              <a:rPr lang="en-GB" sz="1200" b="1" dirty="0" err="1" smtClean="0"/>
              <a:t>max_x</a:t>
            </a:r>
            <a:r>
              <a:rPr lang="en-GB" sz="1200" b="1" dirty="0" smtClean="0"/>
              <a:t> = min(</a:t>
            </a:r>
            <a:r>
              <a:rPr lang="en-GB" sz="1200" b="1" dirty="0" err="1" smtClean="0"/>
              <a:t>resX</a:t>
            </a:r>
            <a:r>
              <a:rPr lang="en-GB" sz="1200" b="1" dirty="0" smtClean="0"/>
              <a:t>), max(</a:t>
            </a:r>
            <a:r>
              <a:rPr lang="en-GB" sz="1200" b="1" dirty="0" err="1" smtClean="0"/>
              <a:t>resX</a:t>
            </a:r>
            <a:r>
              <a:rPr lang="en-GB" sz="1200" b="1" dirty="0" smtClean="0"/>
              <a:t>)</a:t>
            </a:r>
          </a:p>
          <a:p>
            <a:pPr>
              <a:buNone/>
            </a:pPr>
            <a:r>
              <a:rPr lang="en-GB" sz="1200" b="1" dirty="0" err="1" smtClean="0"/>
              <a:t>min_y</a:t>
            </a:r>
            <a:r>
              <a:rPr lang="en-GB" sz="1200" b="1" dirty="0" smtClean="0"/>
              <a:t>, </a:t>
            </a:r>
            <a:r>
              <a:rPr lang="en-GB" sz="1200" b="1" dirty="0" err="1" smtClean="0"/>
              <a:t>max_y</a:t>
            </a:r>
            <a:r>
              <a:rPr lang="en-GB" sz="1200" b="1" dirty="0" smtClean="0"/>
              <a:t> = min(</a:t>
            </a:r>
            <a:r>
              <a:rPr lang="en-GB" sz="1200" b="1" dirty="0" err="1" smtClean="0"/>
              <a:t>resY</a:t>
            </a:r>
            <a:r>
              <a:rPr lang="en-GB" sz="1200" b="1" dirty="0" smtClean="0"/>
              <a:t>), max(</a:t>
            </a:r>
            <a:r>
              <a:rPr lang="en-GB" sz="1200" b="1" dirty="0" err="1" smtClean="0"/>
              <a:t>resY</a:t>
            </a:r>
            <a:r>
              <a:rPr lang="en-GB" sz="1200" b="1" dirty="0" smtClean="0"/>
              <a:t>)</a:t>
            </a:r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print(</a:t>
            </a:r>
            <a:r>
              <a:rPr lang="en-GB" sz="1200" b="1" dirty="0" err="1" smtClean="0"/>
              <a:t>f"X</a:t>
            </a:r>
            <a:r>
              <a:rPr lang="en-GB" sz="1200" b="1" dirty="0" smtClean="0"/>
              <a:t> range: {</a:t>
            </a:r>
            <a:r>
              <a:rPr lang="en-GB" sz="1200" b="1" dirty="0" err="1" smtClean="0"/>
              <a:t>min_x</a:t>
            </a:r>
            <a:r>
              <a:rPr lang="en-GB" sz="1200" b="1" dirty="0" smtClean="0"/>
              <a:t>} to {</a:t>
            </a:r>
            <a:r>
              <a:rPr lang="en-GB" sz="1200" b="1" dirty="0" err="1" smtClean="0"/>
              <a:t>max_x</a:t>
            </a:r>
            <a:r>
              <a:rPr lang="en-GB" sz="1200" b="1" dirty="0" smtClean="0"/>
              <a:t>}")</a:t>
            </a:r>
          </a:p>
          <a:p>
            <a:pPr>
              <a:buNone/>
            </a:pPr>
            <a:r>
              <a:rPr lang="en-GB" sz="1200" b="1" dirty="0" smtClean="0"/>
              <a:t>print(</a:t>
            </a:r>
            <a:r>
              <a:rPr lang="en-GB" sz="1200" b="1" dirty="0" err="1" smtClean="0"/>
              <a:t>f"Y</a:t>
            </a:r>
            <a:r>
              <a:rPr lang="en-GB" sz="1200" b="1" dirty="0" smtClean="0"/>
              <a:t> range: {</a:t>
            </a:r>
            <a:r>
              <a:rPr lang="en-GB" sz="1200" b="1" dirty="0" err="1" smtClean="0"/>
              <a:t>min_y</a:t>
            </a:r>
            <a:r>
              <a:rPr lang="en-GB" sz="1200" b="1" dirty="0" smtClean="0"/>
              <a:t>} to {</a:t>
            </a:r>
            <a:r>
              <a:rPr lang="en-GB" sz="1200" b="1" dirty="0" err="1" smtClean="0"/>
              <a:t>max_y</a:t>
            </a:r>
            <a:r>
              <a:rPr lang="en-GB" sz="1200" b="1" dirty="0" smtClean="0"/>
              <a:t>}")</a:t>
            </a:r>
          </a:p>
          <a:p>
            <a:pPr>
              <a:buNone/>
            </a:pP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# Adjust the scatter plot size dynamically based on the range</a:t>
            </a:r>
          </a:p>
          <a:p>
            <a:pPr>
              <a:buNone/>
            </a:pPr>
            <a:r>
              <a:rPr lang="en-GB" sz="1200" b="1" dirty="0" err="1" smtClean="0"/>
              <a:t>marker_size</a:t>
            </a:r>
            <a:r>
              <a:rPr lang="en-GB" sz="1200" b="1" dirty="0" smtClean="0"/>
              <a:t> = max(1, 100 / </a:t>
            </a:r>
            <a:r>
              <a:rPr lang="en-GB" sz="1200" b="1" dirty="0" err="1" smtClean="0"/>
              <a:t>len</a:t>
            </a:r>
            <a:r>
              <a:rPr lang="en-GB" sz="1200" b="1" dirty="0" smtClean="0"/>
              <a:t>(</a:t>
            </a:r>
            <a:r>
              <a:rPr lang="en-GB" sz="1200" b="1" dirty="0" err="1" smtClean="0"/>
              <a:t>resX</a:t>
            </a:r>
            <a:r>
              <a:rPr lang="en-GB" sz="1200" b="1" dirty="0" smtClean="0"/>
              <a:t>))  # Dynamic marker size; smaller if too many points</a:t>
            </a:r>
            <a:endParaRPr lang="en-GB" sz="1200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 err="1" smtClean="0"/>
              <a:t>Labele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naslov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Labele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 </a:t>
            </a:r>
            <a:r>
              <a:rPr lang="en-GB" sz="1200" dirty="0" err="1" smtClean="0"/>
              <a:t>naslov</a:t>
            </a: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plt.xlabel</a:t>
            </a:r>
            <a:r>
              <a:rPr lang="en-GB" sz="1200" dirty="0" smtClean="0"/>
              <a:t>("a")</a:t>
            </a:r>
          </a:p>
          <a:p>
            <a:pPr>
              <a:buNone/>
            </a:pPr>
            <a:r>
              <a:rPr lang="en-GB" sz="1200" dirty="0" err="1" smtClean="0"/>
              <a:t>plt.ylabel</a:t>
            </a:r>
            <a:r>
              <a:rPr lang="en-GB" sz="1200" dirty="0" smtClean="0"/>
              <a:t>("</a:t>
            </a:r>
            <a:r>
              <a:rPr lang="en-GB" sz="1200" dirty="0" err="1" smtClean="0"/>
              <a:t>i</a:t>
            </a:r>
            <a:r>
              <a:rPr lang="en-GB" sz="1200" dirty="0" smtClean="0"/>
              <a:t>")</a:t>
            </a:r>
          </a:p>
          <a:p>
            <a:pPr>
              <a:buNone/>
            </a:pPr>
            <a:r>
              <a:rPr lang="en-GB" sz="1200" dirty="0" err="1" smtClean="0"/>
              <a:t>plt.title</a:t>
            </a:r>
            <a:r>
              <a:rPr lang="en-GB" sz="1200" dirty="0" smtClean="0"/>
              <a:t>("a </a:t>
            </a:r>
            <a:r>
              <a:rPr lang="en-GB" sz="1200" dirty="0" err="1" smtClean="0"/>
              <a:t>vs</a:t>
            </a:r>
            <a:r>
              <a:rPr lang="en-GB" sz="1200" dirty="0" smtClean="0"/>
              <a:t> </a:t>
            </a:r>
            <a:r>
              <a:rPr lang="en-GB" sz="1200" dirty="0" err="1" smtClean="0"/>
              <a:t>i</a:t>
            </a:r>
            <a:r>
              <a:rPr lang="en-GB" sz="1200" dirty="0" smtClean="0"/>
              <a:t>")</a:t>
            </a:r>
          </a:p>
          <a:p>
            <a:pPr>
              <a:buNone/>
            </a:pPr>
            <a:r>
              <a:rPr lang="en-GB" sz="1200" dirty="0" err="1" smtClean="0"/>
              <a:t>plt.grid</a:t>
            </a:r>
            <a:r>
              <a:rPr lang="en-GB" sz="1200" dirty="0" smtClean="0"/>
              <a:t>(True)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crtanje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plt.scatter</a:t>
            </a:r>
            <a:r>
              <a:rPr lang="en-GB" sz="1200" dirty="0" smtClean="0"/>
              <a:t>(</a:t>
            </a:r>
            <a:r>
              <a:rPr lang="en-GB" sz="1200" dirty="0" err="1" smtClean="0"/>
              <a:t>resX</a:t>
            </a:r>
            <a:r>
              <a:rPr lang="en-GB" sz="1200" dirty="0" smtClean="0"/>
              <a:t>, </a:t>
            </a:r>
            <a:r>
              <a:rPr lang="en-GB" sz="1200" dirty="0" err="1" smtClean="0"/>
              <a:t>resY</a:t>
            </a:r>
            <a:r>
              <a:rPr lang="en-GB" sz="1200" dirty="0" smtClean="0"/>
              <a:t>, s=</a:t>
            </a:r>
            <a:r>
              <a:rPr lang="en-GB" sz="1200" dirty="0" err="1" smtClean="0"/>
              <a:t>marker_size</a:t>
            </a:r>
            <a:r>
              <a:rPr lang="en-GB" sz="1200" dirty="0" smtClean="0"/>
              <a:t>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='blue', label='Data points')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legenda</a:t>
            </a: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plt.legend</a:t>
            </a:r>
            <a:r>
              <a:rPr lang="en-GB" sz="1200" dirty="0" smtClean="0"/>
              <a:t>()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granice</a:t>
            </a:r>
            <a:r>
              <a:rPr lang="en-GB" sz="1200" dirty="0" smtClean="0"/>
              <a:t> </a:t>
            </a:r>
            <a:r>
              <a:rPr lang="en-GB" sz="1200" dirty="0" err="1" smtClean="0"/>
              <a:t>za</a:t>
            </a:r>
            <a:r>
              <a:rPr lang="en-GB" sz="1200" dirty="0" smtClean="0"/>
              <a:t> </a:t>
            </a:r>
            <a:r>
              <a:rPr lang="en-GB" sz="1200" dirty="0" err="1" smtClean="0"/>
              <a:t>ose</a:t>
            </a:r>
            <a:r>
              <a:rPr lang="en-GB" sz="1200" dirty="0" smtClean="0"/>
              <a:t>  </a:t>
            </a:r>
            <a:r>
              <a:rPr lang="en-GB" sz="1200" dirty="0" err="1" smtClean="0"/>
              <a:t>na</a:t>
            </a:r>
            <a:r>
              <a:rPr lang="en-GB" sz="1200" dirty="0" smtClean="0"/>
              <a:t> </a:t>
            </a:r>
            <a:r>
              <a:rPr lang="en-GB" sz="1200" dirty="0" err="1" smtClean="0"/>
              <a:t>osnovu</a:t>
            </a:r>
            <a:r>
              <a:rPr lang="en-GB" sz="1200" dirty="0" smtClean="0"/>
              <a:t> Set data ranges</a:t>
            </a:r>
          </a:p>
          <a:p>
            <a:pPr>
              <a:buNone/>
            </a:pPr>
            <a:r>
              <a:rPr lang="en-GB" sz="1200" dirty="0" err="1" smtClean="0"/>
              <a:t>plt.xlim</a:t>
            </a:r>
            <a:r>
              <a:rPr lang="en-GB" sz="1200" dirty="0" smtClean="0"/>
              <a:t>(</a:t>
            </a:r>
            <a:r>
              <a:rPr lang="en-GB" sz="1200" dirty="0" err="1" smtClean="0"/>
              <a:t>min_x</a:t>
            </a:r>
            <a:r>
              <a:rPr lang="en-GB" sz="1200" dirty="0" smtClean="0"/>
              <a:t> - 0.1 * (</a:t>
            </a:r>
            <a:r>
              <a:rPr lang="en-GB" sz="1200" dirty="0" err="1" smtClean="0"/>
              <a:t>max_x</a:t>
            </a:r>
            <a:r>
              <a:rPr lang="en-GB" sz="1200" dirty="0" smtClean="0"/>
              <a:t> - </a:t>
            </a:r>
            <a:r>
              <a:rPr lang="en-GB" sz="1200" dirty="0" err="1" smtClean="0"/>
              <a:t>min_x</a:t>
            </a:r>
            <a:r>
              <a:rPr lang="en-GB" sz="1200" dirty="0" smtClean="0"/>
              <a:t>), </a:t>
            </a:r>
            <a:r>
              <a:rPr lang="en-GB" sz="1200" dirty="0" err="1" smtClean="0"/>
              <a:t>max_x</a:t>
            </a:r>
            <a:r>
              <a:rPr lang="en-GB" sz="1200" dirty="0" smtClean="0"/>
              <a:t> + 0.1 * (</a:t>
            </a:r>
            <a:r>
              <a:rPr lang="en-GB" sz="1200" dirty="0" err="1" smtClean="0"/>
              <a:t>max_x</a:t>
            </a:r>
            <a:r>
              <a:rPr lang="en-GB" sz="1200" dirty="0" smtClean="0"/>
              <a:t> - </a:t>
            </a:r>
            <a:r>
              <a:rPr lang="en-GB" sz="1200" dirty="0" err="1" smtClean="0"/>
              <a:t>min_x</a:t>
            </a:r>
            <a:r>
              <a:rPr lang="en-GB" sz="1200" dirty="0" smtClean="0"/>
              <a:t>))  </a:t>
            </a:r>
          </a:p>
          <a:p>
            <a:pPr>
              <a:buNone/>
            </a:pPr>
            <a:r>
              <a:rPr lang="en-GB" sz="1200" dirty="0" err="1" smtClean="0"/>
              <a:t>plt.ylim</a:t>
            </a:r>
            <a:r>
              <a:rPr lang="en-GB" sz="1200" dirty="0" smtClean="0"/>
              <a:t>(</a:t>
            </a:r>
            <a:r>
              <a:rPr lang="en-GB" sz="1200" dirty="0" err="1" smtClean="0"/>
              <a:t>min_y</a:t>
            </a:r>
            <a:r>
              <a:rPr lang="en-GB" sz="1200" dirty="0" smtClean="0"/>
              <a:t> - 0.1 * (</a:t>
            </a:r>
            <a:r>
              <a:rPr lang="en-GB" sz="1200" dirty="0" err="1" smtClean="0"/>
              <a:t>max_y</a:t>
            </a:r>
            <a:r>
              <a:rPr lang="en-GB" sz="1200" dirty="0" smtClean="0"/>
              <a:t> - </a:t>
            </a:r>
            <a:r>
              <a:rPr lang="en-GB" sz="1200" dirty="0" err="1" smtClean="0"/>
              <a:t>min_y</a:t>
            </a:r>
            <a:r>
              <a:rPr lang="en-GB" sz="1200" dirty="0" smtClean="0"/>
              <a:t>), </a:t>
            </a:r>
            <a:r>
              <a:rPr lang="en-GB" sz="1200" dirty="0" err="1" smtClean="0"/>
              <a:t>max_y</a:t>
            </a:r>
            <a:r>
              <a:rPr lang="en-GB" sz="1200" dirty="0" smtClean="0"/>
              <a:t> + 0.1 * (</a:t>
            </a:r>
            <a:r>
              <a:rPr lang="en-GB" sz="1200" dirty="0" err="1" smtClean="0"/>
              <a:t>max_y</a:t>
            </a:r>
            <a:r>
              <a:rPr lang="en-GB" sz="1200" dirty="0" smtClean="0"/>
              <a:t> - </a:t>
            </a:r>
            <a:r>
              <a:rPr lang="en-GB" sz="1200" dirty="0" err="1" smtClean="0"/>
              <a:t>min_y</a:t>
            </a:r>
            <a:r>
              <a:rPr lang="en-GB" sz="1200" dirty="0" smtClean="0"/>
              <a:t>))  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crta</a:t>
            </a:r>
            <a:r>
              <a:rPr lang="en-GB" sz="1200" dirty="0" smtClean="0"/>
              <a:t> plot</a:t>
            </a:r>
          </a:p>
          <a:p>
            <a:pPr>
              <a:buNone/>
            </a:pPr>
            <a:r>
              <a:rPr lang="en-GB" sz="1200" dirty="0" err="1" smtClean="0"/>
              <a:t>plt.show</a:t>
            </a:r>
            <a:r>
              <a:rPr lang="en-GB" sz="1200" dirty="0" smtClean="0"/>
              <a:t>()</a:t>
            </a:r>
            <a:endParaRPr lang="en-GB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2400" dirty="0" smtClean="0"/>
              <a:t>Grafik : veza između velike poluose i inklinacije za NEO objekte</a:t>
            </a:r>
            <a:endParaRPr lang="en-GB" sz="2400" dirty="0"/>
          </a:p>
        </p:txBody>
      </p:sp>
      <p:pic>
        <p:nvPicPr>
          <p:cNvPr id="1026" name="Picture 2" descr="C:\Users\drago\Documents\0000 master\009 za ppt\NEO\aVsi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286375" cy="3952875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Velika</a:t>
            </a:r>
            <a:r>
              <a:rPr lang="en-GB" b="1" dirty="0" smtClean="0"/>
              <a:t> </a:t>
            </a:r>
            <a:r>
              <a:rPr lang="en-GB" b="1" dirty="0" err="1" smtClean="0"/>
              <a:t>poluosa</a:t>
            </a:r>
            <a:r>
              <a:rPr lang="en-GB" b="1" dirty="0" smtClean="0"/>
              <a:t> </a:t>
            </a:r>
            <a:r>
              <a:rPr lang="en-GB" b="1" dirty="0" err="1" smtClean="0"/>
              <a:t>vs</a:t>
            </a:r>
            <a:r>
              <a:rPr lang="en-GB" b="1" dirty="0" smtClean="0"/>
              <a:t> </a:t>
            </a:r>
            <a:r>
              <a:rPr lang="en-GB" b="1" dirty="0" err="1" smtClean="0"/>
              <a:t>ekscentricitet</a:t>
            </a:r>
            <a:r>
              <a:rPr lang="en-GB" b="1" dirty="0" smtClean="0"/>
              <a:t> (a </a:t>
            </a:r>
            <a:r>
              <a:rPr lang="en-GB" b="1" dirty="0" err="1" smtClean="0"/>
              <a:t>vs</a:t>
            </a:r>
            <a:r>
              <a:rPr lang="en-GB" b="1" dirty="0" smtClean="0"/>
              <a:t> e)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matplotlib.pyplot</a:t>
            </a:r>
            <a:r>
              <a:rPr lang="en-GB" sz="1200" dirty="0" smtClean="0"/>
              <a:t> as plt300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xs</a:t>
            </a:r>
            <a:r>
              <a:rPr lang="en-GB" sz="1200" dirty="0" smtClean="0"/>
              <a:t>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err="1" smtClean="0"/>
              <a:t>resX</a:t>
            </a:r>
            <a:r>
              <a:rPr lang="en-GB" sz="1200" dirty="0" smtClean="0"/>
              <a:t>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</a:t>
            </a:r>
            <a:r>
              <a:rPr lang="en-GB" sz="1200" dirty="0" err="1" smtClean="0"/>
              <a:t>xs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err="1" smtClean="0"/>
              <a:t>ys</a:t>
            </a:r>
            <a:r>
              <a:rPr lang="en-GB" sz="1200" dirty="0" smtClean="0"/>
              <a:t>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err="1" smtClean="0"/>
              <a:t>resY</a:t>
            </a:r>
            <a:r>
              <a:rPr lang="en-GB" sz="1200" dirty="0" smtClean="0"/>
              <a:t>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</a:t>
            </a:r>
            <a:r>
              <a:rPr lang="en-GB" sz="1200" dirty="0" err="1" smtClean="0"/>
              <a:t>ys</a:t>
            </a:r>
            <a:r>
              <a:rPr lang="en-GB" sz="1200" dirty="0" smtClean="0"/>
              <a:t>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plt300.xlabel("a")</a:t>
            </a:r>
          </a:p>
          <a:p>
            <a:pPr>
              <a:buNone/>
            </a:pPr>
            <a:r>
              <a:rPr lang="en-GB" sz="1200" dirty="0" smtClean="0"/>
              <a:t>plt300.ylabel("e")</a:t>
            </a:r>
          </a:p>
          <a:p>
            <a:pPr>
              <a:buNone/>
            </a:pPr>
            <a:r>
              <a:rPr lang="en-GB" sz="1200" dirty="0" smtClean="0"/>
              <a:t>plt300.title(" a </a:t>
            </a:r>
            <a:r>
              <a:rPr lang="en-GB" sz="1200" dirty="0" err="1" smtClean="0"/>
              <a:t>vs</a:t>
            </a:r>
            <a:r>
              <a:rPr lang="en-GB" sz="1200" dirty="0" smtClean="0"/>
              <a:t> e")</a:t>
            </a:r>
          </a:p>
          <a:p>
            <a:pPr>
              <a:buNone/>
            </a:pPr>
            <a:r>
              <a:rPr lang="en-GB" sz="1200" dirty="0" smtClean="0"/>
              <a:t>plt300.legend()</a:t>
            </a:r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crtanje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plt300.scatter(</a:t>
            </a:r>
            <a:r>
              <a:rPr lang="en-GB" sz="1200" dirty="0" err="1" smtClean="0"/>
              <a:t>resX</a:t>
            </a:r>
            <a:r>
              <a:rPr lang="en-GB" sz="1200" dirty="0" smtClean="0"/>
              <a:t>, </a:t>
            </a:r>
            <a:r>
              <a:rPr lang="en-GB" sz="1200" dirty="0" err="1" smtClean="0"/>
              <a:t>resY</a:t>
            </a:r>
            <a:r>
              <a:rPr lang="en-GB" sz="1200" dirty="0" smtClean="0"/>
              <a:t>, s=3,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='blue', label='Data points')</a:t>
            </a:r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prikaži</a:t>
            </a:r>
            <a:r>
              <a:rPr lang="en-GB" sz="1200" dirty="0" smtClean="0"/>
              <a:t> plot</a:t>
            </a:r>
          </a:p>
          <a:p>
            <a:pPr>
              <a:buNone/>
            </a:pPr>
            <a:r>
              <a:rPr lang="en-GB" sz="1200" dirty="0" smtClean="0"/>
              <a:t>plt300.grid(True)</a:t>
            </a:r>
          </a:p>
          <a:p>
            <a:pPr>
              <a:buNone/>
            </a:pPr>
            <a:r>
              <a:rPr lang="en-GB" sz="1200" dirty="0" smtClean="0"/>
              <a:t>plt300.show()</a:t>
            </a:r>
            <a:endParaRPr lang="en-GB" sz="12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 dirty="0" smtClean="0"/>
              <a:t>Cilj ovog Notebooka je kreiranje algoritma koji će automatski klasifikovati mala nebeska tela u 5 kategorija: Amor, Apollo, Atens, </a:t>
            </a:r>
            <a:r>
              <a:rPr lang="vi-VN" b="1" dirty="0" smtClean="0"/>
              <a:t>Apohele</a:t>
            </a:r>
            <a:r>
              <a:rPr lang="en-US" b="1" dirty="0" smtClean="0"/>
              <a:t>, </a:t>
            </a:r>
            <a:r>
              <a:rPr lang="en-US" b="1" dirty="0" err="1" smtClean="0"/>
              <a:t>kao</a:t>
            </a:r>
            <a:r>
              <a:rPr lang="en-US" b="1" dirty="0" smtClean="0"/>
              <a:t> I </a:t>
            </a:r>
            <a:r>
              <a:rPr lang="en-US" b="1" dirty="0" err="1" smtClean="0"/>
              <a:t>objekata</a:t>
            </a:r>
            <a:r>
              <a:rPr lang="en-US" b="1" dirty="0" smtClean="0"/>
              <a:t> </a:t>
            </a:r>
            <a:r>
              <a:rPr lang="en-US" b="1" dirty="0" err="1" smtClean="0"/>
              <a:t>koji</a:t>
            </a:r>
            <a:r>
              <a:rPr lang="en-US" b="1" dirty="0" smtClean="0"/>
              <a:t> </a:t>
            </a:r>
            <a:r>
              <a:rPr lang="en-US" b="1" dirty="0" err="1" smtClean="0"/>
              <a:t>nisu</a:t>
            </a:r>
            <a:r>
              <a:rPr lang="en-US" b="1" dirty="0" smtClean="0"/>
              <a:t> </a:t>
            </a:r>
            <a:r>
              <a:rPr lang="vi-VN" b="1" dirty="0" smtClean="0"/>
              <a:t> </a:t>
            </a:r>
            <a:r>
              <a:rPr lang="vi-VN" b="1" dirty="0" smtClean="0"/>
              <a:t>NEO. Za algoritam mašinskog učenja odabran je Random Forest. Ulazni podaci preuzeti su sa sajta: </a:t>
            </a:r>
            <a:r>
              <a:rPr lang="vi-VN" b="1" dirty="0" smtClean="0">
                <a:hlinkClick r:id="rId2"/>
              </a:rPr>
              <a:t>https://</a:t>
            </a:r>
            <a:r>
              <a:rPr lang="vi-VN" b="1" dirty="0" smtClean="0">
                <a:hlinkClick r:id="rId2"/>
              </a:rPr>
              <a:t>minorplanetcenter.net/data</a:t>
            </a:r>
            <a:r>
              <a:rPr lang="vi-VN" b="1" dirty="0" smtClean="0"/>
              <a:t> </a:t>
            </a:r>
            <a:r>
              <a:rPr lang="vi-VN" b="1" dirty="0" smtClean="0"/>
              <a:t>Ulazni podaci su pripremljenji za obradu pomoću 4 pomoćna </a:t>
            </a:r>
            <a:r>
              <a:rPr lang="vi-VN" b="1" dirty="0" smtClean="0"/>
              <a:t>programa. </a:t>
            </a:r>
            <a:endParaRPr lang="vi-VN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 smtClean="0"/>
              <a:t>Grafik – velika poluosa vs ekscentricitet za NEO objekte</a:t>
            </a:r>
            <a:endParaRPr lang="en-GB" dirty="0"/>
          </a:p>
        </p:txBody>
      </p:sp>
      <p:pic>
        <p:nvPicPr>
          <p:cNvPr id="2050" name="Picture 2" descr="C:\Users\drago\Documents\0000 master\009 za ppt\NEO\aVSeresult0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209800"/>
            <a:ext cx="5238750" cy="3895725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buNone/>
            </a:pPr>
            <a:r>
              <a:rPr lang="x-none" dirty="0" smtClean="0"/>
              <a:t>	Grafik – velika poluosa vs ekscentricitet za NEO objekte – originalna slika</a:t>
            </a:r>
            <a:endParaRPr lang="en-GB" dirty="0"/>
          </a:p>
        </p:txBody>
      </p:sp>
      <p:pic>
        <p:nvPicPr>
          <p:cNvPr id="3074" name="Picture 2" descr="C:\Users\drago\Documents\0000 master\009 za ppt\NEO\NEO7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33400"/>
            <a:ext cx="3657600" cy="5981392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print ("</a:t>
            </a:r>
            <a:r>
              <a:rPr lang="en-GB" sz="1200" dirty="0" err="1" smtClean="0"/>
              <a:t>Pocetni</a:t>
            </a:r>
            <a:r>
              <a:rPr lang="en-GB" sz="1200" dirty="0" smtClean="0"/>
              <a:t> </a:t>
            </a:r>
            <a:r>
              <a:rPr lang="en-GB" sz="1200" dirty="0" err="1" smtClean="0"/>
              <a:t>broj</a:t>
            </a:r>
            <a:r>
              <a:rPr lang="en-GB" sz="1200" dirty="0" smtClean="0"/>
              <a:t> NEO </a:t>
            </a:r>
            <a:r>
              <a:rPr lang="en-GB" sz="1200" dirty="0" err="1" smtClean="0"/>
              <a:t>tela</a:t>
            </a:r>
            <a:r>
              <a:rPr lang="en-GB" sz="1200" dirty="0" smtClean="0"/>
              <a:t>: "</a:t>
            </a:r>
            <a:r>
              <a:rPr lang="en-GB" sz="1200" b="1" dirty="0" smtClean="0"/>
              <a:t>+</a:t>
            </a:r>
            <a:r>
              <a:rPr lang="en-GB" sz="1200" dirty="0" smtClean="0"/>
              <a:t>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countPocetno</a:t>
            </a:r>
            <a:r>
              <a:rPr lang="en-GB" sz="1200" dirty="0" smtClean="0"/>
              <a:t>)) </a:t>
            </a:r>
            <a:endParaRPr lang="x-none" sz="1200" dirty="0" smtClean="0"/>
          </a:p>
          <a:p>
            <a:pPr>
              <a:buNone/>
            </a:pPr>
            <a:r>
              <a:rPr lang="en-GB" sz="1200" dirty="0" smtClean="0"/>
              <a:t>print ("</a:t>
            </a:r>
            <a:r>
              <a:rPr lang="en-GB" sz="1200" dirty="0" err="1" smtClean="0"/>
              <a:t>Ukupno</a:t>
            </a:r>
            <a:r>
              <a:rPr lang="en-GB" sz="1200" dirty="0" smtClean="0"/>
              <a:t> </a:t>
            </a:r>
            <a:r>
              <a:rPr lang="en-GB" sz="1200" dirty="0" err="1" smtClean="0"/>
              <a:t>posle</a:t>
            </a:r>
            <a:r>
              <a:rPr lang="en-GB" sz="1200" dirty="0" smtClean="0"/>
              <a:t> </a:t>
            </a:r>
            <a:r>
              <a:rPr lang="en-GB" sz="1200" dirty="0" err="1" smtClean="0"/>
              <a:t>filtracije</a:t>
            </a:r>
            <a:r>
              <a:rPr lang="en-GB" sz="1200" dirty="0" smtClean="0"/>
              <a:t> (a&lt;4 AU) ): "</a:t>
            </a:r>
            <a:r>
              <a:rPr lang="en-GB" sz="1200" b="1" dirty="0" smtClean="0"/>
              <a:t>+</a:t>
            </a:r>
            <a:r>
              <a:rPr lang="en-GB" sz="1200" dirty="0" smtClean="0"/>
              <a:t>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countUkupno</a:t>
            </a:r>
            <a:r>
              <a:rPr lang="en-GB" sz="1200" dirty="0" smtClean="0"/>
              <a:t>))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Pocetni</a:t>
            </a:r>
            <a:r>
              <a:rPr lang="en-GB" sz="1200" dirty="0" smtClean="0"/>
              <a:t> </a:t>
            </a:r>
            <a:r>
              <a:rPr lang="en-GB" sz="1200" dirty="0" err="1" smtClean="0"/>
              <a:t>broj</a:t>
            </a:r>
            <a:r>
              <a:rPr lang="en-GB" sz="1200" dirty="0" smtClean="0"/>
              <a:t> NEO </a:t>
            </a:r>
            <a:r>
              <a:rPr lang="en-GB" sz="1200" dirty="0" err="1" smtClean="0"/>
              <a:t>tela</a:t>
            </a:r>
            <a:r>
              <a:rPr lang="en-GB" sz="1200" dirty="0" smtClean="0"/>
              <a:t>: 39940 </a:t>
            </a:r>
            <a:endParaRPr lang="x-none" sz="1200" dirty="0" smtClean="0"/>
          </a:p>
          <a:p>
            <a:pPr>
              <a:buNone/>
            </a:pPr>
            <a:r>
              <a:rPr lang="en-GB" sz="1200" dirty="0" err="1" smtClean="0"/>
              <a:t>Ukupno</a:t>
            </a:r>
            <a:r>
              <a:rPr lang="en-GB" sz="1200" dirty="0" smtClean="0"/>
              <a:t> </a:t>
            </a:r>
            <a:r>
              <a:rPr lang="en-GB" sz="1200" dirty="0" err="1" smtClean="0"/>
              <a:t>posle</a:t>
            </a:r>
            <a:r>
              <a:rPr lang="en-GB" sz="1200" dirty="0" smtClean="0"/>
              <a:t> </a:t>
            </a:r>
            <a:r>
              <a:rPr lang="en-GB" sz="1200" dirty="0" err="1" smtClean="0"/>
              <a:t>filtracije</a:t>
            </a:r>
            <a:r>
              <a:rPr lang="en-GB" sz="1200" dirty="0" smtClean="0"/>
              <a:t> (a&lt;4 AU) ): 39951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countAmor</a:t>
            </a:r>
            <a:r>
              <a:rPr lang="en-US" sz="1200" dirty="0" smtClean="0"/>
              <a:t>: count 13128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countApollo</a:t>
            </a:r>
            <a:r>
              <a:rPr lang="en-US" sz="1200" dirty="0" smtClean="0"/>
              <a:t>: count 20905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countAtens</a:t>
            </a:r>
            <a:r>
              <a:rPr lang="en-US" sz="1200" dirty="0" smtClean="0"/>
              <a:t>: count 2920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countApohele</a:t>
            </a:r>
            <a:r>
              <a:rPr lang="en-US" sz="1200" dirty="0" smtClean="0"/>
              <a:t>: count 34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MyListofNonNEO</a:t>
            </a:r>
            <a:r>
              <a:rPr lang="en-US" sz="1200" dirty="0" smtClean="0"/>
              <a:t>: count 2964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countAmorTest</a:t>
            </a:r>
            <a:r>
              <a:rPr lang="en-US" sz="1200" dirty="0" smtClean="0"/>
              <a:t>: count 6561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countApolloTest</a:t>
            </a:r>
            <a:r>
              <a:rPr lang="en-US" sz="1200" dirty="0" smtClean="0"/>
              <a:t>: count 10453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countAtensTest</a:t>
            </a:r>
            <a:r>
              <a:rPr lang="en-US" sz="1200" dirty="0" smtClean="0"/>
              <a:t>: count 1460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countApoheleTest</a:t>
            </a:r>
            <a:r>
              <a:rPr lang="en-US" sz="1200" dirty="0" smtClean="0"/>
              <a:t>: count 17 </a:t>
            </a: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MyListofNonNEOTest</a:t>
            </a:r>
            <a:r>
              <a:rPr lang="en-US" sz="1200" dirty="0" smtClean="0"/>
              <a:t>: count 1481</a:t>
            </a:r>
            <a:endParaRPr lang="en-GB" sz="1200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200" b="1" dirty="0" err="1" smtClean="0"/>
              <a:t>velika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poluosa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vs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ekscentricitet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za</a:t>
            </a:r>
            <a:r>
              <a:rPr lang="en-GB" sz="2200" b="1" dirty="0" smtClean="0"/>
              <a:t> </a:t>
            </a:r>
            <a:r>
              <a:rPr lang="en-GB" sz="2200" b="1" dirty="0" err="1" smtClean="0"/>
              <a:t>svih</a:t>
            </a:r>
            <a:r>
              <a:rPr lang="en-GB" sz="2200" b="1" dirty="0" smtClean="0"/>
              <a:t> 5 </a:t>
            </a:r>
            <a:r>
              <a:rPr lang="en-GB" sz="2200" b="1" dirty="0" err="1" smtClean="0"/>
              <a:t>kategorija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matplotlib.pyplot</a:t>
            </a:r>
            <a:r>
              <a:rPr lang="en-GB" sz="1200" dirty="0" smtClean="0"/>
              <a:t> as plt300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konverzija</a:t>
            </a:r>
            <a:r>
              <a:rPr lang="en-GB" sz="1200" dirty="0" smtClean="0"/>
              <a:t> </a:t>
            </a:r>
            <a:r>
              <a:rPr lang="en-GB" sz="1200" dirty="0" err="1" smtClean="0"/>
              <a:t>lista</a:t>
            </a:r>
            <a:r>
              <a:rPr lang="en-GB" sz="1200" dirty="0" smtClean="0"/>
              <a:t> u </a:t>
            </a:r>
            <a:r>
              <a:rPr lang="en-GB" sz="1200" dirty="0" err="1" smtClean="0"/>
              <a:t>niz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xs1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resX1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xs1]</a:t>
            </a:r>
          </a:p>
          <a:p>
            <a:pPr>
              <a:buNone/>
            </a:pPr>
            <a:r>
              <a:rPr lang="en-GB" sz="1200" dirty="0" smtClean="0"/>
              <a:t>ys1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resY1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ys1]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xs2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MylistOfApolloTraining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resX2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xs2]</a:t>
            </a:r>
          </a:p>
          <a:p>
            <a:pPr>
              <a:buNone/>
            </a:pPr>
            <a:r>
              <a:rPr lang="en-GB" sz="1200" dirty="0" smtClean="0"/>
              <a:t>ys2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MylistOfApolloTraining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resY2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ys2]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xs3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MylistOfAtensTraining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resX3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xs3]</a:t>
            </a:r>
          </a:p>
          <a:p>
            <a:pPr>
              <a:buNone/>
            </a:pPr>
            <a:r>
              <a:rPr lang="en-GB" sz="1200" dirty="0" smtClean="0"/>
              <a:t>ys3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MylistOfAtensTraining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resY3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ys3]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xs4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resX4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xs4]</a:t>
            </a:r>
          </a:p>
          <a:p>
            <a:pPr>
              <a:buNone/>
            </a:pPr>
            <a:r>
              <a:rPr lang="en-GB" sz="1200" dirty="0" smtClean="0"/>
              <a:t>ys4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resY4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ys4]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xs5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resX5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xs5]</a:t>
            </a:r>
          </a:p>
          <a:p>
            <a:pPr>
              <a:buNone/>
            </a:pPr>
            <a:r>
              <a:rPr lang="en-GB" sz="1200" dirty="0" smtClean="0"/>
              <a:t>ys5 = [</a:t>
            </a:r>
            <a:r>
              <a:rPr lang="en-GB" sz="1200" dirty="0" err="1" smtClean="0"/>
              <a:t>obj.PEe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resY5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ys5]</a:t>
            </a:r>
            <a:endParaRPr lang="en-GB" sz="1200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plt300.xlabel("a")</a:t>
            </a:r>
          </a:p>
          <a:p>
            <a:pPr>
              <a:buNone/>
            </a:pPr>
            <a:r>
              <a:rPr lang="en-GB" sz="1200" dirty="0" smtClean="0"/>
              <a:t>plt300.ylabel("e")</a:t>
            </a:r>
          </a:p>
          <a:p>
            <a:pPr>
              <a:buNone/>
            </a:pPr>
            <a:r>
              <a:rPr lang="en-GB" sz="1200" dirty="0" smtClean="0"/>
              <a:t>plt300.title(" a </a:t>
            </a:r>
            <a:r>
              <a:rPr lang="en-GB" sz="1200" dirty="0" err="1" smtClean="0"/>
              <a:t>vs</a:t>
            </a:r>
            <a:r>
              <a:rPr lang="en-GB" sz="1200" dirty="0" smtClean="0"/>
              <a:t> e")</a:t>
            </a:r>
          </a:p>
          <a:p>
            <a:pPr>
              <a:buNone/>
            </a:pPr>
            <a:r>
              <a:rPr lang="en-GB" sz="1200" dirty="0" smtClean="0"/>
              <a:t>plt300.legend()</a:t>
            </a:r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crtanje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plt300.scatter(resX1, resY1, s=2 ,c='red', label='Amor')</a:t>
            </a:r>
          </a:p>
          <a:p>
            <a:pPr>
              <a:buNone/>
            </a:pPr>
            <a:r>
              <a:rPr lang="en-GB" sz="1200" dirty="0" smtClean="0"/>
              <a:t>plt300.scatter(resX2, resY2, s=2 ,c='blue', label='Apollo')</a:t>
            </a:r>
          </a:p>
          <a:p>
            <a:pPr>
              <a:buNone/>
            </a:pPr>
            <a:r>
              <a:rPr lang="en-GB" sz="1200" dirty="0" smtClean="0"/>
              <a:t>plt300.scatter(resX3, resY3, s=2 ,c='green', label='</a:t>
            </a:r>
            <a:r>
              <a:rPr lang="en-GB" sz="1200" dirty="0" err="1" smtClean="0"/>
              <a:t>Atens</a:t>
            </a:r>
            <a:r>
              <a:rPr lang="en-GB" sz="1200" dirty="0" smtClean="0"/>
              <a:t>')</a:t>
            </a:r>
          </a:p>
          <a:p>
            <a:pPr>
              <a:buNone/>
            </a:pPr>
            <a:r>
              <a:rPr lang="en-GB" sz="1200" dirty="0" smtClean="0"/>
              <a:t>plt300.scatter(resX4, resY4, s=2 ,c='black', label='</a:t>
            </a:r>
            <a:r>
              <a:rPr lang="en-GB" sz="1200" dirty="0" err="1" smtClean="0"/>
              <a:t>Apohele</a:t>
            </a:r>
            <a:r>
              <a:rPr lang="en-GB" sz="1200" dirty="0" smtClean="0"/>
              <a:t>')</a:t>
            </a:r>
          </a:p>
          <a:p>
            <a:pPr>
              <a:buNone/>
            </a:pPr>
            <a:r>
              <a:rPr lang="en-GB" sz="1200" dirty="0" smtClean="0"/>
              <a:t>plt300.scatter(resX5, resY5, s=2 ,c='yellow', label='</a:t>
            </a:r>
            <a:r>
              <a:rPr lang="en-GB" sz="1200" dirty="0" err="1" smtClean="0"/>
              <a:t>NonNEO</a:t>
            </a:r>
            <a:r>
              <a:rPr lang="en-GB" sz="1200" dirty="0" smtClean="0"/>
              <a:t>')</a:t>
            </a:r>
          </a:p>
          <a:p>
            <a:pPr>
              <a:buNone/>
            </a:pPr>
            <a:r>
              <a:rPr lang="en-GB" sz="1200" dirty="0" err="1" smtClean="0"/>
              <a:t>plt.legend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plt300.grid(True)</a:t>
            </a:r>
          </a:p>
          <a:p>
            <a:pPr>
              <a:buNone/>
            </a:pPr>
            <a:r>
              <a:rPr lang="en-GB" sz="1200" dirty="0" smtClean="0"/>
              <a:t>plt300.show()</a:t>
            </a:r>
            <a:endParaRPr lang="en-GB" sz="1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Pet </a:t>
            </a:r>
            <a:r>
              <a:rPr lang="en-US" dirty="0" err="1" smtClean="0"/>
              <a:t>kategorija</a:t>
            </a:r>
            <a:r>
              <a:rPr lang="x-none" dirty="0" smtClean="0"/>
              <a:t> NEO objekata</a:t>
            </a:r>
            <a:r>
              <a:rPr lang="en-US" dirty="0" smtClean="0"/>
              <a:t> – </a:t>
            </a:r>
            <a:r>
              <a:rPr lang="en-US" dirty="0" err="1" smtClean="0"/>
              <a:t>provera</a:t>
            </a:r>
            <a:r>
              <a:rPr lang="x-none" smtClean="0"/>
              <a:t> </a:t>
            </a:r>
            <a:r>
              <a:rPr lang="sr-Latn-CS" dirty="0" smtClean="0"/>
              <a:t>podele</a:t>
            </a:r>
            <a:endParaRPr lang="en-GB" dirty="0"/>
          </a:p>
        </p:txBody>
      </p:sp>
      <p:pic>
        <p:nvPicPr>
          <p:cNvPr id="1026" name="Picture 2" descr="C:\Users\drago\Documents\0000 master\009 za ppt\NEO\kategorije prover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6088063" cy="42195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b="1" dirty="0" smtClean="0"/>
              <a:t>R</a:t>
            </a:r>
            <a:r>
              <a:rPr lang="en-GB" b="1" dirty="0" err="1" smtClean="0"/>
              <a:t>andom</a:t>
            </a:r>
            <a:r>
              <a:rPr lang="en-GB" b="1" dirty="0" smtClean="0"/>
              <a:t> forest </a:t>
            </a:r>
            <a:r>
              <a:rPr lang="en-GB" b="1" dirty="0" err="1" smtClean="0"/>
              <a:t>algoritam</a:t>
            </a:r>
            <a:r>
              <a:rPr lang="en-GB" b="1" dirty="0" smtClean="0"/>
              <a:t> - </a:t>
            </a:r>
            <a:r>
              <a:rPr lang="en-GB" b="1" dirty="0" err="1" smtClean="0"/>
              <a:t>Početak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b="1" dirty="0" smtClean="0"/>
              <a:t>import </a:t>
            </a:r>
            <a:r>
              <a:rPr lang="en-GB" sz="1200" b="1" dirty="0" err="1" smtClean="0"/>
              <a:t>numpy</a:t>
            </a:r>
            <a:r>
              <a:rPr lang="en-GB" sz="1200" b="1" dirty="0" smtClean="0"/>
              <a:t> as </a:t>
            </a:r>
            <a:r>
              <a:rPr lang="en-GB" sz="1200" b="1" dirty="0" err="1" smtClean="0"/>
              <a:t>np</a:t>
            </a: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import </a:t>
            </a:r>
            <a:r>
              <a:rPr lang="en-GB" sz="1200" b="1" dirty="0" err="1" smtClean="0"/>
              <a:t>matplotlib.pyplot</a:t>
            </a:r>
            <a:r>
              <a:rPr lang="en-GB" sz="1200" b="1" dirty="0" smtClean="0"/>
              <a:t> as </a:t>
            </a:r>
            <a:r>
              <a:rPr lang="en-GB" sz="1200" b="1" dirty="0" err="1" smtClean="0"/>
              <a:t>plt</a:t>
            </a: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from </a:t>
            </a:r>
            <a:r>
              <a:rPr lang="en-GB" sz="1200" b="1" dirty="0" err="1" smtClean="0"/>
              <a:t>sklearn.ensemble</a:t>
            </a:r>
            <a:r>
              <a:rPr lang="en-GB" sz="1200" b="1" dirty="0" smtClean="0"/>
              <a:t> import </a:t>
            </a:r>
            <a:r>
              <a:rPr lang="en-GB" sz="1200" b="1" dirty="0" err="1" smtClean="0"/>
              <a:t>RandomForestClassifier</a:t>
            </a: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from </a:t>
            </a:r>
            <a:r>
              <a:rPr lang="en-GB" sz="1200" b="1" dirty="0" err="1" smtClean="0"/>
              <a:t>sklearn.model_selection</a:t>
            </a:r>
            <a:r>
              <a:rPr lang="en-GB" sz="1200" b="1" dirty="0" smtClean="0"/>
              <a:t> import </a:t>
            </a:r>
            <a:r>
              <a:rPr lang="en-GB" sz="1200" b="1" dirty="0" err="1" smtClean="0"/>
              <a:t>train_test_split</a:t>
            </a:r>
            <a:endParaRPr lang="en-GB" sz="1200" b="1" dirty="0" smtClean="0"/>
          </a:p>
          <a:p>
            <a:pPr>
              <a:buNone/>
            </a:pPr>
            <a:r>
              <a:rPr lang="en-GB" sz="1200" b="1" dirty="0" smtClean="0"/>
              <a:t>from </a:t>
            </a:r>
            <a:r>
              <a:rPr lang="en-GB" sz="1200" b="1" dirty="0" err="1" smtClean="0"/>
              <a:t>sklearn.metrics</a:t>
            </a:r>
            <a:r>
              <a:rPr lang="en-GB" sz="1200" b="1" dirty="0" smtClean="0"/>
              <a:t> import </a:t>
            </a:r>
            <a:r>
              <a:rPr lang="en-GB" sz="1200" b="1" dirty="0" err="1" smtClean="0"/>
              <a:t>accuracy_score</a:t>
            </a:r>
            <a:endParaRPr lang="x-none" sz="1200" b="1" dirty="0" smtClean="0"/>
          </a:p>
          <a:p>
            <a:pPr>
              <a:buNone/>
            </a:pPr>
            <a:endParaRPr lang="x-none" sz="1200" b="1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Priprema</a:t>
            </a:r>
            <a:r>
              <a:rPr lang="en-US" sz="1200" dirty="0" smtClean="0"/>
              <a:t> </a:t>
            </a:r>
            <a:r>
              <a:rPr lang="en-US" sz="1200" dirty="0" err="1" smtClean="0"/>
              <a:t>lista</a:t>
            </a: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list1 = 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list2 = 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MylistOfApolloTraining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list3 = 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MylistOfAtensTraining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list4 = 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MylistOfApoheleTraining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list5 = 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MylistofNonNEOTraining</a:t>
            </a:r>
            <a:r>
              <a:rPr lang="en-GB" sz="1200" dirty="0" smtClean="0"/>
              <a:t>]</a:t>
            </a:r>
            <a:endParaRPr lang="en-GB" sz="12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–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# Combine all data into one dataset with labels</a:t>
            </a:r>
          </a:p>
          <a:p>
            <a:pPr>
              <a:buNone/>
            </a:pPr>
            <a:r>
              <a:rPr lang="en-GB" sz="1200" dirty="0" smtClean="0"/>
              <a:t>X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(list1 + list2 + list3 + list4 + list5)  # Features</a:t>
            </a:r>
          </a:p>
          <a:p>
            <a:pPr>
              <a:buNone/>
            </a:pPr>
            <a:r>
              <a:rPr lang="en-GB" sz="1200" dirty="0" smtClean="0"/>
              <a:t>y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([0] * </a:t>
            </a:r>
            <a:r>
              <a:rPr lang="en-GB" sz="1200" dirty="0" err="1" smtClean="0"/>
              <a:t>len</a:t>
            </a:r>
            <a:r>
              <a:rPr lang="en-GB" sz="1200" dirty="0" smtClean="0"/>
              <a:t>(list1) + [1] * </a:t>
            </a:r>
            <a:r>
              <a:rPr lang="en-GB" sz="1200" dirty="0" err="1" smtClean="0"/>
              <a:t>len</a:t>
            </a:r>
            <a:r>
              <a:rPr lang="en-GB" sz="1200" dirty="0" smtClean="0"/>
              <a:t>(list2) + [2] * </a:t>
            </a:r>
            <a:r>
              <a:rPr lang="en-GB" sz="1200" dirty="0" err="1" smtClean="0"/>
              <a:t>len</a:t>
            </a:r>
            <a:r>
              <a:rPr lang="en-GB" sz="1200" dirty="0" smtClean="0"/>
              <a:t>(list3) + [3] * </a:t>
            </a:r>
            <a:r>
              <a:rPr lang="en-GB" sz="1200" dirty="0" err="1" smtClean="0"/>
              <a:t>len</a:t>
            </a:r>
            <a:r>
              <a:rPr lang="en-GB" sz="1200" dirty="0" smtClean="0"/>
              <a:t>(list4)+ [4] * </a:t>
            </a:r>
            <a:r>
              <a:rPr lang="en-GB" sz="1200" dirty="0" err="1" smtClean="0"/>
              <a:t>len</a:t>
            </a:r>
            <a:r>
              <a:rPr lang="en-GB" sz="1200" dirty="0" smtClean="0"/>
              <a:t>(list5))  # Labels</a:t>
            </a:r>
          </a:p>
          <a:p>
            <a:pPr>
              <a:buNone/>
            </a:pPr>
            <a:r>
              <a:rPr lang="en-GB" sz="1200" dirty="0" smtClean="0"/>
              <a:t># Split data into training and testing sets</a:t>
            </a:r>
          </a:p>
          <a:p>
            <a:pPr>
              <a:buNone/>
            </a:pPr>
            <a:r>
              <a:rPr lang="en-GB" sz="1200" dirty="0" err="1" smtClean="0"/>
              <a:t>X_train</a:t>
            </a:r>
            <a:r>
              <a:rPr lang="en-GB" sz="1200" dirty="0" smtClean="0"/>
              <a:t>, </a:t>
            </a:r>
            <a:r>
              <a:rPr lang="en-GB" sz="1200" dirty="0" err="1" smtClean="0"/>
              <a:t>X_test</a:t>
            </a:r>
            <a:r>
              <a:rPr lang="en-GB" sz="1200" dirty="0" smtClean="0"/>
              <a:t>, </a:t>
            </a:r>
            <a:r>
              <a:rPr lang="en-GB" sz="1200" dirty="0" err="1" smtClean="0"/>
              <a:t>y_train</a:t>
            </a:r>
            <a:r>
              <a:rPr lang="en-GB" sz="1200" dirty="0" smtClean="0"/>
              <a:t>, </a:t>
            </a:r>
            <a:r>
              <a:rPr lang="en-GB" sz="1200" dirty="0" err="1" smtClean="0"/>
              <a:t>y_test</a:t>
            </a:r>
            <a:r>
              <a:rPr lang="en-GB" sz="1200" dirty="0" smtClean="0"/>
              <a:t> = </a:t>
            </a:r>
            <a:r>
              <a:rPr lang="en-GB" sz="1200" dirty="0" err="1" smtClean="0"/>
              <a:t>train_test_split</a:t>
            </a:r>
            <a:r>
              <a:rPr lang="en-GB" sz="1200" dirty="0" smtClean="0"/>
              <a:t>(X, y, </a:t>
            </a:r>
            <a:r>
              <a:rPr lang="en-GB" sz="1200" dirty="0" err="1" smtClean="0"/>
              <a:t>test_size</a:t>
            </a:r>
            <a:r>
              <a:rPr lang="en-GB" sz="1200" dirty="0" smtClean="0"/>
              <a:t>=0.2, </a:t>
            </a:r>
            <a:r>
              <a:rPr lang="en-GB" sz="1200" dirty="0" err="1" smtClean="0"/>
              <a:t>random_state</a:t>
            </a:r>
            <a:r>
              <a:rPr lang="en-GB" sz="1200" dirty="0" smtClean="0"/>
              <a:t>=42)</a:t>
            </a:r>
          </a:p>
          <a:p>
            <a:pPr>
              <a:buNone/>
            </a:pPr>
            <a:r>
              <a:rPr lang="en-GB" sz="1200" dirty="0" smtClean="0"/>
              <a:t># Train a Random Forest Classifier</a:t>
            </a:r>
          </a:p>
          <a:p>
            <a:pPr>
              <a:buNone/>
            </a:pPr>
            <a:r>
              <a:rPr lang="en-GB" sz="1200" dirty="0" err="1" smtClean="0"/>
              <a:t>clf</a:t>
            </a:r>
            <a:r>
              <a:rPr lang="en-GB" sz="1200" dirty="0" smtClean="0"/>
              <a:t> = </a:t>
            </a:r>
            <a:r>
              <a:rPr lang="en-GB" sz="1200" dirty="0" err="1" smtClean="0"/>
              <a:t>RandomForestClassifier</a:t>
            </a:r>
            <a:r>
              <a:rPr lang="en-GB" sz="1200" dirty="0" smtClean="0"/>
              <a:t>(</a:t>
            </a:r>
            <a:r>
              <a:rPr lang="en-GB" sz="1200" dirty="0" err="1" smtClean="0"/>
              <a:t>n_estimators</a:t>
            </a:r>
            <a:r>
              <a:rPr lang="en-GB" sz="1200" dirty="0" smtClean="0"/>
              <a:t>=100, </a:t>
            </a:r>
            <a:r>
              <a:rPr lang="en-GB" sz="1200" dirty="0" err="1" smtClean="0"/>
              <a:t>random_state</a:t>
            </a:r>
            <a:r>
              <a:rPr lang="en-GB" sz="1200" dirty="0" smtClean="0"/>
              <a:t>=42)</a:t>
            </a:r>
          </a:p>
          <a:p>
            <a:pPr>
              <a:buNone/>
            </a:pPr>
            <a:r>
              <a:rPr lang="en-GB" sz="1200" dirty="0" smtClean="0"/>
              <a:t>clf.fit(</a:t>
            </a:r>
            <a:r>
              <a:rPr lang="en-GB" sz="1200" dirty="0" err="1" smtClean="0"/>
              <a:t>X_train</a:t>
            </a:r>
            <a:r>
              <a:rPr lang="en-GB" sz="1200" dirty="0" smtClean="0"/>
              <a:t>, </a:t>
            </a:r>
            <a:r>
              <a:rPr lang="en-GB" sz="1200" dirty="0" err="1" smtClean="0"/>
              <a:t>y_train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# Predict on the test set</a:t>
            </a:r>
          </a:p>
          <a:p>
            <a:pPr>
              <a:buNone/>
            </a:pPr>
            <a:r>
              <a:rPr lang="en-GB" sz="1200" dirty="0" err="1" smtClean="0"/>
              <a:t>y_pred</a:t>
            </a:r>
            <a:r>
              <a:rPr lang="en-GB" sz="1200" dirty="0" smtClean="0"/>
              <a:t> = </a:t>
            </a:r>
            <a:r>
              <a:rPr lang="en-GB" sz="1200" dirty="0" err="1" smtClean="0"/>
              <a:t>clf.predict</a:t>
            </a:r>
            <a:r>
              <a:rPr lang="en-GB" sz="1200" dirty="0" smtClean="0"/>
              <a:t>(</a:t>
            </a:r>
            <a:r>
              <a:rPr lang="en-GB" sz="1200" dirty="0" err="1" smtClean="0"/>
              <a:t>X_test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# Calculate accuracy</a:t>
            </a:r>
          </a:p>
          <a:p>
            <a:pPr>
              <a:buNone/>
            </a:pPr>
            <a:r>
              <a:rPr lang="en-GB" sz="1200" dirty="0" smtClean="0"/>
              <a:t>accuracy = </a:t>
            </a:r>
            <a:r>
              <a:rPr lang="en-GB" sz="1200" dirty="0" err="1" smtClean="0"/>
              <a:t>accuracy_score</a:t>
            </a:r>
            <a:r>
              <a:rPr lang="en-GB" sz="1200" dirty="0" smtClean="0"/>
              <a:t>(</a:t>
            </a:r>
            <a:r>
              <a:rPr lang="en-GB" sz="1200" dirty="0" err="1" smtClean="0"/>
              <a:t>y_test</a:t>
            </a:r>
            <a:r>
              <a:rPr lang="en-GB" sz="1200" dirty="0" smtClean="0"/>
              <a:t>, </a:t>
            </a:r>
            <a:r>
              <a:rPr lang="en-GB" sz="1200" dirty="0" err="1" smtClean="0"/>
              <a:t>y_pred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f"Tačnost</a:t>
            </a:r>
            <a:r>
              <a:rPr lang="en-GB" sz="1200" dirty="0" smtClean="0"/>
              <a:t> Random Forest </a:t>
            </a:r>
            <a:r>
              <a:rPr lang="en-GB" sz="1200" dirty="0" err="1" smtClean="0"/>
              <a:t>Klasifikatora</a:t>
            </a:r>
            <a:r>
              <a:rPr lang="en-GB" sz="1200" dirty="0" smtClean="0"/>
              <a:t>: {accuracy * 100:.2f}%")</a:t>
            </a:r>
          </a:p>
          <a:p>
            <a:pPr>
              <a:buNone/>
            </a:pPr>
            <a:r>
              <a:rPr lang="en-GB" sz="1200" dirty="0" smtClean="0"/>
              <a:t># Plot decision boundaries and clusters</a:t>
            </a:r>
          </a:p>
          <a:p>
            <a:pPr>
              <a:buNone/>
            </a:pPr>
            <a:r>
              <a:rPr lang="en-GB" sz="1200" dirty="0" err="1" smtClean="0"/>
              <a:t>plt.figure</a:t>
            </a:r>
            <a:r>
              <a:rPr lang="en-GB" sz="1200" dirty="0" smtClean="0"/>
              <a:t>(</a:t>
            </a:r>
            <a:r>
              <a:rPr lang="en-GB" sz="1200" dirty="0" err="1" smtClean="0"/>
              <a:t>figsize</a:t>
            </a:r>
            <a:r>
              <a:rPr lang="en-GB" sz="1200" dirty="0" smtClean="0"/>
              <a:t>=(12, 8))</a:t>
            </a:r>
          </a:p>
          <a:p>
            <a:pPr>
              <a:buNone/>
            </a:pPr>
            <a:r>
              <a:rPr lang="en-GB" sz="1200" dirty="0" smtClean="0"/>
              <a:t># Create a mesh grid for decision boundary visualization</a:t>
            </a:r>
          </a:p>
          <a:p>
            <a:pPr>
              <a:buNone/>
            </a:pPr>
            <a:r>
              <a:rPr lang="en-GB" sz="1200" dirty="0" err="1" smtClean="0"/>
              <a:t>x_min</a:t>
            </a:r>
            <a:r>
              <a:rPr lang="en-GB" sz="1200" dirty="0" smtClean="0"/>
              <a:t>, </a:t>
            </a:r>
            <a:r>
              <a:rPr lang="en-GB" sz="1200" dirty="0" err="1" smtClean="0"/>
              <a:t>x_max</a:t>
            </a:r>
            <a:r>
              <a:rPr lang="en-GB" sz="1200" dirty="0" smtClean="0"/>
              <a:t> = X[:, 0].min() , X[:, 0].max() </a:t>
            </a:r>
          </a:p>
          <a:p>
            <a:pPr>
              <a:buNone/>
            </a:pPr>
            <a:r>
              <a:rPr lang="en-GB" sz="1200" dirty="0" err="1" smtClean="0"/>
              <a:t>y_min</a:t>
            </a:r>
            <a:r>
              <a:rPr lang="en-GB" sz="1200" dirty="0" smtClean="0"/>
              <a:t>, </a:t>
            </a:r>
            <a:r>
              <a:rPr lang="en-GB" sz="1200" dirty="0" err="1" smtClean="0"/>
              <a:t>y_max</a:t>
            </a:r>
            <a:r>
              <a:rPr lang="en-GB" sz="1200" dirty="0" smtClean="0"/>
              <a:t> = X[:, 1].min() , X[:, 1].max() </a:t>
            </a:r>
          </a:p>
          <a:p>
            <a:pPr>
              <a:buNone/>
            </a:pPr>
            <a:r>
              <a:rPr lang="en-GB" sz="1200" dirty="0" smtClean="0"/>
              <a:t>xx, </a:t>
            </a:r>
            <a:r>
              <a:rPr lang="en-GB" sz="1200" dirty="0" err="1" smtClean="0"/>
              <a:t>yy</a:t>
            </a:r>
            <a:r>
              <a:rPr lang="en-GB" sz="1200" dirty="0" smtClean="0"/>
              <a:t> = </a:t>
            </a:r>
            <a:r>
              <a:rPr lang="en-GB" sz="1200" dirty="0" err="1" smtClean="0"/>
              <a:t>np.meshgrid</a:t>
            </a:r>
            <a:r>
              <a:rPr lang="en-GB" sz="1200" dirty="0" smtClean="0"/>
              <a:t>(</a:t>
            </a:r>
            <a:r>
              <a:rPr lang="en-GB" sz="1200" dirty="0" err="1" smtClean="0"/>
              <a:t>np.arange</a:t>
            </a:r>
            <a:r>
              <a:rPr lang="en-GB" sz="1200" dirty="0" smtClean="0"/>
              <a:t>(</a:t>
            </a:r>
            <a:r>
              <a:rPr lang="en-GB" sz="1200" dirty="0" err="1" smtClean="0"/>
              <a:t>x_min</a:t>
            </a:r>
            <a:r>
              <a:rPr lang="en-GB" sz="1200" dirty="0" smtClean="0"/>
              <a:t>, </a:t>
            </a:r>
            <a:r>
              <a:rPr lang="en-GB" sz="1200" dirty="0" err="1" smtClean="0"/>
              <a:t>x_max</a:t>
            </a:r>
            <a:r>
              <a:rPr lang="en-GB" sz="1200" dirty="0" smtClean="0"/>
              <a:t>, 0.1),</a:t>
            </a:r>
          </a:p>
          <a:p>
            <a:pPr>
              <a:buNone/>
            </a:pPr>
            <a:r>
              <a:rPr lang="en-GB" sz="1200" dirty="0" smtClean="0"/>
              <a:t>                     </a:t>
            </a:r>
            <a:r>
              <a:rPr lang="en-GB" sz="1200" dirty="0" err="1" smtClean="0"/>
              <a:t>np.arange</a:t>
            </a:r>
            <a:r>
              <a:rPr lang="en-GB" sz="1200" dirty="0" smtClean="0"/>
              <a:t>(</a:t>
            </a:r>
            <a:r>
              <a:rPr lang="en-GB" sz="1200" dirty="0" err="1" smtClean="0"/>
              <a:t>y_min</a:t>
            </a:r>
            <a:r>
              <a:rPr lang="en-GB" sz="1200" dirty="0" smtClean="0"/>
              <a:t>, </a:t>
            </a:r>
            <a:r>
              <a:rPr lang="en-GB" sz="1200" dirty="0" err="1" smtClean="0"/>
              <a:t>y_max</a:t>
            </a:r>
            <a:r>
              <a:rPr lang="en-GB" sz="1200" dirty="0" smtClean="0"/>
              <a:t>, 0.1))</a:t>
            </a:r>
            <a:endParaRPr lang="en-GB" sz="12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– </a:t>
            </a:r>
            <a:r>
              <a:rPr lang="en-US" dirty="0" err="1" smtClean="0"/>
              <a:t>glavni</a:t>
            </a:r>
            <a:r>
              <a:rPr lang="en-US" dirty="0" smtClean="0"/>
              <a:t> </a:t>
            </a:r>
            <a:r>
              <a:rPr lang="en-US" dirty="0" err="1" smtClean="0"/>
              <a:t>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1200" i="1" dirty="0" smtClean="0"/>
              <a:t># Predict for each point in the mesh grid</a:t>
            </a:r>
          </a:p>
          <a:p>
            <a:pPr>
              <a:buNone/>
            </a:pPr>
            <a:r>
              <a:rPr lang="en-GB" sz="1200" i="1" dirty="0" smtClean="0"/>
              <a:t>Z = </a:t>
            </a:r>
            <a:r>
              <a:rPr lang="en-GB" sz="1200" i="1" dirty="0" err="1" smtClean="0"/>
              <a:t>clf.predict</a:t>
            </a:r>
            <a:r>
              <a:rPr lang="en-GB" sz="1200" i="1" dirty="0" smtClean="0"/>
              <a:t>(</a:t>
            </a:r>
            <a:r>
              <a:rPr lang="en-GB" sz="1200" i="1" dirty="0" err="1" smtClean="0"/>
              <a:t>np.c</a:t>
            </a:r>
            <a:r>
              <a:rPr lang="en-GB" sz="1200" i="1" dirty="0" smtClean="0"/>
              <a:t>_[</a:t>
            </a:r>
            <a:r>
              <a:rPr lang="en-GB" sz="1200" i="1" dirty="0" err="1" smtClean="0"/>
              <a:t>xx.ravel</a:t>
            </a:r>
            <a:r>
              <a:rPr lang="en-GB" sz="1200" i="1" dirty="0" smtClean="0"/>
              <a:t>(), </a:t>
            </a:r>
            <a:r>
              <a:rPr lang="en-GB" sz="1200" i="1" dirty="0" err="1" smtClean="0"/>
              <a:t>yy.ravel</a:t>
            </a:r>
            <a:r>
              <a:rPr lang="en-GB" sz="1200" i="1" dirty="0" smtClean="0"/>
              <a:t>()])</a:t>
            </a:r>
          </a:p>
          <a:p>
            <a:pPr>
              <a:buNone/>
            </a:pPr>
            <a:r>
              <a:rPr lang="en-GB" sz="1200" i="1" dirty="0" smtClean="0"/>
              <a:t>Z = </a:t>
            </a:r>
            <a:r>
              <a:rPr lang="en-GB" sz="1200" i="1" dirty="0" err="1" smtClean="0"/>
              <a:t>Z.reshape</a:t>
            </a:r>
            <a:r>
              <a:rPr lang="en-GB" sz="1200" i="1" dirty="0" smtClean="0"/>
              <a:t>(</a:t>
            </a:r>
            <a:r>
              <a:rPr lang="en-GB" sz="1200" i="1" dirty="0" err="1" smtClean="0"/>
              <a:t>xx.shape</a:t>
            </a:r>
            <a:r>
              <a:rPr lang="en-GB" sz="1200" i="1" dirty="0" smtClean="0"/>
              <a:t>)</a:t>
            </a:r>
          </a:p>
          <a:p>
            <a:pPr>
              <a:buNone/>
            </a:pPr>
            <a:r>
              <a:rPr lang="en-GB" sz="1200" i="1" dirty="0" smtClean="0"/>
              <a:t>#### Plot decision boundaries</a:t>
            </a:r>
          </a:p>
          <a:p>
            <a:pPr>
              <a:buNone/>
            </a:pPr>
            <a:r>
              <a:rPr lang="en-GB" sz="1200" i="1" dirty="0" err="1" smtClean="0"/>
              <a:t>plt.contourf</a:t>
            </a:r>
            <a:r>
              <a:rPr lang="en-GB" sz="1200" i="1" dirty="0" smtClean="0"/>
              <a:t>(xx, </a:t>
            </a:r>
            <a:r>
              <a:rPr lang="en-GB" sz="1200" i="1" dirty="0" err="1" smtClean="0"/>
              <a:t>yy</a:t>
            </a:r>
            <a:r>
              <a:rPr lang="en-GB" sz="1200" i="1" dirty="0" smtClean="0"/>
              <a:t>, Z, alpha=0.3, </a:t>
            </a:r>
            <a:r>
              <a:rPr lang="en-GB" sz="1200" i="1" dirty="0" err="1" smtClean="0"/>
              <a:t>cmap</a:t>
            </a:r>
            <a:r>
              <a:rPr lang="en-GB" sz="1200" i="1" dirty="0" smtClean="0"/>
              <a:t>=</a:t>
            </a:r>
            <a:r>
              <a:rPr lang="en-GB" sz="1200" i="1" dirty="0" err="1" smtClean="0"/>
              <a:t>plt.cm.Paired</a:t>
            </a:r>
            <a:r>
              <a:rPr lang="en-GB" sz="1200" i="1" dirty="0" smtClean="0"/>
              <a:t>)</a:t>
            </a:r>
          </a:p>
          <a:p>
            <a:pPr>
              <a:buNone/>
            </a:pPr>
            <a:r>
              <a:rPr lang="en-GB" sz="1200" i="1" dirty="0" smtClean="0"/>
              <a:t>###############</a:t>
            </a:r>
            <a:r>
              <a:rPr lang="en-GB" sz="1200" i="1" dirty="0" err="1" smtClean="0"/>
              <a:t>plt.contour</a:t>
            </a:r>
            <a:r>
              <a:rPr lang="en-GB" sz="1200" i="1" dirty="0" smtClean="0"/>
              <a:t>(xx, </a:t>
            </a:r>
            <a:r>
              <a:rPr lang="en-GB" sz="1200" i="1" dirty="0" err="1" smtClean="0"/>
              <a:t>yy</a:t>
            </a:r>
            <a:r>
              <a:rPr lang="en-GB" sz="1200" i="1" dirty="0" smtClean="0"/>
              <a:t>, Z, </a:t>
            </a:r>
            <a:r>
              <a:rPr lang="en-GB" sz="1200" i="1" dirty="0" err="1" smtClean="0"/>
              <a:t>colors</a:t>
            </a:r>
            <a:r>
              <a:rPr lang="en-GB" sz="1200" i="1" dirty="0" smtClean="0"/>
              <a:t>='black', </a:t>
            </a:r>
            <a:r>
              <a:rPr lang="en-GB" sz="1200" i="1" dirty="0" err="1" smtClean="0"/>
              <a:t>linewidths</a:t>
            </a:r>
            <a:r>
              <a:rPr lang="en-GB" sz="1200" i="1" dirty="0" smtClean="0"/>
              <a:t>=3)  # Black borders for cluster boundaries</a:t>
            </a:r>
          </a:p>
          <a:p>
            <a:pPr>
              <a:buNone/>
            </a:pPr>
            <a:r>
              <a:rPr lang="en-GB" sz="1200" i="1" dirty="0" smtClean="0"/>
              <a:t># Scatter plot for each cluster</a:t>
            </a:r>
          </a:p>
          <a:p>
            <a:pPr>
              <a:buNone/>
            </a:pPr>
            <a:r>
              <a:rPr lang="en-GB" sz="1200" i="1" dirty="0" smtClean="0"/>
              <a:t>labels = ['Amor', 'Apollo', '</a:t>
            </a:r>
            <a:r>
              <a:rPr lang="en-GB" sz="1200" i="1" dirty="0" err="1" smtClean="0"/>
              <a:t>Atens</a:t>
            </a:r>
            <a:r>
              <a:rPr lang="en-GB" sz="1200" i="1" dirty="0" smtClean="0"/>
              <a:t>', '</a:t>
            </a:r>
            <a:r>
              <a:rPr lang="en-GB" sz="1200" i="1" dirty="0" err="1" smtClean="0"/>
              <a:t>Apohele</a:t>
            </a:r>
            <a:r>
              <a:rPr lang="en-GB" sz="1200" i="1" dirty="0" smtClean="0"/>
              <a:t>', '</a:t>
            </a:r>
            <a:r>
              <a:rPr lang="en-GB" sz="1200" i="1" dirty="0" err="1" smtClean="0"/>
              <a:t>NonNEO</a:t>
            </a:r>
            <a:r>
              <a:rPr lang="en-GB" sz="1200" i="1" dirty="0" smtClean="0"/>
              <a:t>']</a:t>
            </a:r>
          </a:p>
          <a:p>
            <a:pPr>
              <a:buNone/>
            </a:pPr>
            <a:r>
              <a:rPr lang="en-GB" sz="1200" i="1" dirty="0" err="1" smtClean="0"/>
              <a:t>colors</a:t>
            </a:r>
            <a:r>
              <a:rPr lang="en-GB" sz="1200" i="1" dirty="0" smtClean="0"/>
              <a:t> = ['red', 'blue', 'green', 'purple', 'yellow']</a:t>
            </a:r>
          </a:p>
          <a:p>
            <a:pPr>
              <a:buNone/>
            </a:pPr>
            <a:r>
              <a:rPr lang="en-GB" sz="1200" i="1" dirty="0" smtClean="0"/>
              <a:t>for cluster in range(5):</a:t>
            </a:r>
          </a:p>
          <a:p>
            <a:pPr>
              <a:buNone/>
            </a:pPr>
            <a:r>
              <a:rPr lang="en-GB" sz="1200" i="1" dirty="0" smtClean="0"/>
              <a:t>    </a:t>
            </a:r>
            <a:r>
              <a:rPr lang="en-GB" sz="1200" i="1" dirty="0" err="1" smtClean="0"/>
              <a:t>plt.scatter</a:t>
            </a:r>
            <a:r>
              <a:rPr lang="en-GB" sz="1200" i="1" dirty="0" smtClean="0"/>
              <a:t>(</a:t>
            </a:r>
          </a:p>
          <a:p>
            <a:pPr>
              <a:buNone/>
            </a:pPr>
            <a:r>
              <a:rPr lang="en-GB" sz="1200" i="1" dirty="0" smtClean="0"/>
              <a:t>        X[y == cluster, 0],</a:t>
            </a:r>
          </a:p>
          <a:p>
            <a:pPr>
              <a:buNone/>
            </a:pPr>
            <a:r>
              <a:rPr lang="en-GB" sz="1200" i="1" dirty="0" smtClean="0"/>
              <a:t>        X[y == cluster, 1],</a:t>
            </a:r>
          </a:p>
          <a:p>
            <a:pPr>
              <a:buNone/>
            </a:pPr>
            <a:r>
              <a:rPr lang="en-GB" sz="1200" i="1" dirty="0" smtClean="0"/>
              <a:t>        label=f"{labels[cluster]}",</a:t>
            </a:r>
          </a:p>
          <a:p>
            <a:pPr>
              <a:buNone/>
            </a:pPr>
            <a:r>
              <a:rPr lang="en-GB" sz="1200" i="1" dirty="0" smtClean="0"/>
              <a:t>        alpha=0.6,</a:t>
            </a:r>
          </a:p>
          <a:p>
            <a:pPr>
              <a:buNone/>
            </a:pPr>
            <a:r>
              <a:rPr lang="en-GB" sz="1200" i="1" dirty="0" smtClean="0"/>
              <a:t>        </a:t>
            </a:r>
            <a:r>
              <a:rPr lang="en-GB" sz="1200" i="1" dirty="0" err="1" smtClean="0"/>
              <a:t>color</a:t>
            </a:r>
            <a:r>
              <a:rPr lang="en-GB" sz="1200" i="1" dirty="0" smtClean="0"/>
              <a:t>=</a:t>
            </a:r>
            <a:r>
              <a:rPr lang="en-GB" sz="1200" i="1" dirty="0" err="1" smtClean="0"/>
              <a:t>colors</a:t>
            </a:r>
            <a:r>
              <a:rPr lang="en-GB" sz="1200" i="1" dirty="0" smtClean="0"/>
              <a:t>[cluster]</a:t>
            </a:r>
          </a:p>
          <a:p>
            <a:pPr>
              <a:buNone/>
            </a:pPr>
            <a:r>
              <a:rPr lang="en-GB" sz="1200" i="1" dirty="0" smtClean="0"/>
              <a:t>    )</a:t>
            </a:r>
          </a:p>
          <a:p>
            <a:pPr>
              <a:buNone/>
            </a:pPr>
            <a:r>
              <a:rPr lang="en-GB" sz="1200" i="1" dirty="0" err="1" smtClean="0"/>
              <a:t>plt.title</a:t>
            </a:r>
            <a:r>
              <a:rPr lang="en-GB" sz="1200" i="1" dirty="0" smtClean="0"/>
              <a:t>("Scatter Plot of Classified Clusters with Decision Boundaries")</a:t>
            </a:r>
          </a:p>
          <a:p>
            <a:pPr>
              <a:buNone/>
            </a:pPr>
            <a:r>
              <a:rPr lang="en-GB" sz="1200" i="1" dirty="0" err="1" smtClean="0"/>
              <a:t>plt.xlabel</a:t>
            </a:r>
            <a:r>
              <a:rPr lang="en-GB" sz="1200" i="1" dirty="0" smtClean="0"/>
              <a:t>("a")</a:t>
            </a:r>
          </a:p>
          <a:p>
            <a:pPr>
              <a:buNone/>
            </a:pPr>
            <a:r>
              <a:rPr lang="en-GB" sz="1200" i="1" dirty="0" err="1" smtClean="0"/>
              <a:t>plt.ylabel</a:t>
            </a:r>
            <a:r>
              <a:rPr lang="en-GB" sz="1200" i="1" dirty="0" smtClean="0"/>
              <a:t>("e")</a:t>
            </a:r>
          </a:p>
          <a:p>
            <a:pPr>
              <a:buNone/>
            </a:pPr>
            <a:r>
              <a:rPr lang="en-GB" sz="1200" i="1" dirty="0" err="1" smtClean="0"/>
              <a:t>plt.legend</a:t>
            </a:r>
            <a:r>
              <a:rPr lang="en-GB" sz="1200" i="1" dirty="0" smtClean="0"/>
              <a:t>()</a:t>
            </a:r>
          </a:p>
          <a:p>
            <a:pPr>
              <a:buNone/>
            </a:pPr>
            <a:r>
              <a:rPr lang="en-GB" sz="1200" i="1" dirty="0" err="1" smtClean="0"/>
              <a:t>plt.grid</a:t>
            </a:r>
            <a:r>
              <a:rPr lang="en-GB" sz="1200" i="1" dirty="0" smtClean="0"/>
              <a:t>(True)</a:t>
            </a:r>
          </a:p>
          <a:p>
            <a:pPr>
              <a:buNone/>
            </a:pPr>
            <a:r>
              <a:rPr lang="en-GB" sz="1200" i="1" dirty="0" err="1" smtClean="0"/>
              <a:t>plt.show</a:t>
            </a:r>
            <a:r>
              <a:rPr lang="en-GB" sz="1200" i="1" dirty="0" smtClean="0"/>
              <a:t>()</a:t>
            </a: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Tačnost</a:t>
            </a:r>
            <a:r>
              <a:rPr lang="en-GB" sz="1200" dirty="0" smtClean="0"/>
              <a:t> Random Forest </a:t>
            </a:r>
            <a:r>
              <a:rPr lang="en-GB" sz="1200" dirty="0" err="1" smtClean="0"/>
              <a:t>Klasifikatora</a:t>
            </a:r>
            <a:r>
              <a:rPr lang="en-GB" sz="1200" dirty="0" smtClean="0"/>
              <a:t>: 99.00%</a:t>
            </a:r>
            <a:endParaRPr lang="en-GB" sz="12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 </a:t>
            </a:r>
            <a:r>
              <a:rPr lang="en-US" dirty="0" smtClean="0"/>
              <a:t>– </a:t>
            </a:r>
            <a:r>
              <a:rPr lang="en-US" dirty="0" err="1" smtClean="0"/>
              <a:t>rezultat</a:t>
            </a:r>
            <a:r>
              <a:rPr lang="sr-Latn-CS" dirty="0" smtClean="0"/>
              <a:t> – 5 klasa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drago\Documents\0000 master\009 za ppt\NEO\RandomForestRezulta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590686" cy="51054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81000"/>
            <a:ext cx="7239000" cy="5745163"/>
          </a:xfrm>
        </p:spPr>
        <p:txBody>
          <a:bodyPr>
            <a:normAutofit fontScale="92500"/>
          </a:bodyPr>
          <a:lstStyle/>
          <a:p>
            <a:r>
              <a:rPr lang="vi-VN" b="1" dirty="0" smtClean="0"/>
              <a:t>Iz skupa svih navedenih nebeskih tela odabrano je njih 40123 tako da u svakoj od kategorija bude objekata (ovo je moralo biti urađeno pažljivo jer je polaznih 1.4 miliona tela bilo samo 34 Apohele objekta - koji su svi odabrani u ulazni fajl - input40K.txt). Objekti su podeljeni u dva skupa (trening i </a:t>
            </a:r>
            <a:r>
              <a:rPr lang="vi-VN" b="1" dirty="0" smtClean="0"/>
              <a:t>test</a:t>
            </a:r>
            <a:r>
              <a:rPr lang="en-US" b="1" dirty="0" smtClean="0"/>
              <a:t> – 20000 u </a:t>
            </a:r>
            <a:r>
              <a:rPr lang="en-US" b="1" dirty="0" err="1" smtClean="0"/>
              <a:t>odnosu</a:t>
            </a:r>
            <a:r>
              <a:rPr lang="en-US" b="1" dirty="0" smtClean="0"/>
              <a:t> 80</a:t>
            </a:r>
            <a:r>
              <a:rPr lang="sr-Latn-CS" b="1" dirty="0" smtClean="0"/>
              <a:t>%</a:t>
            </a:r>
            <a:r>
              <a:rPr lang="en-US" b="1" dirty="0" smtClean="0"/>
              <a:t> </a:t>
            </a:r>
            <a:r>
              <a:rPr lang="en-US" b="1" dirty="0" err="1" smtClean="0"/>
              <a:t>prema</a:t>
            </a:r>
            <a:r>
              <a:rPr lang="en-US" b="1" dirty="0" smtClean="0"/>
              <a:t> 20%</a:t>
            </a:r>
            <a:r>
              <a:rPr lang="vi-VN" b="1" dirty="0" smtClean="0"/>
              <a:t>)</a:t>
            </a:r>
            <a:r>
              <a:rPr lang="sr-Latn-CS" b="1" dirty="0" smtClean="0"/>
              <a:t>.</a:t>
            </a:r>
            <a:r>
              <a:rPr lang="vi-VN" b="1" dirty="0" smtClean="0"/>
              <a:t> </a:t>
            </a:r>
            <a:r>
              <a:rPr lang="en-US" b="1" dirty="0" smtClean="0"/>
              <a:t>I </a:t>
            </a:r>
            <a:r>
              <a:rPr lang="en-US" b="1" dirty="0" err="1" smtClean="0"/>
              <a:t>drugih</a:t>
            </a:r>
            <a:r>
              <a:rPr lang="en-US" b="1" dirty="0" smtClean="0"/>
              <a:t> </a:t>
            </a:r>
            <a:r>
              <a:rPr lang="vi-VN" b="1" dirty="0" smtClean="0"/>
              <a:t>20000 </a:t>
            </a:r>
            <a:r>
              <a:rPr lang="en-US" b="1" dirty="0" err="1" smtClean="0"/>
              <a:t>objekata</a:t>
            </a:r>
            <a:r>
              <a:rPr lang="en-US" b="1" dirty="0" smtClean="0"/>
              <a:t> </a:t>
            </a:r>
            <a:r>
              <a:rPr lang="sr-Latn-CS" b="1" dirty="0" smtClean="0"/>
              <a:t>za </a:t>
            </a:r>
            <a:r>
              <a:rPr lang="vi-VN" b="1" dirty="0" smtClean="0"/>
              <a:t> drug</a:t>
            </a:r>
            <a:r>
              <a:rPr lang="sr-Latn-CS" b="1" dirty="0" smtClean="0"/>
              <a:t>u</a:t>
            </a:r>
            <a:r>
              <a:rPr lang="vi-VN" b="1" dirty="0" smtClean="0"/>
              <a:t> prover</a:t>
            </a:r>
            <a:r>
              <a:rPr lang="sr-Latn-CS" b="1" dirty="0" smtClean="0"/>
              <a:t>u</a:t>
            </a:r>
            <a:r>
              <a:rPr lang="sr-Latn-CS" b="1" dirty="0" smtClean="0"/>
              <a:t> </a:t>
            </a:r>
            <a:r>
              <a:rPr lang="sr-Latn-CS" b="1" dirty="0" smtClean="0"/>
              <a:t>(</a:t>
            </a:r>
            <a:r>
              <a:rPr lang="en-US" b="1" dirty="0" err="1" smtClean="0"/>
              <a:t>sa</a:t>
            </a:r>
            <a:r>
              <a:rPr lang="en-US" b="1" dirty="0" smtClean="0"/>
              <a:t> </a:t>
            </a:r>
            <a:r>
              <a:rPr lang="en-US" b="1" dirty="0" err="1" smtClean="0"/>
              <a:t>objektima</a:t>
            </a:r>
            <a:r>
              <a:rPr lang="en-US" b="1" dirty="0" smtClean="0"/>
              <a:t> </a:t>
            </a:r>
            <a:r>
              <a:rPr lang="en-US" b="1" dirty="0" err="1" smtClean="0"/>
              <a:t>koji</a:t>
            </a:r>
            <a:r>
              <a:rPr lang="en-US" b="1" dirty="0" smtClean="0"/>
              <a:t> </a:t>
            </a:r>
            <a:r>
              <a:rPr lang="en-US" b="1" dirty="0" err="1" smtClean="0"/>
              <a:t>nisu</a:t>
            </a:r>
            <a:r>
              <a:rPr lang="en-US" b="1" dirty="0" smtClean="0"/>
              <a:t> </a:t>
            </a:r>
            <a:r>
              <a:rPr lang="en-US" b="1" dirty="0" err="1" smtClean="0"/>
              <a:t>bili</a:t>
            </a:r>
            <a:r>
              <a:rPr lang="en-US" b="1" dirty="0" smtClean="0"/>
              <a:t> </a:t>
            </a:r>
            <a:r>
              <a:rPr lang="en-US" b="1" dirty="0" err="1" smtClean="0"/>
              <a:t>kori</a:t>
            </a:r>
            <a:r>
              <a:rPr lang="sr-Latn-CS" b="1" dirty="0" smtClean="0"/>
              <a:t>šć</a:t>
            </a:r>
            <a:r>
              <a:rPr lang="en-US" b="1" dirty="0" err="1" smtClean="0"/>
              <a:t>eni</a:t>
            </a:r>
            <a:r>
              <a:rPr lang="sr-Latn-CS" b="1" dirty="0" smtClean="0"/>
              <a:t>)</a:t>
            </a:r>
            <a:r>
              <a:rPr lang="vi-VN" b="1" dirty="0" smtClean="0"/>
              <a:t> </a:t>
            </a:r>
            <a:r>
              <a:rPr lang="vi-VN" b="1" dirty="0" smtClean="0"/>
              <a:t>tačnosti Random Forest klasifikacije.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Latn-CS" b="1" dirty="0" smtClean="0"/>
              <a:t>Druga</a:t>
            </a:r>
            <a:r>
              <a:rPr lang="it-IT" b="1" dirty="0" smtClean="0"/>
              <a:t> </a:t>
            </a:r>
            <a:r>
              <a:rPr lang="it-IT" b="1" dirty="0" smtClean="0"/>
              <a:t>provera preciznosti random </a:t>
            </a:r>
            <a:r>
              <a:rPr lang="it-IT" b="1" dirty="0" smtClean="0"/>
              <a:t>forest</a:t>
            </a:r>
            <a:r>
              <a:rPr lang="sr-Latn-CS" b="1" dirty="0" smtClean="0"/>
              <a:t> algoritma</a:t>
            </a:r>
            <a:r>
              <a:rPr lang="it-IT" b="1" dirty="0" smtClean="0"/>
              <a:t/>
            </a:r>
            <a:br>
              <a:rPr lang="it-IT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points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])</a:t>
            </a:r>
          </a:p>
          <a:p>
            <a:pPr>
              <a:buNone/>
            </a:pPr>
            <a:r>
              <a:rPr lang="en-GB" sz="1200" dirty="0" err="1" smtClean="0"/>
              <a:t>predicted_clusters</a:t>
            </a:r>
            <a:r>
              <a:rPr lang="en-GB" sz="1200" dirty="0" smtClean="0"/>
              <a:t> = </a:t>
            </a:r>
            <a:r>
              <a:rPr lang="en-GB" sz="1200" dirty="0" err="1" smtClean="0"/>
              <a:t>clf.predict</a:t>
            </a:r>
            <a:r>
              <a:rPr lang="en-GB" sz="1200" dirty="0" smtClean="0"/>
              <a:t>(points)</a:t>
            </a:r>
          </a:p>
          <a:p>
            <a:pPr>
              <a:buNone/>
            </a:pPr>
            <a:r>
              <a:rPr lang="en-GB" sz="1200" dirty="0" smtClean="0"/>
              <a:t>count_cluster_0 = np.sum(</a:t>
            </a:r>
            <a:r>
              <a:rPr lang="en-GB" sz="1200" dirty="0" err="1" smtClean="0"/>
              <a:t>predicted_clusters</a:t>
            </a:r>
            <a:r>
              <a:rPr lang="en-GB" sz="1200" dirty="0" smtClean="0"/>
              <a:t> == 0)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0: {count_cluster_0}")</a:t>
            </a:r>
          </a:p>
          <a:p>
            <a:pPr>
              <a:buNone/>
            </a:pPr>
            <a:r>
              <a:rPr lang="en-GB" sz="1200" dirty="0" smtClean="0"/>
              <a:t>print("Length of 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 is " +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MylistOfAmorTest</a:t>
            </a:r>
            <a:r>
              <a:rPr lang="en-GB" sz="1200" dirty="0" smtClean="0"/>
              <a:t>)))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dirty="0" err="1" smtClean="0"/>
              <a:t>Broj</a:t>
            </a:r>
            <a:r>
              <a:rPr lang="en-US" sz="1200" dirty="0" smtClean="0"/>
              <a:t> </a:t>
            </a:r>
            <a:r>
              <a:rPr lang="en-US" sz="1200" dirty="0" err="1" smtClean="0"/>
              <a:t>tačaka</a:t>
            </a:r>
            <a:r>
              <a:rPr lang="en-US" sz="1200" dirty="0" smtClean="0"/>
              <a:t> u </a:t>
            </a:r>
            <a:r>
              <a:rPr lang="en-US" sz="1200" dirty="0" err="1" smtClean="0"/>
              <a:t>klasteru</a:t>
            </a:r>
            <a:r>
              <a:rPr lang="en-US" sz="1200" dirty="0" smtClean="0"/>
              <a:t> 0: 6423 Length of </a:t>
            </a:r>
            <a:r>
              <a:rPr lang="en-US" sz="1200" dirty="0" err="1" smtClean="0"/>
              <a:t>MylistOfAmorTest</a:t>
            </a:r>
            <a:r>
              <a:rPr lang="en-US" sz="1200" dirty="0" smtClean="0"/>
              <a:t> is 6561</a:t>
            </a:r>
            <a:endParaRPr lang="x-none" sz="1200" dirty="0" smtClean="0"/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r>
              <a:rPr lang="en-GB" sz="1200" dirty="0" smtClean="0"/>
              <a:t>points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MylistOfApolloTest</a:t>
            </a:r>
            <a:r>
              <a:rPr lang="en-GB" sz="1200" dirty="0" smtClean="0"/>
              <a:t>])</a:t>
            </a:r>
          </a:p>
          <a:p>
            <a:pPr>
              <a:buNone/>
            </a:pPr>
            <a:r>
              <a:rPr lang="en-GB" sz="1200" dirty="0" err="1" smtClean="0"/>
              <a:t>predicted_clusters</a:t>
            </a:r>
            <a:r>
              <a:rPr lang="en-GB" sz="1200" dirty="0" smtClean="0"/>
              <a:t> = </a:t>
            </a:r>
            <a:r>
              <a:rPr lang="en-GB" sz="1200" dirty="0" err="1" smtClean="0"/>
              <a:t>clf.predict</a:t>
            </a:r>
            <a:r>
              <a:rPr lang="en-GB" sz="1200" dirty="0" smtClean="0"/>
              <a:t>(points)</a:t>
            </a:r>
          </a:p>
          <a:p>
            <a:pPr>
              <a:buNone/>
            </a:pPr>
            <a:r>
              <a:rPr lang="en-GB" sz="1200" dirty="0" smtClean="0"/>
              <a:t>count_cluster_1 = np.sum(</a:t>
            </a:r>
            <a:r>
              <a:rPr lang="en-GB" sz="1200" dirty="0" err="1" smtClean="0"/>
              <a:t>predicted_clusters</a:t>
            </a:r>
            <a:r>
              <a:rPr lang="en-GB" sz="1200" dirty="0" smtClean="0"/>
              <a:t> == 1)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1: {count_cluster_1}")</a:t>
            </a:r>
          </a:p>
          <a:p>
            <a:pPr>
              <a:buNone/>
            </a:pPr>
            <a:r>
              <a:rPr lang="en-GB" sz="1200" dirty="0" smtClean="0"/>
              <a:t>print("Length of </a:t>
            </a:r>
            <a:r>
              <a:rPr lang="en-GB" sz="1200" dirty="0" err="1" smtClean="0"/>
              <a:t>MylistOfApolloTest</a:t>
            </a:r>
            <a:r>
              <a:rPr lang="en-GB" sz="1200" dirty="0" smtClean="0"/>
              <a:t> is " +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MylistOfApolloTest</a:t>
            </a:r>
            <a:r>
              <a:rPr lang="en-GB" sz="1200" dirty="0" smtClean="0"/>
              <a:t>)))</a:t>
            </a:r>
            <a:endParaRPr lang="x-none" sz="1200" dirty="0" smtClean="0"/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r>
              <a:rPr lang="en-US" sz="1200" dirty="0" err="1" smtClean="0"/>
              <a:t>Broj</a:t>
            </a:r>
            <a:r>
              <a:rPr lang="en-US" sz="1200" dirty="0" smtClean="0"/>
              <a:t> </a:t>
            </a:r>
            <a:r>
              <a:rPr lang="en-US" sz="1200" dirty="0" err="1" smtClean="0"/>
              <a:t>tačaka</a:t>
            </a:r>
            <a:r>
              <a:rPr lang="en-US" sz="1200" dirty="0" smtClean="0"/>
              <a:t> u </a:t>
            </a:r>
            <a:r>
              <a:rPr lang="en-US" sz="1200" dirty="0" err="1" smtClean="0"/>
              <a:t>klasteru</a:t>
            </a:r>
            <a:r>
              <a:rPr lang="en-US" sz="1200" dirty="0" smtClean="0"/>
              <a:t> 1: 10369 Length of </a:t>
            </a:r>
            <a:r>
              <a:rPr lang="en-US" sz="1200" dirty="0" err="1" smtClean="0"/>
              <a:t>MylistOfApolloTest</a:t>
            </a:r>
            <a:r>
              <a:rPr lang="en-US" sz="1200" dirty="0" smtClean="0"/>
              <a:t> is 10453</a:t>
            </a:r>
          </a:p>
          <a:p>
            <a:pPr>
              <a:buNone/>
            </a:pPr>
            <a:endParaRPr lang="en-GB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 smtClean="0"/>
              <a:t>points = </a:t>
            </a:r>
            <a:r>
              <a:rPr lang="en-US" sz="1200" dirty="0" err="1" smtClean="0"/>
              <a:t>np.array</a:t>
            </a:r>
            <a:r>
              <a:rPr lang="en-US" sz="1200" dirty="0" smtClean="0"/>
              <a:t>([(float(</a:t>
            </a:r>
            <a:r>
              <a:rPr lang="en-US" sz="1200" dirty="0" err="1" smtClean="0"/>
              <a:t>obj.PEa</a:t>
            </a:r>
            <a:r>
              <a:rPr lang="en-US" sz="1200" dirty="0" smtClean="0"/>
              <a:t>), float(</a:t>
            </a:r>
            <a:r>
              <a:rPr lang="en-US" sz="1200" dirty="0" err="1" smtClean="0"/>
              <a:t>obj.PEe</a:t>
            </a:r>
            <a:r>
              <a:rPr lang="en-US" sz="1200" dirty="0" smtClean="0"/>
              <a:t>)) for </a:t>
            </a:r>
            <a:r>
              <a:rPr lang="en-US" sz="1200" dirty="0" err="1" smtClean="0"/>
              <a:t>obj</a:t>
            </a:r>
            <a:r>
              <a:rPr lang="en-US" sz="1200" dirty="0" smtClean="0"/>
              <a:t> in </a:t>
            </a:r>
            <a:r>
              <a:rPr lang="en-US" sz="1200" dirty="0" err="1" smtClean="0"/>
              <a:t>MylistOfAtensTest</a:t>
            </a:r>
            <a:r>
              <a:rPr lang="en-US" sz="1200" dirty="0" smtClean="0"/>
              <a:t>])</a:t>
            </a:r>
          </a:p>
          <a:p>
            <a:pPr>
              <a:buNone/>
            </a:pPr>
            <a:r>
              <a:rPr lang="en-US" sz="1200" dirty="0" err="1" smtClean="0"/>
              <a:t>predicted_clusters</a:t>
            </a:r>
            <a:r>
              <a:rPr lang="en-US" sz="1200" dirty="0" smtClean="0"/>
              <a:t> = </a:t>
            </a:r>
            <a:r>
              <a:rPr lang="en-US" sz="1200" dirty="0" err="1" smtClean="0"/>
              <a:t>clf.predict</a:t>
            </a:r>
            <a:r>
              <a:rPr lang="en-US" sz="1200" dirty="0" smtClean="0"/>
              <a:t>(points)</a:t>
            </a:r>
          </a:p>
          <a:p>
            <a:pPr>
              <a:buNone/>
            </a:pPr>
            <a:r>
              <a:rPr lang="en-US" sz="1200" dirty="0" smtClean="0"/>
              <a:t>count_cluster_2 = np.sum(</a:t>
            </a:r>
            <a:r>
              <a:rPr lang="en-US" sz="1200" dirty="0" err="1" smtClean="0"/>
              <a:t>predicted_clusters</a:t>
            </a:r>
            <a:r>
              <a:rPr lang="en-US" sz="1200" dirty="0" smtClean="0"/>
              <a:t> == 2)</a:t>
            </a:r>
          </a:p>
          <a:p>
            <a:pPr>
              <a:buNone/>
            </a:pPr>
            <a:r>
              <a:rPr lang="en-US" sz="1200" dirty="0" smtClean="0"/>
              <a:t>print(</a:t>
            </a:r>
            <a:r>
              <a:rPr lang="en-US" sz="1200" dirty="0" err="1" smtClean="0"/>
              <a:t>f"Broj</a:t>
            </a:r>
            <a:r>
              <a:rPr lang="en-US" sz="1200" dirty="0" smtClean="0"/>
              <a:t> </a:t>
            </a:r>
            <a:r>
              <a:rPr lang="en-US" sz="1200" dirty="0" err="1" smtClean="0"/>
              <a:t>tačaka</a:t>
            </a:r>
            <a:r>
              <a:rPr lang="en-US" sz="1200" dirty="0" smtClean="0"/>
              <a:t> u </a:t>
            </a:r>
            <a:r>
              <a:rPr lang="en-US" sz="1200" dirty="0" err="1" smtClean="0"/>
              <a:t>klasteru</a:t>
            </a:r>
            <a:r>
              <a:rPr lang="en-US" sz="1200" dirty="0" smtClean="0"/>
              <a:t> 2: {count_cluster_2}")</a:t>
            </a:r>
          </a:p>
          <a:p>
            <a:pPr>
              <a:buNone/>
            </a:pPr>
            <a:r>
              <a:rPr lang="en-US" sz="1200" dirty="0" smtClean="0"/>
              <a:t>print("Length of </a:t>
            </a:r>
            <a:r>
              <a:rPr lang="en-US" sz="1200" dirty="0" err="1" smtClean="0"/>
              <a:t>MylistOfAtensTest</a:t>
            </a:r>
            <a:r>
              <a:rPr lang="en-US" sz="1200" dirty="0" smtClean="0"/>
              <a:t> is " + </a:t>
            </a:r>
            <a:r>
              <a:rPr lang="en-US" sz="1200" dirty="0" err="1" smtClean="0"/>
              <a:t>str</a:t>
            </a:r>
            <a:r>
              <a:rPr lang="en-US" sz="1200" dirty="0" smtClean="0"/>
              <a:t>(</a:t>
            </a:r>
            <a:r>
              <a:rPr lang="en-US" sz="1200" dirty="0" err="1" smtClean="0"/>
              <a:t>len</a:t>
            </a:r>
            <a:r>
              <a:rPr lang="en-US" sz="1200" dirty="0" smtClean="0"/>
              <a:t>(</a:t>
            </a:r>
            <a:r>
              <a:rPr lang="en-US" sz="1200" dirty="0" err="1" smtClean="0"/>
              <a:t>MylistOfAtensTest</a:t>
            </a:r>
            <a:r>
              <a:rPr lang="en-US" sz="1200" dirty="0" smtClean="0"/>
              <a:t>)))</a:t>
            </a:r>
            <a:endParaRPr lang="x-none" sz="1200" dirty="0" smtClean="0"/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r>
              <a:rPr lang="en-GB" sz="1200" dirty="0" err="1" smtClean="0"/>
              <a:t>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2: 1459 Length of </a:t>
            </a:r>
            <a:r>
              <a:rPr lang="en-GB" sz="1200" dirty="0" err="1" smtClean="0"/>
              <a:t>MylistOfAtensTest</a:t>
            </a:r>
            <a:r>
              <a:rPr lang="en-GB" sz="1200" dirty="0" smtClean="0"/>
              <a:t> is 1460</a:t>
            </a:r>
          </a:p>
          <a:p>
            <a:pPr>
              <a:buNone/>
            </a:pP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points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])</a:t>
            </a:r>
          </a:p>
          <a:p>
            <a:pPr>
              <a:buNone/>
            </a:pPr>
            <a:r>
              <a:rPr lang="en-GB" sz="1200" dirty="0" err="1" smtClean="0"/>
              <a:t>predicted_clusters</a:t>
            </a:r>
            <a:r>
              <a:rPr lang="en-GB" sz="1200" dirty="0" smtClean="0"/>
              <a:t> = </a:t>
            </a:r>
            <a:r>
              <a:rPr lang="en-GB" sz="1200" dirty="0" err="1" smtClean="0"/>
              <a:t>clf.predict</a:t>
            </a:r>
            <a:r>
              <a:rPr lang="en-GB" sz="1200" dirty="0" smtClean="0"/>
              <a:t>(points)</a:t>
            </a:r>
          </a:p>
          <a:p>
            <a:pPr>
              <a:buNone/>
            </a:pPr>
            <a:r>
              <a:rPr lang="en-GB" sz="1200" dirty="0" smtClean="0"/>
              <a:t>count_cluster_3 = np.sum(</a:t>
            </a:r>
            <a:r>
              <a:rPr lang="en-GB" sz="1200" dirty="0" err="1" smtClean="0"/>
              <a:t>predicted_clusters</a:t>
            </a:r>
            <a:r>
              <a:rPr lang="en-GB" sz="1200" dirty="0" smtClean="0"/>
              <a:t> == 3)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3: {count_cluster_3}")</a:t>
            </a:r>
          </a:p>
          <a:p>
            <a:pPr>
              <a:buNone/>
            </a:pPr>
            <a:r>
              <a:rPr lang="en-GB" sz="1200" dirty="0" smtClean="0"/>
              <a:t>print("Length of 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 is " +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)))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3: 10 Length of </a:t>
            </a:r>
            <a:r>
              <a:rPr lang="en-GB" sz="1200" dirty="0" err="1" smtClean="0"/>
              <a:t>MylistOfApoheleTest</a:t>
            </a:r>
            <a:r>
              <a:rPr lang="en-GB" sz="1200" dirty="0" smtClean="0"/>
              <a:t> is 17</a:t>
            </a:r>
            <a:endParaRPr lang="en-GB" sz="12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points = </a:t>
            </a:r>
            <a:r>
              <a:rPr lang="en-GB" sz="1200" dirty="0" err="1" smtClean="0"/>
              <a:t>np.array</a:t>
            </a:r>
            <a:r>
              <a:rPr lang="en-GB" sz="1200" dirty="0" smtClean="0"/>
              <a:t>([(float(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), float(</a:t>
            </a:r>
            <a:r>
              <a:rPr lang="en-GB" sz="1200" dirty="0" err="1" smtClean="0"/>
              <a:t>obj.PEe</a:t>
            </a:r>
            <a:r>
              <a:rPr lang="en-GB" sz="1200" dirty="0" smtClean="0"/>
              <a:t>))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])</a:t>
            </a:r>
          </a:p>
          <a:p>
            <a:pPr>
              <a:buNone/>
            </a:pPr>
            <a:r>
              <a:rPr lang="en-GB" sz="1200" dirty="0" err="1" smtClean="0"/>
              <a:t>predicted_clusters</a:t>
            </a:r>
            <a:r>
              <a:rPr lang="en-GB" sz="1200" dirty="0" smtClean="0"/>
              <a:t> = </a:t>
            </a:r>
            <a:r>
              <a:rPr lang="en-GB" sz="1200" dirty="0" err="1" smtClean="0"/>
              <a:t>clf.predict</a:t>
            </a:r>
            <a:r>
              <a:rPr lang="en-GB" sz="1200" dirty="0" smtClean="0"/>
              <a:t>(points)</a:t>
            </a:r>
          </a:p>
          <a:p>
            <a:pPr>
              <a:buNone/>
            </a:pPr>
            <a:r>
              <a:rPr lang="en-GB" sz="1200" dirty="0" smtClean="0"/>
              <a:t>count_cluster_4 = np.sum(</a:t>
            </a:r>
            <a:r>
              <a:rPr lang="en-GB" sz="1200" dirty="0" err="1" smtClean="0"/>
              <a:t>predicted_clusters</a:t>
            </a:r>
            <a:r>
              <a:rPr lang="en-GB" sz="1200" dirty="0" smtClean="0"/>
              <a:t> == 4)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4: {count_cluster_4}")</a:t>
            </a:r>
          </a:p>
          <a:p>
            <a:pPr>
              <a:buNone/>
            </a:pPr>
            <a:r>
              <a:rPr lang="en-GB" sz="1200" dirty="0" smtClean="0"/>
              <a:t>print("Length of 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 is " + </a:t>
            </a:r>
            <a:r>
              <a:rPr lang="en-GB" sz="1200" dirty="0" err="1" smtClean="0"/>
              <a:t>str</a:t>
            </a:r>
            <a:r>
              <a:rPr lang="en-GB" sz="1200" dirty="0" smtClean="0"/>
              <a:t>(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)))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Broj</a:t>
            </a:r>
            <a:r>
              <a:rPr lang="en-GB" sz="1200" dirty="0" smtClean="0"/>
              <a:t> </a:t>
            </a:r>
            <a:r>
              <a:rPr lang="en-GB" sz="1200" dirty="0" err="1" smtClean="0"/>
              <a:t>tačaka</a:t>
            </a:r>
            <a:r>
              <a:rPr lang="en-GB" sz="1200" dirty="0" smtClean="0"/>
              <a:t> u </a:t>
            </a:r>
            <a:r>
              <a:rPr lang="en-GB" sz="1200" dirty="0" err="1" smtClean="0"/>
              <a:t>klasteru</a:t>
            </a:r>
            <a:r>
              <a:rPr lang="en-GB" sz="1200" dirty="0" smtClean="0"/>
              <a:t> 4: 1476 Length of </a:t>
            </a:r>
            <a:r>
              <a:rPr lang="en-GB" sz="1200" dirty="0" err="1" smtClean="0"/>
              <a:t>MylistofNonNEOTest</a:t>
            </a:r>
            <a:r>
              <a:rPr lang="en-GB" sz="1200" dirty="0" smtClean="0"/>
              <a:t> is 1481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vi-VN" sz="1200" dirty="0" smtClean="0"/>
              <a:t>sumForProcena = count_cluster_0 + count_cluster_1 + count_cluster_2 +count_cluster_3 + count_cluster_4</a:t>
            </a:r>
          </a:p>
          <a:p>
            <a:pPr>
              <a:buNone/>
            </a:pPr>
            <a:r>
              <a:rPr lang="vi-VN" sz="1200" dirty="0" smtClean="0"/>
              <a:t>print("Ukupni broj Tela koji je dobro određen " + str(sumForProcena) )</a:t>
            </a:r>
          </a:p>
          <a:p>
            <a:pPr>
              <a:buNone/>
            </a:pPr>
            <a:r>
              <a:rPr lang="vi-VN" sz="1200" dirty="0" smtClean="0"/>
              <a:t>print("Ukupan broj tela za testiranje je " + str(len(MylistOfSBTest)))</a:t>
            </a:r>
          </a:p>
          <a:p>
            <a:pPr>
              <a:buNone/>
            </a:pPr>
            <a:endParaRPr lang="vi-VN" sz="1200" dirty="0" smtClean="0"/>
          </a:p>
          <a:p>
            <a:pPr>
              <a:buNone/>
            </a:pPr>
            <a:r>
              <a:rPr lang="vi-VN" sz="1200" dirty="0" smtClean="0"/>
              <a:t>print (" Tačnost procene je "+ str (float (sumForProcena /len(MylistOfSBTest)) ) )</a:t>
            </a:r>
            <a:endParaRPr lang="x-none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pl-PL" sz="1200" dirty="0" smtClean="0"/>
              <a:t>Ukupni broj Tela koji je dobro određen 19737 Ukupan broj tela za testiranje je 19970</a:t>
            </a:r>
            <a:endParaRPr lang="en-US" sz="1200" dirty="0" smtClean="0"/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err="1" smtClean="0"/>
              <a:t>Tačnost</a:t>
            </a:r>
            <a:r>
              <a:rPr lang="en-GB" sz="1200" dirty="0" smtClean="0"/>
              <a:t> </a:t>
            </a:r>
            <a:r>
              <a:rPr lang="en-GB" sz="1200" dirty="0" err="1" smtClean="0"/>
              <a:t>procene</a:t>
            </a:r>
            <a:r>
              <a:rPr lang="en-GB" sz="1200" dirty="0" smtClean="0"/>
              <a:t> je 0.9883324987481222</a:t>
            </a:r>
            <a:endParaRPr lang="en-GB" sz="12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343400"/>
            <a:ext cx="7467600" cy="1143000"/>
          </a:xfrm>
        </p:spPr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sr-Latn-CS" dirty="0" smtClean="0"/>
              <a:t>pažnji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 b="1" dirty="0" smtClean="0"/>
              <a:t>Izvršavanje algoritma (sa procenom tačnosti) daje rezultat: "Tačnost Random Forest Klasifikatora: 99.00%". Nakon druge provere (sa drugih 20000 objekata) rezultat je bio: "Tačnost procene je 0.988" što se dobro poklapa sa prvom proverom. Rezultati su predstavljeni i grafički (a vs e - Velika poluosa vs ekscentricitet), a pored tih grafika takođe je prikazan i grafik a vs i (Velika poluosa vs inklinacija)</a:t>
            </a:r>
            <a:endParaRPr lang="vi-VN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7391400" cy="5668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vi-VN" b="1" dirty="0" smtClean="0"/>
              <a:t>Od ulaznih podataka za svaki objekat korišćeni su sledeći podaci:</a:t>
            </a:r>
          </a:p>
          <a:p>
            <a:pPr>
              <a:buNone/>
            </a:pPr>
            <a:r>
              <a:rPr lang="vi-VN" dirty="0" smtClean="0"/>
              <a:t>a- Velika poluosa q- Perihel - q=a(1−e) Q -Afel - Q=a(1+e)</a:t>
            </a:r>
          </a:p>
          <a:p>
            <a:pPr>
              <a:buNone/>
            </a:pPr>
            <a:r>
              <a:rPr lang="vi-VN" b="1" dirty="0" smtClean="0"/>
              <a:t>Klasifikacija je urađena na osnovu sledećih formula:</a:t>
            </a:r>
          </a:p>
          <a:p>
            <a:pPr>
              <a:buNone/>
            </a:pPr>
            <a:r>
              <a:rPr lang="vi-VN" dirty="0" smtClean="0"/>
              <a:t>Amor = 1.017 &lt; q &lt; 1.3 </a:t>
            </a:r>
            <a:endParaRPr lang="sr-Latn-CS" dirty="0" smtClean="0"/>
          </a:p>
          <a:p>
            <a:pPr>
              <a:buNone/>
            </a:pPr>
            <a:r>
              <a:rPr lang="vi-VN" dirty="0" smtClean="0"/>
              <a:t>Apollo </a:t>
            </a:r>
            <a:r>
              <a:rPr lang="vi-VN" dirty="0" smtClean="0"/>
              <a:t>= q &lt; 1.017 i a &gt; 1 </a:t>
            </a:r>
            <a:endParaRPr lang="sr-Latn-CS" dirty="0" smtClean="0"/>
          </a:p>
          <a:p>
            <a:pPr>
              <a:buNone/>
            </a:pPr>
            <a:r>
              <a:rPr lang="vi-VN" dirty="0" smtClean="0"/>
              <a:t>Atens </a:t>
            </a:r>
            <a:r>
              <a:rPr lang="vi-VN" dirty="0" smtClean="0"/>
              <a:t>= a &lt; 1 i Q &gt; 0.983 </a:t>
            </a:r>
            <a:endParaRPr lang="sr-Latn-CS" dirty="0" smtClean="0"/>
          </a:p>
          <a:p>
            <a:pPr>
              <a:buNone/>
            </a:pPr>
            <a:r>
              <a:rPr lang="vi-VN" dirty="0" smtClean="0"/>
              <a:t>Apohele </a:t>
            </a:r>
            <a:r>
              <a:rPr lang="vi-VN" dirty="0" smtClean="0"/>
              <a:t>= a &lt; 1 i Q &lt; 0.983 </a:t>
            </a:r>
            <a:endParaRPr lang="sr-Latn-CS" dirty="0" smtClean="0"/>
          </a:p>
          <a:p>
            <a:pPr>
              <a:buNone/>
            </a:pPr>
            <a:r>
              <a:rPr lang="vi-VN" dirty="0" smtClean="0"/>
              <a:t>NonNEO </a:t>
            </a:r>
            <a:r>
              <a:rPr lang="vi-VN" dirty="0" smtClean="0"/>
              <a:t>= q &gt; 1.3</a:t>
            </a:r>
          </a:p>
          <a:p>
            <a:pPr>
              <a:buNone/>
            </a:pPr>
            <a:r>
              <a:rPr lang="vi-VN" b="1" dirty="0" smtClean="0"/>
              <a:t>Takođe je korišćenja i filtracija objekata (Velika poluosa manja od 6 AU) jedino iz razloga dobijanja boljeg grafičkog predstavljanja podataka</a:t>
            </a:r>
            <a:endParaRPr lang="vi-VN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Definicija</a:t>
            </a:r>
            <a:r>
              <a:rPr lang="en-GB" b="1" dirty="0" smtClean="0"/>
              <a:t> </a:t>
            </a:r>
            <a:r>
              <a:rPr lang="en-GB" b="1" dirty="0" err="1" smtClean="0"/>
              <a:t>SmallBody</a:t>
            </a:r>
            <a:r>
              <a:rPr lang="en-GB" b="1" dirty="0" smtClean="0"/>
              <a:t> class</a:t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import copy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definicja</a:t>
            </a:r>
            <a:r>
              <a:rPr lang="en-GB" sz="1200" dirty="0" smtClean="0"/>
              <a:t> 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 class</a:t>
            </a:r>
          </a:p>
          <a:p>
            <a:pPr>
              <a:buNone/>
            </a:pPr>
            <a:r>
              <a:rPr lang="en-GB" sz="1200" dirty="0" smtClean="0"/>
              <a:t>class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def __init__(self, </a:t>
            </a:r>
            <a:r>
              <a:rPr lang="en-GB" sz="1200" dirty="0" err="1" smtClean="0"/>
              <a:t>Desn</a:t>
            </a:r>
            <a:r>
              <a:rPr lang="en-GB" sz="1200" dirty="0" smtClean="0"/>
              <a:t>, H, G, Epoch, M, </a:t>
            </a:r>
            <a:r>
              <a:rPr lang="en-GB" sz="1200" dirty="0" err="1" smtClean="0"/>
              <a:t>Peri</a:t>
            </a:r>
            <a:r>
              <a:rPr lang="en-GB" sz="1200" dirty="0" smtClean="0"/>
              <a:t>, Node, </a:t>
            </a:r>
            <a:r>
              <a:rPr lang="en-GB" sz="1200" dirty="0" err="1" smtClean="0"/>
              <a:t>PEi</a:t>
            </a:r>
            <a:r>
              <a:rPr lang="en-GB" sz="1200" dirty="0" smtClean="0"/>
              <a:t>, </a:t>
            </a:r>
            <a:r>
              <a:rPr lang="en-GB" sz="1200" dirty="0" err="1" smtClean="0"/>
              <a:t>PEe</a:t>
            </a:r>
            <a:r>
              <a:rPr lang="en-GB" sz="1200" dirty="0" smtClean="0"/>
              <a:t>, n, </a:t>
            </a:r>
            <a:r>
              <a:rPr lang="en-GB" sz="1200" dirty="0" err="1" smtClean="0"/>
              <a:t>PEa</a:t>
            </a:r>
            <a:r>
              <a:rPr lang="en-GB" sz="1200" dirty="0" smtClean="0"/>
              <a:t>, </a:t>
            </a:r>
            <a:r>
              <a:rPr lang="en-GB" sz="1200" dirty="0" err="1" smtClean="0"/>
              <a:t>PEq</a:t>
            </a:r>
            <a:r>
              <a:rPr lang="en-GB" sz="1200" dirty="0" smtClean="0"/>
              <a:t>, PEQ):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self.Desn</a:t>
            </a:r>
            <a:r>
              <a:rPr lang="en-GB" sz="1200" dirty="0" smtClean="0"/>
              <a:t> = </a:t>
            </a:r>
            <a:r>
              <a:rPr lang="en-GB" sz="1200" dirty="0" err="1" smtClean="0"/>
              <a:t>Desn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self.H</a:t>
            </a:r>
            <a:r>
              <a:rPr lang="en-GB" sz="1200" dirty="0" smtClean="0"/>
              <a:t> = H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self.G</a:t>
            </a:r>
            <a:r>
              <a:rPr lang="en-GB" sz="1200" dirty="0" smtClean="0"/>
              <a:t> = G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self.Epoch</a:t>
            </a:r>
            <a:r>
              <a:rPr lang="en-GB" sz="1200" dirty="0" smtClean="0"/>
              <a:t> = Epoch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self.M</a:t>
            </a:r>
            <a:r>
              <a:rPr lang="en-GB" sz="1200" dirty="0" smtClean="0"/>
              <a:t> = M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self.Peri</a:t>
            </a:r>
            <a:r>
              <a:rPr lang="en-GB" sz="1200" dirty="0" smtClean="0"/>
              <a:t> = </a:t>
            </a:r>
            <a:r>
              <a:rPr lang="en-GB" sz="1200" dirty="0" err="1" smtClean="0"/>
              <a:t>Peri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self.Node</a:t>
            </a:r>
            <a:r>
              <a:rPr lang="en-GB" sz="1200" dirty="0" smtClean="0"/>
              <a:t> = Node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self.PEi</a:t>
            </a:r>
            <a:r>
              <a:rPr lang="en-GB" sz="1200" dirty="0" smtClean="0"/>
              <a:t> = </a:t>
            </a:r>
            <a:r>
              <a:rPr lang="en-GB" sz="1200" dirty="0" err="1" smtClean="0"/>
              <a:t>PEi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self.PEe</a:t>
            </a:r>
            <a:r>
              <a:rPr lang="en-GB" sz="1200" dirty="0" smtClean="0"/>
              <a:t> = </a:t>
            </a:r>
            <a:r>
              <a:rPr lang="en-GB" sz="1200" dirty="0" err="1" smtClean="0"/>
              <a:t>PEe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self.n</a:t>
            </a:r>
            <a:r>
              <a:rPr lang="en-GB" sz="1200" dirty="0" smtClean="0"/>
              <a:t> = n</a:t>
            </a:r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self.PEa</a:t>
            </a:r>
            <a:r>
              <a:rPr lang="en-GB" sz="1200" dirty="0" smtClean="0"/>
              <a:t> = </a:t>
            </a:r>
            <a:r>
              <a:rPr lang="en-GB" sz="1200" dirty="0" err="1" smtClean="0"/>
              <a:t>PEa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</a:t>
            </a:r>
            <a:r>
              <a:rPr lang="en-GB" sz="1200" dirty="0" err="1" smtClean="0"/>
              <a:t>self.PEq</a:t>
            </a:r>
            <a:r>
              <a:rPr lang="en-GB" sz="1200" dirty="0" smtClean="0"/>
              <a:t> = </a:t>
            </a:r>
            <a:r>
              <a:rPr lang="en-GB" sz="1200" dirty="0" err="1" smtClean="0"/>
              <a:t>PEq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self.PEQ = PEQ</a:t>
            </a:r>
            <a:endParaRPr lang="en-GB" sz="12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funkcija koja učitava objekte smallbody u listu MyListOfSB</a:t>
            </a:r>
            <a:br>
              <a:rPr lang="pl-PL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loadSmallBodies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= []</a:t>
            </a:r>
          </a:p>
          <a:p>
            <a:pPr>
              <a:buNone/>
            </a:pPr>
            <a:r>
              <a:rPr lang="en-GB" sz="1200" dirty="0" smtClean="0"/>
              <a:t>    try:</a:t>
            </a:r>
          </a:p>
          <a:p>
            <a:pPr>
              <a:buNone/>
            </a:pPr>
            <a:r>
              <a:rPr lang="en-GB" sz="1200" dirty="0" smtClean="0"/>
              <a:t>    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header = </a:t>
            </a:r>
            <a:r>
              <a:rPr lang="en-GB" sz="1200" dirty="0" err="1" smtClean="0"/>
              <a:t>infile.readline</a:t>
            </a:r>
            <a:r>
              <a:rPr lang="en-GB" sz="1200" dirty="0" smtClean="0"/>
              <a:t>()  # </a:t>
            </a:r>
            <a:r>
              <a:rPr lang="en-GB" sz="1200" dirty="0" err="1" smtClean="0"/>
              <a:t>preskoči</a:t>
            </a:r>
            <a:r>
              <a:rPr lang="en-GB" sz="1200" dirty="0" smtClean="0"/>
              <a:t> </a:t>
            </a:r>
            <a:r>
              <a:rPr lang="en-GB" sz="1200" dirty="0" err="1" smtClean="0"/>
              <a:t>heder</a:t>
            </a: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(columns) &gt;= 13:</a:t>
            </a:r>
          </a:p>
          <a:p>
            <a:pPr>
              <a:buNone/>
            </a:pPr>
            <a:r>
              <a:rPr lang="en-GB" sz="1200" dirty="0" smtClean="0"/>
              <a:t>                    try:</a:t>
            </a:r>
          </a:p>
          <a:p>
            <a:pPr>
              <a:buNone/>
            </a:pPr>
            <a:r>
              <a:rPr lang="en-GB" sz="1200" dirty="0" smtClean="0"/>
              <a:t>                        # </a:t>
            </a:r>
            <a:r>
              <a:rPr lang="en-GB" sz="1200" dirty="0" err="1" smtClean="0"/>
              <a:t>kreira</a:t>
            </a:r>
            <a:r>
              <a:rPr lang="en-GB" sz="1200" dirty="0" smtClean="0"/>
              <a:t> 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 </a:t>
            </a:r>
            <a:r>
              <a:rPr lang="en-GB" sz="1200" dirty="0" err="1" smtClean="0"/>
              <a:t>objekat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sb</a:t>
            </a:r>
            <a:r>
              <a:rPr lang="en-GB" sz="1200" dirty="0" smtClean="0"/>
              <a:t> =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(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Desn</a:t>
            </a:r>
            <a:r>
              <a:rPr lang="en-GB" sz="1200" dirty="0" smtClean="0"/>
              <a:t>=columns[0],</a:t>
            </a:r>
          </a:p>
          <a:p>
            <a:pPr>
              <a:buNone/>
            </a:pPr>
            <a:r>
              <a:rPr lang="en-GB" sz="1200" dirty="0" smtClean="0"/>
              <a:t>                            H=float(columns[1]),</a:t>
            </a:r>
          </a:p>
          <a:p>
            <a:pPr>
              <a:buNone/>
            </a:pPr>
            <a:r>
              <a:rPr lang="en-GB" sz="1200" dirty="0" smtClean="0"/>
              <a:t>                            G=float(columns[2]),</a:t>
            </a:r>
          </a:p>
          <a:p>
            <a:pPr>
              <a:buNone/>
            </a:pPr>
            <a:r>
              <a:rPr lang="en-GB" sz="1200" dirty="0" smtClean="0"/>
              <a:t>                            Epoch=columns[3],</a:t>
            </a:r>
          </a:p>
          <a:p>
            <a:pPr>
              <a:buNone/>
            </a:pPr>
            <a:r>
              <a:rPr lang="en-GB" sz="1200" dirty="0" smtClean="0"/>
              <a:t>                            M=float(columns[4]),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Peri</a:t>
            </a:r>
            <a:r>
              <a:rPr lang="en-GB" sz="1200" dirty="0" smtClean="0"/>
              <a:t>=float(columns[5]),</a:t>
            </a:r>
          </a:p>
          <a:p>
            <a:pPr>
              <a:buNone/>
            </a:pPr>
            <a:r>
              <a:rPr lang="en-GB" sz="1200" dirty="0" smtClean="0"/>
              <a:t>                            Node=float(columns[6]),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PEi</a:t>
            </a:r>
            <a:r>
              <a:rPr lang="en-GB" sz="1200" dirty="0" smtClean="0"/>
              <a:t>=float(columns[7]),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PEe</a:t>
            </a:r>
            <a:r>
              <a:rPr lang="en-GB" sz="1200" dirty="0" smtClean="0"/>
              <a:t>=float(columns[8]),</a:t>
            </a:r>
          </a:p>
          <a:p>
            <a:pPr>
              <a:buNone/>
            </a:pPr>
            <a:r>
              <a:rPr lang="en-GB" sz="1200" dirty="0" smtClean="0"/>
              <a:t>                            n=float(columns[9]),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PEa</a:t>
            </a:r>
            <a:r>
              <a:rPr lang="en-GB" sz="1200" dirty="0" smtClean="0"/>
              <a:t>=float(columns[10]),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PEq</a:t>
            </a:r>
            <a:r>
              <a:rPr lang="en-GB" sz="1200" dirty="0" smtClean="0"/>
              <a:t>=float(columns[11]),</a:t>
            </a:r>
          </a:p>
          <a:p>
            <a:pPr>
              <a:buNone/>
            </a:pPr>
            <a:r>
              <a:rPr lang="en-GB" sz="1200" dirty="0" smtClean="0"/>
              <a:t>                            PEQ=float(columns[12])</a:t>
            </a:r>
          </a:p>
          <a:p>
            <a:pPr>
              <a:buNone/>
            </a:pPr>
            <a:r>
              <a:rPr lang="en-GB" sz="1200" dirty="0" smtClean="0"/>
              <a:t>                        )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MyListOfSB.append</a:t>
            </a:r>
            <a:r>
              <a:rPr lang="en-GB" sz="1200" dirty="0" smtClean="0"/>
              <a:t>(</a:t>
            </a:r>
            <a:r>
              <a:rPr lang="en-GB" sz="1200" dirty="0" err="1" smtClean="0"/>
              <a:t>sb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                    except </a:t>
            </a:r>
            <a:r>
              <a:rPr lang="en-GB" sz="1200" dirty="0" err="1" smtClean="0"/>
              <a:t>ValueError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        continue  # </a:t>
            </a:r>
            <a:r>
              <a:rPr lang="en-GB" sz="1200" dirty="0" err="1" smtClean="0"/>
              <a:t>Bitno</a:t>
            </a:r>
            <a:r>
              <a:rPr lang="en-GB" sz="1200" dirty="0" smtClean="0"/>
              <a:t> : </a:t>
            </a:r>
            <a:r>
              <a:rPr lang="en-GB" sz="1200" dirty="0" err="1" smtClean="0"/>
              <a:t>preskače</a:t>
            </a:r>
            <a:r>
              <a:rPr lang="en-GB" sz="1200" dirty="0" smtClean="0"/>
              <a:t>  </a:t>
            </a:r>
            <a:r>
              <a:rPr lang="en-GB" sz="1200" dirty="0" err="1" smtClean="0"/>
              <a:t>linije</a:t>
            </a:r>
            <a:r>
              <a:rPr lang="en-GB" sz="1200" dirty="0" smtClean="0"/>
              <a:t> u </a:t>
            </a:r>
            <a:r>
              <a:rPr lang="en-GB" sz="1200" dirty="0" err="1" smtClean="0"/>
              <a:t>slučaju</a:t>
            </a:r>
            <a:r>
              <a:rPr lang="en-GB" sz="1200" dirty="0" smtClean="0"/>
              <a:t> </a:t>
            </a:r>
            <a:r>
              <a:rPr lang="en-GB" sz="1200" dirty="0" err="1" smtClean="0"/>
              <a:t>loše</a:t>
            </a:r>
            <a:r>
              <a:rPr lang="en-GB" sz="1200" dirty="0" smtClean="0"/>
              <a:t> </a:t>
            </a:r>
            <a:r>
              <a:rPr lang="en-GB" sz="1200" dirty="0" err="1" smtClean="0"/>
              <a:t>konverzije</a:t>
            </a:r>
            <a:r>
              <a:rPr lang="en-GB" sz="1200" dirty="0" smtClean="0"/>
              <a:t> u float</a:t>
            </a:r>
          </a:p>
          <a:p>
            <a:pPr>
              <a:buNone/>
            </a:pPr>
            <a:r>
              <a:rPr lang="en-GB" sz="1200" dirty="0" smtClean="0"/>
              <a:t>    except </a:t>
            </a:r>
            <a:r>
              <a:rPr lang="en-GB" sz="1200" dirty="0" err="1" smtClean="0"/>
              <a:t>FileNotFoundError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f"Error</a:t>
            </a:r>
            <a:r>
              <a:rPr lang="en-GB" sz="1200" dirty="0" smtClean="0"/>
              <a:t>: File {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} not found.")</a:t>
            </a:r>
          </a:p>
          <a:p>
            <a:pPr>
              <a:buNone/>
            </a:pPr>
            <a:r>
              <a:rPr lang="en-GB" sz="1200" dirty="0" smtClean="0"/>
              <a:t>    return </a:t>
            </a:r>
            <a:r>
              <a:rPr lang="en-GB" sz="1200" dirty="0" err="1" smtClean="0"/>
              <a:t>MyListOfSB</a:t>
            </a:r>
            <a:endParaRPr lang="en-GB" sz="12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Glavni</a:t>
            </a:r>
            <a:r>
              <a:rPr lang="en-GB" b="1" dirty="0" smtClean="0"/>
              <a:t> </a:t>
            </a:r>
            <a:r>
              <a:rPr lang="en-GB" b="1" dirty="0" err="1" smtClean="0"/>
              <a:t>deo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800" dirty="0" err="1" smtClean="0"/>
              <a:t>input_file</a:t>
            </a:r>
            <a:r>
              <a:rPr lang="en-GB" sz="1800" dirty="0" smtClean="0"/>
              <a:t> = "input40K.txt“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x-none" sz="1800" b="1" dirty="0" smtClean="0"/>
              <a:t># </a:t>
            </a:r>
            <a:r>
              <a:rPr lang="en-GB" sz="1800" b="1" dirty="0" err="1" smtClean="0"/>
              <a:t>polazni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fajl</a:t>
            </a:r>
            <a:r>
              <a:rPr lang="en-GB" sz="1800" b="1" dirty="0" smtClean="0"/>
              <a:t> je </a:t>
            </a:r>
            <a:r>
              <a:rPr lang="en-GB" sz="1800" b="1" dirty="0" err="1" smtClean="0"/>
              <a:t>sa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sajta</a:t>
            </a:r>
            <a:r>
              <a:rPr lang="en-GB" sz="1800" b="1" dirty="0" smtClean="0"/>
              <a:t> MPCORB.DAT </a:t>
            </a:r>
            <a:r>
              <a:rPr lang="en-GB" sz="1800" b="1" dirty="0" err="1" smtClean="0"/>
              <a:t>sa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sajta</a:t>
            </a:r>
            <a:r>
              <a:rPr lang="en-GB" sz="1800" b="1" dirty="0" smtClean="0"/>
              <a:t> </a:t>
            </a:r>
            <a:r>
              <a:rPr lang="en-GB" sz="1800" b="1" dirty="0" smtClean="0">
                <a:hlinkClick r:id="rId2"/>
              </a:rPr>
              <a:t>https://minorplanetcenter.net/data</a:t>
            </a:r>
            <a:r>
              <a:rPr lang="en-GB" sz="1800" b="1" dirty="0" smtClean="0"/>
              <a:t> 21.dec.2024.</a:t>
            </a:r>
            <a:br>
              <a:rPr lang="en-GB" sz="1800" b="1" dirty="0" smtClean="0"/>
            </a:br>
            <a:endParaRPr lang="en-GB" sz="1800" b="1" dirty="0" smtClean="0"/>
          </a:p>
          <a:p>
            <a:pPr>
              <a:buNone/>
            </a:pPr>
            <a:r>
              <a:rPr lang="x-none" sz="1800" b="1" dirty="0" smtClean="0"/>
              <a:t># </a:t>
            </a:r>
            <a:r>
              <a:rPr lang="en-GB" sz="1800" b="1" dirty="0" err="1" smtClean="0"/>
              <a:t>fajl</a:t>
            </a:r>
            <a:r>
              <a:rPr lang="en-GB" sz="1800" b="1" dirty="0" smtClean="0"/>
              <a:t> input40K.txt </a:t>
            </a:r>
            <a:r>
              <a:rPr lang="en-GB" sz="1800" b="1" dirty="0" err="1" smtClean="0"/>
              <a:t>sadrži</a:t>
            </a:r>
            <a:r>
              <a:rPr lang="en-GB" sz="1800" b="1" dirty="0" smtClean="0"/>
              <a:t> 40123 </a:t>
            </a:r>
            <a:r>
              <a:rPr lang="en-GB" sz="1800" b="1" dirty="0" err="1" smtClean="0"/>
              <a:t>objekata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koji</a:t>
            </a:r>
            <a:r>
              <a:rPr lang="en-GB" sz="1800" b="1" dirty="0" smtClean="0"/>
              <a:t> je </a:t>
            </a:r>
            <a:r>
              <a:rPr lang="en-GB" sz="1800" b="1" dirty="0" err="1" smtClean="0"/>
              <a:t>generisan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pomoću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pomoćnih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programa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koji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su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navedeni</a:t>
            </a:r>
            <a:r>
              <a:rPr lang="en-GB" sz="1800" b="1" dirty="0" smtClean="0"/>
              <a:t/>
            </a:r>
            <a:br>
              <a:rPr lang="en-GB" sz="1800" b="1" dirty="0" smtClean="0"/>
            </a:br>
            <a:endParaRPr lang="en-GB" sz="1800" b="1" dirty="0" smtClean="0"/>
          </a:p>
          <a:p>
            <a:pPr>
              <a:buNone/>
            </a:pPr>
            <a:r>
              <a:rPr lang="x-none" sz="1800" b="1" dirty="0" smtClean="0"/>
              <a:t># </a:t>
            </a:r>
            <a:r>
              <a:rPr lang="en-GB" sz="1800" b="1" dirty="0" err="1" smtClean="0"/>
              <a:t>ispod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glavnog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programa</a:t>
            </a:r>
            <a:r>
              <a:rPr lang="en-GB" sz="1800" b="1" dirty="0" smtClean="0"/>
              <a:t> .. </a:t>
            </a:r>
            <a:r>
              <a:rPr lang="en-GB" sz="1800" b="1" dirty="0" err="1" smtClean="0"/>
              <a:t>fajl</a:t>
            </a:r>
            <a:r>
              <a:rPr lang="en-GB" sz="1800" b="1" dirty="0" smtClean="0"/>
              <a:t> je </a:t>
            </a:r>
            <a:r>
              <a:rPr lang="en-GB" sz="1800" b="1" dirty="0" err="1" smtClean="0"/>
              <a:t>generisan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tako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da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sadrži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tela</a:t>
            </a:r>
            <a:r>
              <a:rPr lang="en-GB" sz="1800" b="1" dirty="0" smtClean="0"/>
              <a:t> u </a:t>
            </a:r>
            <a:r>
              <a:rPr lang="en-GB" sz="1800" b="1" dirty="0" err="1" smtClean="0"/>
              <a:t>svih</a:t>
            </a:r>
            <a:r>
              <a:rPr lang="en-GB" sz="1800" b="1" dirty="0" smtClean="0"/>
              <a:t> 5 </a:t>
            </a:r>
            <a:r>
              <a:rPr lang="en-GB" sz="1800" b="1" dirty="0" err="1" smtClean="0"/>
              <a:t>kategorija</a:t>
            </a:r>
            <a:endParaRPr lang="x-none" sz="1800" b="1" dirty="0" smtClean="0"/>
          </a:p>
          <a:p>
            <a:endParaRPr lang="x-none" sz="1800" b="1" dirty="0" smtClean="0"/>
          </a:p>
          <a:p>
            <a:endParaRPr lang="en-GB" sz="1800" b="1" dirty="0" smtClean="0"/>
          </a:p>
          <a:p>
            <a:pPr>
              <a:buNone/>
            </a:pPr>
            <a:r>
              <a:rPr lang="en-GB" sz="1800" dirty="0" err="1" smtClean="0"/>
              <a:t>MyListOfSB</a:t>
            </a:r>
            <a:r>
              <a:rPr lang="en-GB" sz="1800" dirty="0" smtClean="0"/>
              <a:t> = </a:t>
            </a:r>
            <a:r>
              <a:rPr lang="en-GB" sz="1800" dirty="0" err="1" smtClean="0"/>
              <a:t>loadSmallBodies</a:t>
            </a:r>
            <a:r>
              <a:rPr lang="en-GB" sz="1800" dirty="0" smtClean="0"/>
              <a:t>(</a:t>
            </a:r>
            <a:r>
              <a:rPr lang="en-GB" sz="1800" dirty="0" err="1" smtClean="0"/>
              <a:t>input_file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Kreiranje listi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# Create the five lists</a:t>
            </a:r>
          </a:p>
          <a:p>
            <a:pPr>
              <a:buNone/>
            </a:pPr>
            <a:r>
              <a:rPr lang="en-GB" sz="1200" dirty="0" err="1" smtClean="0"/>
              <a:t>MylistOfAmor</a:t>
            </a:r>
            <a:r>
              <a:rPr lang="en-GB" sz="1200" dirty="0" smtClean="0"/>
              <a:t> = [</a:t>
            </a:r>
            <a:r>
              <a:rPr lang="en-GB" sz="1200" dirty="0" err="1" smtClean="0"/>
              <a:t>copy.deepcopy</a:t>
            </a:r>
            <a:r>
              <a:rPr lang="en-GB" sz="1200" dirty="0" smtClean="0"/>
              <a:t>(</a:t>
            </a:r>
            <a:r>
              <a:rPr lang="en-GB" sz="1200" dirty="0" err="1" smtClean="0"/>
              <a:t>obj</a:t>
            </a:r>
            <a:r>
              <a:rPr lang="en-GB" sz="1200" dirty="0" smtClean="0"/>
              <a:t>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1.017 &lt; float(</a:t>
            </a:r>
            <a:r>
              <a:rPr lang="en-GB" sz="1200" dirty="0" err="1" smtClean="0"/>
              <a:t>obj.PEq</a:t>
            </a:r>
            <a:r>
              <a:rPr lang="en-GB" sz="1200" dirty="0" smtClean="0"/>
              <a:t>) &lt; 1.3]</a:t>
            </a:r>
          </a:p>
          <a:p>
            <a:pPr>
              <a:buNone/>
            </a:pPr>
            <a:r>
              <a:rPr lang="en-GB" sz="1200" dirty="0" err="1" smtClean="0"/>
              <a:t>MylistOfApollo</a:t>
            </a:r>
            <a:r>
              <a:rPr lang="en-GB" sz="1200" dirty="0" smtClean="0"/>
              <a:t> = [</a:t>
            </a:r>
            <a:r>
              <a:rPr lang="en-GB" sz="1200" dirty="0" err="1" smtClean="0"/>
              <a:t>copy.deepcopy</a:t>
            </a:r>
            <a:r>
              <a:rPr lang="en-GB" sz="1200" dirty="0" smtClean="0"/>
              <a:t>(</a:t>
            </a:r>
            <a:r>
              <a:rPr lang="en-GB" sz="1200" dirty="0" err="1" smtClean="0"/>
              <a:t>obj</a:t>
            </a:r>
            <a:r>
              <a:rPr lang="en-GB" sz="1200" dirty="0" smtClean="0"/>
              <a:t>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obj.PEq</a:t>
            </a:r>
            <a:r>
              <a:rPr lang="en-GB" sz="1200" dirty="0" smtClean="0"/>
              <a:t>) &lt; 1.017 and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&gt; 1]</a:t>
            </a:r>
          </a:p>
          <a:p>
            <a:pPr>
              <a:buNone/>
            </a:pPr>
            <a:r>
              <a:rPr lang="en-GB" sz="1200" dirty="0" err="1" smtClean="0"/>
              <a:t>MylistOfAtens</a:t>
            </a:r>
            <a:r>
              <a:rPr lang="en-GB" sz="1200" dirty="0" smtClean="0"/>
              <a:t> = [</a:t>
            </a:r>
            <a:r>
              <a:rPr lang="en-GB" sz="1200" dirty="0" err="1" smtClean="0"/>
              <a:t>copy.deepcopy</a:t>
            </a:r>
            <a:r>
              <a:rPr lang="en-GB" sz="1200" dirty="0" smtClean="0"/>
              <a:t>(</a:t>
            </a:r>
            <a:r>
              <a:rPr lang="en-GB" sz="1200" dirty="0" err="1" smtClean="0"/>
              <a:t>obj</a:t>
            </a:r>
            <a:r>
              <a:rPr lang="en-GB" sz="1200" dirty="0" smtClean="0"/>
              <a:t>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1 and float(obj.PEQ) &gt; 0.983]</a:t>
            </a:r>
          </a:p>
          <a:p>
            <a:pPr>
              <a:buNone/>
            </a:pPr>
            <a:r>
              <a:rPr lang="en-GB" sz="1200" dirty="0" err="1" smtClean="0"/>
              <a:t>MylistOfApohele</a:t>
            </a:r>
            <a:r>
              <a:rPr lang="en-GB" sz="1200" dirty="0" smtClean="0"/>
              <a:t> = [</a:t>
            </a:r>
            <a:r>
              <a:rPr lang="en-GB" sz="1200" dirty="0" err="1" smtClean="0"/>
              <a:t>copy.deepcopy</a:t>
            </a:r>
            <a:r>
              <a:rPr lang="en-GB" sz="1200" dirty="0" smtClean="0"/>
              <a:t>(</a:t>
            </a:r>
            <a:r>
              <a:rPr lang="en-GB" sz="1200" dirty="0" err="1" smtClean="0"/>
              <a:t>obj</a:t>
            </a:r>
            <a:r>
              <a:rPr lang="en-GB" sz="1200" dirty="0" smtClean="0"/>
              <a:t>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1 and float(obj.PEQ) &lt; 0.983]</a:t>
            </a:r>
          </a:p>
          <a:p>
            <a:pPr>
              <a:buNone/>
            </a:pPr>
            <a:r>
              <a:rPr lang="en-GB" sz="1200" dirty="0" err="1" smtClean="0"/>
              <a:t>MylistofNonNEO</a:t>
            </a:r>
            <a:r>
              <a:rPr lang="en-GB" sz="1200" dirty="0" smtClean="0"/>
              <a:t> = [</a:t>
            </a:r>
            <a:r>
              <a:rPr lang="en-GB" sz="1200" dirty="0" err="1" smtClean="0"/>
              <a:t>copy.deepcopy</a:t>
            </a:r>
            <a:r>
              <a:rPr lang="en-GB" sz="1200" dirty="0" smtClean="0"/>
              <a:t>(</a:t>
            </a:r>
            <a:r>
              <a:rPr lang="en-GB" sz="1200" dirty="0" err="1" smtClean="0"/>
              <a:t>obj</a:t>
            </a:r>
            <a:r>
              <a:rPr lang="en-GB" sz="1200" dirty="0" smtClean="0"/>
              <a:t>)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obj.PEq</a:t>
            </a:r>
            <a:r>
              <a:rPr lang="en-GB" sz="1200" dirty="0" smtClean="0"/>
              <a:t>) &gt; 1.3]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Count the objects in each list</a:t>
            </a:r>
          </a:p>
          <a:p>
            <a:pPr>
              <a:buNone/>
            </a:pPr>
            <a:r>
              <a:rPr lang="en-GB" sz="1200" dirty="0" err="1" smtClean="0"/>
              <a:t>countAmor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MylistOfAmor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err="1" smtClean="0"/>
              <a:t>countApollo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MylistOfApollo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err="1" smtClean="0"/>
              <a:t>countAtens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MylistOfAtens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err="1" smtClean="0"/>
              <a:t>countApohele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MylistOfApohele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err="1" smtClean="0"/>
              <a:t>countNonNEO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MylistofNonNEO</a:t>
            </a:r>
            <a:r>
              <a:rPr lang="en-GB" sz="1200" dirty="0" smtClean="0"/>
              <a:t>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countPocetno</a:t>
            </a:r>
            <a:r>
              <a:rPr lang="en-GB" sz="1200" dirty="0" smtClean="0"/>
              <a:t>=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err="1" smtClean="0"/>
              <a:t>countUkupno</a:t>
            </a:r>
            <a:r>
              <a:rPr lang="en-GB" sz="1200" dirty="0" smtClean="0"/>
              <a:t>=</a:t>
            </a:r>
            <a:r>
              <a:rPr lang="en-GB" sz="1200" dirty="0" err="1" smtClean="0"/>
              <a:t>countAmor+countApollo+countAtens+countApohele+countNonNEO</a:t>
            </a:r>
            <a:endParaRPr lang="en-GB" sz="1200" dirty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874</TotalTime>
  <Words>2801</Words>
  <Application>Microsoft Office PowerPoint</Application>
  <PresentationFormat>On-screen Show (4:3)</PresentationFormat>
  <Paragraphs>408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 NEO zadatak – klasifikacija Neo i Non-Neo objekata pomoću mašinskog učenja korišćenjem Random forest algoritma</vt:lpstr>
      <vt:lpstr>Slide 2</vt:lpstr>
      <vt:lpstr>Slide 3</vt:lpstr>
      <vt:lpstr>Slide 4</vt:lpstr>
      <vt:lpstr>Slide 5</vt:lpstr>
      <vt:lpstr>Definicija SmallBody class </vt:lpstr>
      <vt:lpstr>funkcija koja učitava objekte smallbody u listu MyListOfSB </vt:lpstr>
      <vt:lpstr>Glavni deo </vt:lpstr>
      <vt:lpstr>Kreiranje listi</vt:lpstr>
      <vt:lpstr>Štampanje rezultata</vt:lpstr>
      <vt:lpstr>Podela na trening i drugi test</vt:lpstr>
      <vt:lpstr>podela na trening  i test svake liste ponaosob </vt:lpstr>
      <vt:lpstr>Slide 13</vt:lpstr>
      <vt:lpstr>Slide 14</vt:lpstr>
      <vt:lpstr>Slide 15</vt:lpstr>
      <vt:lpstr>Velika poluosa vs inklinacija  (a vs i )</vt:lpstr>
      <vt:lpstr>Labele i naslov </vt:lpstr>
      <vt:lpstr>Grafik : veza između velike poluose i inklinacije za NEO objekte</vt:lpstr>
      <vt:lpstr>Velika poluosa vs ekscentricitet (a vs e) </vt:lpstr>
      <vt:lpstr>Grafik – velika poluosa vs ekscentricitet za NEO objekte</vt:lpstr>
      <vt:lpstr>Slide 21</vt:lpstr>
      <vt:lpstr>Slide 22</vt:lpstr>
      <vt:lpstr>velika poluosa vs ekscentricitet za svih 5 kategorija </vt:lpstr>
      <vt:lpstr>Slide 24</vt:lpstr>
      <vt:lpstr>Pet kategorija NEO objekata – provera podele</vt:lpstr>
      <vt:lpstr>Random forest algoritam - Početak </vt:lpstr>
      <vt:lpstr>Random forest – glavni deo</vt:lpstr>
      <vt:lpstr>Random forest – glavni deo</vt:lpstr>
      <vt:lpstr>Random forest – rezultat – 5 klasa</vt:lpstr>
      <vt:lpstr>Druga provera preciznosti random forest algoritma </vt:lpstr>
      <vt:lpstr>Slide 31</vt:lpstr>
      <vt:lpstr>Slide 32</vt:lpstr>
      <vt:lpstr>Hvala na pažnji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Dragoljub Perisic</dc:creator>
  <cp:lastModifiedBy>dp</cp:lastModifiedBy>
  <cp:revision>69</cp:revision>
  <dcterms:created xsi:type="dcterms:W3CDTF">2025-02-05T19:30:53Z</dcterms:created>
  <dcterms:modified xsi:type="dcterms:W3CDTF">2025-02-10T19:03:49Z</dcterms:modified>
</cp:coreProperties>
</file>