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7"/>
  </p:notesMasterIdLst>
  <p:sldIdLst>
    <p:sldId id="276" r:id="rId2"/>
    <p:sldId id="303" r:id="rId3"/>
    <p:sldId id="765" r:id="rId4"/>
    <p:sldId id="768" r:id="rId5"/>
    <p:sldId id="770" r:id="rId6"/>
    <p:sldId id="780" r:id="rId7"/>
    <p:sldId id="781" r:id="rId8"/>
    <p:sldId id="782" r:id="rId9"/>
    <p:sldId id="784" r:id="rId10"/>
    <p:sldId id="785" r:id="rId11"/>
    <p:sldId id="786" r:id="rId12"/>
    <p:sldId id="783" r:id="rId13"/>
    <p:sldId id="787" r:id="rId14"/>
    <p:sldId id="788" r:id="rId15"/>
    <p:sldId id="297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7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0043C8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81469" autoAdjust="0"/>
  </p:normalViewPr>
  <p:slideViewPr>
    <p:cSldViewPr>
      <p:cViewPr varScale="1">
        <p:scale>
          <a:sx n="68" d="100"/>
          <a:sy n="68" d="100"/>
        </p:scale>
        <p:origin x="1195" y="58"/>
      </p:cViewPr>
      <p:guideLst>
        <p:guide orient="horz" pos="2205"/>
        <p:guide pos="37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pPr>
                <a:defRPr/>
              </a:pPr>
              <a:t>2019/7/12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55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5G</a:t>
            </a:r>
            <a:r>
              <a:rPr lang="zh-CN" altLang="en-US" dirty="0" smtClean="0"/>
              <a:t>低时延就是调度时的最小单位很小，为</a:t>
            </a:r>
            <a:r>
              <a:rPr lang="en-US" altLang="zh-CN" dirty="0" smtClean="0"/>
              <a:t>TTI</a:t>
            </a:r>
            <a:r>
              <a:rPr lang="zh-CN" altLang="en-US" dirty="0" smtClean="0"/>
              <a:t>，注意</a:t>
            </a:r>
            <a:r>
              <a:rPr lang="en-US" altLang="zh-CN" dirty="0" smtClean="0"/>
              <a:t>5G</a:t>
            </a:r>
            <a:r>
              <a:rPr lang="zh-CN" altLang="en-US" dirty="0" smtClean="0"/>
              <a:t>帧结构与</a:t>
            </a:r>
            <a:r>
              <a:rPr lang="en-US" altLang="zh-CN" dirty="0" smtClean="0"/>
              <a:t>LTE</a:t>
            </a:r>
            <a:r>
              <a:rPr lang="zh-CN" altLang="en-US" dirty="0" smtClean="0"/>
              <a:t>不同，正是因为调度最小单位更小，因此更灵活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9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8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7A1C1B3E-3CE0-374F-B108-003582D18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A7E0BA1A-48E2-9042-9FD5-2EDC439C7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53747F29-1D14-8A44-B292-C7AC84201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F34D23-537F-2A4E-B0D1-00E396224796}" type="slidenum">
              <a:rPr lang="en-GB" altLang="en-US" sz="1200">
                <a:latin typeface="Times New Roman" panose="02020603050405020304" pitchFamily="18" charset="0"/>
              </a:rPr>
              <a:pPr/>
              <a:t>3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4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97924207-DF03-8040-BAF7-7700D0C99F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C5558637-9908-1543-A113-7589B3C03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A194D68A-9A54-8647-BEF9-1FACC260E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5F005D-6CBB-3E4C-88AF-A147032EA3D7}" type="slidenum">
              <a:rPr lang="en-GB" altLang="en-US" sz="1200">
                <a:latin typeface="Times New Roman" panose="02020603050405020304" pitchFamily="18" charset="0"/>
              </a:rPr>
              <a:pPr/>
              <a:t>4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5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D764E390-1B5F-174C-A668-D9B1DE225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19B2E26B-F1D5-7549-8165-4E19B179F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FA69EA4C-646B-4347-AD47-4ECBA6C7A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747210-5C6E-CB45-B380-5A51B6D6696D}" type="slidenum">
              <a:rPr lang="en-GB" altLang="en-US" sz="1200">
                <a:latin typeface="Times New Roman" panose="02020603050405020304" pitchFamily="18" charset="0"/>
              </a:rPr>
              <a:pPr/>
              <a:t>5</a:t>
            </a:fld>
            <a:endParaRPr lang="en-GB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1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我国现在是准备</a:t>
            </a:r>
            <a:r>
              <a:rPr lang="en-US" altLang="zh-CN" dirty="0" smtClean="0"/>
              <a:t>LTE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NR</a:t>
            </a:r>
            <a:r>
              <a:rPr lang="zh-CN" altLang="en-US" dirty="0" smtClean="0"/>
              <a:t>分开，</a:t>
            </a:r>
            <a:r>
              <a:rPr lang="en-US" altLang="zh-CN" dirty="0" smtClean="0"/>
              <a:t>LTE</a:t>
            </a:r>
            <a:r>
              <a:rPr lang="zh-CN" altLang="en-US" dirty="0" smtClean="0"/>
              <a:t>干</a:t>
            </a:r>
            <a:r>
              <a:rPr lang="en-US" altLang="zh-CN" dirty="0" smtClean="0"/>
              <a:t>LTE</a:t>
            </a:r>
            <a:r>
              <a:rPr lang="zh-CN" altLang="en-US" dirty="0" smtClean="0"/>
              <a:t>该干的事，</a:t>
            </a:r>
            <a:r>
              <a:rPr lang="en-US" altLang="zh-CN" dirty="0" smtClean="0"/>
              <a:t>NR</a:t>
            </a:r>
            <a:r>
              <a:rPr lang="zh-CN" altLang="en-US" dirty="0" smtClean="0"/>
              <a:t>干</a:t>
            </a:r>
            <a:r>
              <a:rPr lang="en-US" altLang="zh-CN" dirty="0" smtClean="0"/>
              <a:t>NR</a:t>
            </a:r>
            <a:r>
              <a:rPr lang="zh-CN" altLang="en-US" dirty="0" smtClean="0"/>
              <a:t>该干的事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3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eNB:evolved</a:t>
            </a:r>
            <a:r>
              <a:rPr lang="en-US" altLang="zh-CN" baseline="0" dirty="0" smtClean="0"/>
              <a:t> 4G</a:t>
            </a:r>
            <a:r>
              <a:rPr lang="zh-CN" altLang="en-US" baseline="0" dirty="0" smtClean="0"/>
              <a:t>中对</a:t>
            </a:r>
            <a:r>
              <a:rPr lang="en-US" altLang="zh-CN" baseline="0" dirty="0" smtClean="0"/>
              <a:t>RAN</a:t>
            </a:r>
            <a:r>
              <a:rPr lang="zh-CN" altLang="en-US" baseline="0" dirty="0" smtClean="0"/>
              <a:t>这边</a:t>
            </a:r>
            <a:r>
              <a:rPr lang="en-US" altLang="zh-CN" baseline="0" dirty="0" smtClean="0"/>
              <a:t>BS</a:t>
            </a:r>
            <a:r>
              <a:rPr lang="zh-CN" altLang="en-US" baseline="0" dirty="0" smtClean="0"/>
              <a:t>的简称，</a:t>
            </a:r>
            <a:r>
              <a:rPr lang="en-US" altLang="zh-CN" baseline="0" dirty="0" smtClean="0"/>
              <a:t>5G</a:t>
            </a:r>
            <a:r>
              <a:rPr lang="zh-CN" altLang="en-US" baseline="0" dirty="0" smtClean="0"/>
              <a:t>改为</a:t>
            </a:r>
            <a:r>
              <a:rPr lang="en-US" altLang="zh-CN" baseline="0" dirty="0" err="1" smtClean="0"/>
              <a:t>gNB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MAC:</a:t>
            </a:r>
            <a:r>
              <a:rPr lang="zh-CN" altLang="en-US" dirty="0" smtClean="0"/>
              <a:t>复用和解复用，以及对</a:t>
            </a:r>
            <a:r>
              <a:rPr lang="en-US" altLang="zh-CN" dirty="0" err="1" smtClean="0"/>
              <a:t>Phy</a:t>
            </a:r>
            <a:r>
              <a:rPr lang="zh-CN" altLang="en-US" dirty="0" smtClean="0"/>
              <a:t>层资源的调度</a:t>
            </a:r>
            <a:endParaRPr lang="en-US" altLang="zh-CN" dirty="0" smtClean="0"/>
          </a:p>
          <a:p>
            <a:r>
              <a:rPr lang="en-US" altLang="zh-CN" dirty="0" smtClean="0"/>
              <a:t>RLC</a:t>
            </a:r>
            <a:r>
              <a:rPr lang="zh-CN" altLang="en-US" dirty="0" smtClean="0"/>
              <a:t>：无线链路控制，重传</a:t>
            </a:r>
            <a:endParaRPr lang="en-US" altLang="zh-CN" dirty="0" smtClean="0"/>
          </a:p>
          <a:p>
            <a:r>
              <a:rPr lang="en-US" altLang="zh-CN" dirty="0" smtClean="0"/>
              <a:t>PDCP</a:t>
            </a:r>
            <a:r>
              <a:rPr lang="zh-CN" altLang="en-US" dirty="0" smtClean="0"/>
              <a:t>：加密相关</a:t>
            </a:r>
            <a:endParaRPr lang="en-US" altLang="zh-CN" dirty="0" smtClean="0"/>
          </a:p>
          <a:p>
            <a:r>
              <a:rPr lang="en-US" altLang="zh-CN" dirty="0" smtClean="0"/>
              <a:t>RRC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Layer3</a:t>
            </a:r>
            <a:r>
              <a:rPr lang="zh-CN" altLang="en-US" dirty="0" smtClean="0"/>
              <a:t>，传递一些调度信息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8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上层还是用的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的一套，我们重点关注</a:t>
            </a:r>
            <a:r>
              <a:rPr lang="en-US" altLang="zh-CN" dirty="0" smtClean="0"/>
              <a:t>NR</a:t>
            </a:r>
            <a:r>
              <a:rPr lang="zh-CN" altLang="en-US" dirty="0" smtClean="0"/>
              <a:t>接口一下的结构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30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7" y="88907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3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325" y="122582"/>
            <a:ext cx="851817" cy="61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5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21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45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8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64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83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9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0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1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31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2844800" cy="40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2019</a:t>
            </a:r>
            <a:r>
              <a:rPr lang="zh-CN" altLang="en-US"/>
              <a:t>本科毕业开题答辩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7" y="88907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3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325" y="122582"/>
            <a:ext cx="851817" cy="61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142" y="1628775"/>
            <a:ext cx="10847916" cy="2056329"/>
          </a:xfrm>
        </p:spPr>
        <p:txBody>
          <a:bodyPr/>
          <a:lstStyle/>
          <a:p>
            <a:r>
              <a:rPr lang="en-US" altLang="zh-CN" sz="6600" dirty="0"/>
              <a:t>5G</a:t>
            </a:r>
            <a:r>
              <a:rPr lang="zh-CN" altLang="en-US" sz="6600" dirty="0"/>
              <a:t> </a:t>
            </a:r>
            <a:r>
              <a:rPr lang="en-US" altLang="zh-CN" sz="6600" dirty="0"/>
              <a:t>NR</a:t>
            </a:r>
            <a:r>
              <a:rPr lang="zh-CN" altLang="en-US" sz="6600" dirty="0"/>
              <a:t>简介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			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757" y="6237312"/>
            <a:ext cx="1378674" cy="472851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05702"/>
              </p:ext>
            </p:extLst>
          </p:nvPr>
        </p:nvGraphicFramePr>
        <p:xfrm>
          <a:off x="7608168" y="4365060"/>
          <a:ext cx="50405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阴浩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2019.7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A2092E-BDF0-7747-ACC0-E5ABD88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18" y="228600"/>
            <a:ext cx="10430933" cy="1143000"/>
          </a:xfrm>
        </p:spPr>
        <p:txBody>
          <a:bodyPr/>
          <a:lstStyle/>
          <a:p>
            <a:pPr>
              <a:defRPr/>
            </a:pPr>
            <a:r>
              <a:rPr lang="en-GB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5G </a:t>
            </a:r>
            <a:r>
              <a:rPr lang="en-US" altLang="zh-CN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架构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85447-FD46-3843-97F0-8C23BE7FF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-171400"/>
            <a:ext cx="5350267" cy="7571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5C7EE-2553-2A4C-BB9E-A28B2E6DCC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2" y="1224564"/>
            <a:ext cx="4320480" cy="54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A2092E-BDF0-7747-ACC0-E5ABD88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18" y="228600"/>
            <a:ext cx="10430933" cy="1143000"/>
          </a:xfrm>
        </p:spPr>
        <p:txBody>
          <a:bodyPr/>
          <a:lstStyle/>
          <a:p>
            <a:pPr>
              <a:defRPr/>
            </a:pPr>
            <a:r>
              <a:rPr lang="en-GB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ns</a:t>
            </a:r>
            <a:r>
              <a:rPr lang="en-US" altLang="zh-CN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-3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nr</a:t>
            </a:r>
            <a:r>
              <a:rPr lang="en-GB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架构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1B6E1-984C-AA41-837C-E911AD9C51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556792"/>
            <a:ext cx="7842820" cy="48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A2092E-BDF0-7747-ACC0-E5ABD88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18" y="228600"/>
            <a:ext cx="10430933" cy="1143000"/>
          </a:xfrm>
        </p:spPr>
        <p:txBody>
          <a:bodyPr/>
          <a:lstStyle/>
          <a:p>
            <a:pPr>
              <a:defRPr/>
            </a:pPr>
            <a:r>
              <a:rPr lang="en-GB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5G 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关键技术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250830-6C31-1246-83B4-739617F4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3" y="1235397"/>
            <a:ext cx="11809202" cy="53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A2092E-BDF0-7747-ACC0-E5ABD88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18" y="228600"/>
            <a:ext cx="10430933" cy="1143000"/>
          </a:xfrm>
        </p:spPr>
        <p:txBody>
          <a:bodyPr/>
          <a:lstStyle/>
          <a:p>
            <a:pPr>
              <a:defRPr/>
            </a:pPr>
            <a:r>
              <a:rPr lang="en-GB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5G 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关键技术  </a:t>
            </a:r>
            <a:r>
              <a:rPr lang="en-US" altLang="zh-CN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—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Numerology</a:t>
            </a:r>
            <a:endParaRPr lang="zh-CN" altLang="en-US" i="1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EC80B-E9AA-FC44-90CE-95CE8B4FC6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772816"/>
            <a:ext cx="10430933" cy="41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3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A2092E-BDF0-7747-ACC0-E5ABD88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18" y="228600"/>
            <a:ext cx="10430933" cy="1143000"/>
          </a:xfrm>
        </p:spPr>
        <p:txBody>
          <a:bodyPr/>
          <a:lstStyle/>
          <a:p>
            <a:pPr>
              <a:defRPr/>
            </a:pPr>
            <a:r>
              <a:rPr lang="en-GB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5G 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关键技术  </a:t>
            </a:r>
            <a:r>
              <a:rPr lang="en-US" altLang="zh-CN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—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Numerology</a:t>
            </a:r>
            <a:endParaRPr lang="zh-CN" altLang="en-US" i="1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组合 213">
            <a:extLst>
              <a:ext uri="{FF2B5EF4-FFF2-40B4-BE49-F238E27FC236}">
                <a16:creationId xmlns:a16="http://schemas.microsoft.com/office/drawing/2014/main" id="{7549CD72-59B9-6A49-81E0-704CBDCDFE04}"/>
              </a:ext>
            </a:extLst>
          </p:cNvPr>
          <p:cNvGrpSpPr/>
          <p:nvPr/>
        </p:nvGrpSpPr>
        <p:grpSpPr>
          <a:xfrm>
            <a:off x="952514" y="1700808"/>
            <a:ext cx="5268946" cy="4311650"/>
            <a:chOff x="393682" y="3001166"/>
            <a:chExt cx="3929090" cy="3144837"/>
          </a:xfrm>
        </p:grpSpPr>
        <p:graphicFrame>
          <p:nvGraphicFramePr>
            <p:cNvPr id="7" name="Object 2">
              <a:extLst>
                <a:ext uri="{FF2B5EF4-FFF2-40B4-BE49-F238E27FC236}">
                  <a16:creationId xmlns:a16="http://schemas.microsoft.com/office/drawing/2014/main" id="{892C46A5-2553-BF40-8E9F-929B2DC149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82" y="3001166"/>
            <a:ext cx="2117725" cy="314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Visio" r:id="rId4" imgW="2879725" imgH="4418330" progId="">
                    <p:embed/>
                  </p:oleObj>
                </mc:Choice>
                <mc:Fallback>
                  <p:oleObj name="Visio" r:id="rId4" imgW="2879725" imgH="4418330" progId="">
                    <p:embed/>
                    <p:pic>
                      <p:nvPicPr>
                        <p:cNvPr id="34" name="Object 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3682" y="3001166"/>
                          <a:ext cx="2117725" cy="31448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F8678F-72AA-8C49-A1DC-3BE057FC4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66" y="3885619"/>
              <a:ext cx="828000" cy="140156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sysDash"/>
              <a:miter lim="800000"/>
            </a:ln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F0B5BD4-AF49-5642-82B9-E780030C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000" y="4461762"/>
              <a:ext cx="108000" cy="108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0" name="直接箭头连接符 36">
              <a:extLst>
                <a:ext uri="{FF2B5EF4-FFF2-40B4-BE49-F238E27FC236}">
                  <a16:creationId xmlns:a16="http://schemas.microsoft.com/office/drawing/2014/main" id="{941E3B8D-E32D-514D-9445-9C0EF01D8A40}"/>
                </a:ext>
              </a:extLst>
            </p:cNvPr>
            <p:cNvCxnSpPr/>
            <p:nvPr/>
          </p:nvCxnSpPr>
          <p:spPr>
            <a:xfrm flipV="1">
              <a:off x="2082779" y="4533200"/>
              <a:ext cx="360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 w="med" len="sm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" name="直接箭头连接符 37">
              <a:extLst>
                <a:ext uri="{FF2B5EF4-FFF2-40B4-BE49-F238E27FC236}">
                  <a16:creationId xmlns:a16="http://schemas.microsoft.com/office/drawing/2014/main" id="{FB222FBC-4D3C-9441-8EAC-CA0FF28E372F}"/>
                </a:ext>
              </a:extLst>
            </p:cNvPr>
            <p:cNvCxnSpPr/>
            <p:nvPr/>
          </p:nvCxnSpPr>
          <p:spPr>
            <a:xfrm>
              <a:off x="1582713" y="4001298"/>
              <a:ext cx="857256" cy="1588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12" name="组合 27">
              <a:extLst>
                <a:ext uri="{FF2B5EF4-FFF2-40B4-BE49-F238E27FC236}">
                  <a16:creationId xmlns:a16="http://schemas.microsoft.com/office/drawing/2014/main" id="{5267A53A-D250-E845-824B-6A99A04427F5}"/>
                </a:ext>
              </a:extLst>
            </p:cNvPr>
            <p:cNvGrpSpPr/>
            <p:nvPr/>
          </p:nvGrpSpPr>
          <p:grpSpPr>
            <a:xfrm>
              <a:off x="2465384" y="4279869"/>
              <a:ext cx="1857388" cy="796241"/>
              <a:chOff x="3237236" y="5341620"/>
              <a:chExt cx="2428892" cy="796241"/>
            </a:xfrm>
          </p:grpSpPr>
          <p:sp>
            <p:nvSpPr>
              <p:cNvPr id="16" name="AutoShape 294">
                <a:extLst>
                  <a:ext uri="{FF2B5EF4-FFF2-40B4-BE49-F238E27FC236}">
                    <a16:creationId xmlns:a16="http://schemas.microsoft.com/office/drawing/2014/main" id="{704F125C-DB7D-A640-BD4D-4FE3458C6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000" y="5341620"/>
                <a:ext cx="2340000" cy="43961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lIns="87313" tIns="44450" rIns="87313" bIns="4445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F59FBCBB-7C08-E142-BCA1-B3AA59CA9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7236" y="5381627"/>
                <a:ext cx="2428892" cy="756234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 (Resource Element)</a:t>
                </a:r>
              </a:p>
              <a:p>
                <a:pPr marL="0" marR="0" lvl="0" indent="0" algn="l" defTabSz="914400" eaLnBrk="1" fontAlgn="auto" latinLnBrk="0" hangingPunct="1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最小资源单位，时域上为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个符号，频域上为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个子载波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标记为（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Edwardian Script ITC" pitchFamily="66" charset="0"/>
                    <a:ea typeface="微软雅黑" panose="020B0503020204020204" pitchFamily="34" charset="-122"/>
                  </a:rPr>
                  <a:t>k</a:t>
                </a:r>
                <a:r>
                  <a:rPr kumimoji="0" lang="en-US" altLang="zh-CN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Edwardian Script ITC" pitchFamily="66" charset="0"/>
                    <a:ea typeface="微软雅黑" panose="020B0503020204020204" pitchFamily="34" charset="-122"/>
                  </a:rPr>
                  <a:t>l</a:t>
                </a: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p:grpSp>
        <p:grpSp>
          <p:nvGrpSpPr>
            <p:cNvPr id="13" name="组合 26">
              <a:extLst>
                <a:ext uri="{FF2B5EF4-FFF2-40B4-BE49-F238E27FC236}">
                  <a16:creationId xmlns:a16="http://schemas.microsoft.com/office/drawing/2014/main" id="{A92B5FDD-AD80-9147-91FF-FF7690AB7F91}"/>
                </a:ext>
              </a:extLst>
            </p:cNvPr>
            <p:cNvGrpSpPr/>
            <p:nvPr/>
          </p:nvGrpSpPr>
          <p:grpSpPr>
            <a:xfrm>
              <a:off x="2489253" y="3682007"/>
              <a:ext cx="1767225" cy="850210"/>
              <a:chOff x="3735377" y="5834671"/>
              <a:chExt cx="2071703" cy="850210"/>
            </a:xfrm>
          </p:grpSpPr>
          <p:sp>
            <p:nvSpPr>
              <p:cNvPr id="14" name="AutoShape 294">
                <a:extLst>
                  <a:ext uri="{FF2B5EF4-FFF2-40B4-BE49-F238E27FC236}">
                    <a16:creationId xmlns:a16="http://schemas.microsoft.com/office/drawing/2014/main" id="{90D054D6-D2A4-DA4E-9053-A5E9730A7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5378" y="5834671"/>
                <a:ext cx="2071702" cy="49953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158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lIns="87313" tIns="44450" rIns="87313" bIns="4445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712CDBD0-45E1-DB4B-A983-3FFA10CCF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5377" y="5867092"/>
                <a:ext cx="2035879" cy="817789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 lIns="90000" tIns="46800" rIns="90000" bIns="4680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RB ( Resource Block)</a:t>
                </a:r>
              </a:p>
              <a:p>
                <a:pPr marL="0" marR="0" lvl="0" indent="0" algn="l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业务信道的资源单位，时域上为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个时隙，频域上为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个子载波。</a:t>
                </a:r>
              </a:p>
            </p:txBody>
          </p:sp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CE38FE6-E897-4D4A-AC5B-525E7FBD9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624"/>
          <a:stretch/>
        </p:blipFill>
        <p:spPr>
          <a:xfrm>
            <a:off x="6303270" y="1144437"/>
            <a:ext cx="5056881" cy="48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/>
              <a:t>谢 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219075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>
                <a:latin typeface="Heiti SC Light" pitchFamily="3" charset="-122"/>
                <a:ea typeface="Heiti SC Light" pitchFamily="3" charset="-122"/>
              </a:rPr>
              <a:t>相关网址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901700" y="1558925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 Rounded MT Bold" panose="020F07040305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Ns3</a:t>
            </a: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官网</a:t>
            </a:r>
          </a:p>
        </p:txBody>
      </p:sp>
    </p:spTree>
    <p:extLst>
      <p:ext uri="{BB962C8B-B14F-4D97-AF65-F5344CB8AC3E}">
        <p14:creationId xmlns:p14="http://schemas.microsoft.com/office/powerpoint/2010/main" val="64467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7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7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7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7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5GNR</a:t>
            </a:r>
          </a:p>
          <a:p>
            <a:r>
              <a:rPr lang="en-US" altLang="zh-CN" dirty="0"/>
              <a:t>NR</a:t>
            </a:r>
            <a:r>
              <a:rPr lang="zh-CN" altLang="en-US" dirty="0"/>
              <a:t>标准时间轴</a:t>
            </a:r>
            <a:endParaRPr lang="en-US" altLang="zh-CN" dirty="0"/>
          </a:p>
          <a:p>
            <a:r>
              <a:rPr lang="en-US" altLang="zh-CN" dirty="0"/>
              <a:t>5G</a:t>
            </a:r>
            <a:r>
              <a:rPr lang="zh-CN" altLang="en-US" dirty="0"/>
              <a:t>系统架构</a:t>
            </a:r>
            <a:endParaRPr lang="en-US" altLang="zh-CN" dirty="0"/>
          </a:p>
          <a:p>
            <a:r>
              <a:rPr lang="en-US" altLang="zh-CN" dirty="0"/>
              <a:t>5G</a:t>
            </a:r>
            <a:r>
              <a:rPr lang="zh-CN" altLang="en-US" dirty="0"/>
              <a:t> </a:t>
            </a:r>
            <a:r>
              <a:rPr lang="en-US" altLang="zh-CN" dirty="0"/>
              <a:t>RAN</a:t>
            </a:r>
            <a:r>
              <a:rPr lang="zh-CN" altLang="en-US" dirty="0"/>
              <a:t>架构</a:t>
            </a:r>
            <a:endParaRPr lang="en-US" altLang="zh-CN" dirty="0"/>
          </a:p>
          <a:p>
            <a:r>
              <a:rPr lang="en-US" altLang="zh-CN" dirty="0"/>
              <a:t>5G</a:t>
            </a:r>
            <a:r>
              <a:rPr lang="zh-CN" altLang="en-US" dirty="0"/>
              <a:t>关键技术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5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66C68E4-CD87-6A47-96D0-47650868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60984" y="281736"/>
            <a:ext cx="10430933" cy="1143000"/>
          </a:xfrm>
        </p:spPr>
        <p:txBody>
          <a:bodyPr/>
          <a:lstStyle/>
          <a:p>
            <a:pPr algn="ctr">
              <a:defRPr/>
            </a:pPr>
            <a:r>
              <a:rPr lang="zh-CN" altLang="en-GB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什么</a:t>
            </a:r>
            <a:r>
              <a:rPr lang="zh-CN" altLang="en-US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是</a:t>
            </a:r>
            <a:r>
              <a:rPr lang="en-US" altLang="zh-CN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5G</a:t>
            </a:r>
            <a:r>
              <a:rPr lang="zh-CN" altLang="en-US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NR</a:t>
            </a:r>
            <a:r>
              <a:rPr lang="en-GB" altLang="en-US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127" name="Content Placeholder 2">
            <a:extLst>
              <a:ext uri="{FF2B5EF4-FFF2-40B4-BE49-F238E27FC236}">
                <a16:creationId xmlns:a16="http://schemas.microsoft.com/office/drawing/2014/main" id="{91324C90-E9A4-AF44-9EAB-11C9483E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67" y="1643592"/>
            <a:ext cx="11184467" cy="3570816"/>
          </a:xfrm>
        </p:spPr>
        <p:txBody>
          <a:bodyPr/>
          <a:lstStyle/>
          <a:p>
            <a:pPr marL="455073" indent="-455073"/>
            <a:r>
              <a:rPr lang="en-US" altLang="en-US" dirty="0"/>
              <a:t>NR </a:t>
            </a:r>
            <a:r>
              <a:rPr lang="zh-CN" altLang="en-US" dirty="0"/>
              <a:t>全称为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Radio</a:t>
            </a:r>
            <a:r>
              <a:rPr lang="zh-CN" altLang="en-US" dirty="0"/>
              <a:t>，是</a:t>
            </a:r>
            <a:r>
              <a:rPr lang="en-US" altLang="zh-CN" dirty="0"/>
              <a:t>3GPP</a:t>
            </a:r>
            <a:r>
              <a:rPr lang="zh-CN" altLang="en-US" dirty="0"/>
              <a:t>组织制定的下一代无线通信网络的标准</a:t>
            </a:r>
            <a:endParaRPr lang="en-US" altLang="zh-CN" dirty="0"/>
          </a:p>
          <a:p>
            <a:pPr marL="455073" indent="-455073"/>
            <a:endParaRPr lang="en-US" altLang="zh-CN" dirty="0"/>
          </a:p>
          <a:p>
            <a:pPr marL="455073" indent="-455073"/>
            <a:r>
              <a:rPr lang="zh-CN" altLang="en-US" dirty="0"/>
              <a:t>面向更多、更复杂的需求</a:t>
            </a:r>
            <a:endParaRPr lang="en-US" altLang="zh-CN" dirty="0"/>
          </a:p>
          <a:p>
            <a:pPr marL="455073" indent="-455073"/>
            <a:endParaRPr lang="en-US" altLang="zh-CN" dirty="0"/>
          </a:p>
          <a:p>
            <a:pPr marL="455073" indent="-455073"/>
            <a:r>
              <a:rPr lang="zh-CN" altLang="en-US" dirty="0"/>
              <a:t>并非为“人”而生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		——</a:t>
            </a:r>
            <a:r>
              <a:rPr lang="zh-CN" altLang="en-US" dirty="0"/>
              <a:t>“万物”互联</a:t>
            </a:r>
            <a:endParaRPr lang="en-US" altLang="zh-CN" dirty="0"/>
          </a:p>
          <a:p>
            <a:pPr marL="455073" indent="-455073"/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F8E1F3D-C7A6-D14D-AF02-4787673DB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348880"/>
            <a:ext cx="619076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9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4D0138C-2E4A-4C48-A058-9EAAF290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18" y="228600"/>
            <a:ext cx="10430933" cy="1143000"/>
          </a:xfrm>
        </p:spPr>
        <p:txBody>
          <a:bodyPr/>
          <a:lstStyle/>
          <a:p>
            <a:pPr>
              <a:defRPr/>
            </a:pPr>
            <a:r>
              <a:rPr lang="en-GB" altLang="en-US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NR</a:t>
            </a:r>
            <a:r>
              <a:rPr lang="zh-CN" altLang="en-GB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标准</a:t>
            </a:r>
            <a:r>
              <a:rPr lang="zh-CN" altLang="en-US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时间轴</a:t>
            </a:r>
            <a:endParaRPr lang="en-GB" altLang="en-US" b="1" i="1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4480D6-9E21-3543-8073-62BB4DAA909A}"/>
              </a:ext>
            </a:extLst>
          </p:cNvPr>
          <p:cNvSpPr txBox="1">
            <a:spLocks/>
          </p:cNvSpPr>
          <p:nvPr/>
        </p:nvSpPr>
        <p:spPr bwMode="auto">
          <a:xfrm>
            <a:off x="2527300" y="4080934"/>
            <a:ext cx="6995584" cy="2891367"/>
          </a:xfrm>
          <a:prstGeom prst="rect">
            <a:avLst/>
          </a:prstGeom>
          <a:noFill/>
          <a:ln>
            <a:noFill/>
          </a:ln>
        </p:spPr>
        <p:txBody>
          <a:bodyPr lIns="121907" tIns="60953" rIns="121907" bIns="60953"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0" indent="0">
              <a:buNone/>
              <a:defRPr/>
            </a:pPr>
            <a:r>
              <a:rPr lang="en-US" sz="2400" kern="0" dirty="0"/>
              <a:t>- Licensed bands between 600MHz – 39 GHz</a:t>
            </a:r>
          </a:p>
          <a:p>
            <a:pPr marL="0" indent="0">
              <a:buNone/>
              <a:defRPr/>
            </a:pPr>
            <a:r>
              <a:rPr lang="en-US" sz="2400" kern="0" dirty="0"/>
              <a:t>- LTE-Anchored 5G (NSA), and Standalone (SA) 5G</a:t>
            </a:r>
          </a:p>
          <a:p>
            <a:pPr marL="0" indent="0">
              <a:buNone/>
              <a:defRPr/>
            </a:pPr>
            <a:r>
              <a:rPr lang="en-US" sz="2400" kern="0" dirty="0"/>
              <a:t>- Basic URLLC support</a:t>
            </a:r>
          </a:p>
          <a:p>
            <a:pPr marL="0" indent="0">
              <a:buNone/>
              <a:defRPr/>
            </a:pPr>
            <a:r>
              <a:rPr lang="en-US" sz="2400" kern="0" dirty="0"/>
              <a:t>- Massive MIMO</a:t>
            </a:r>
          </a:p>
          <a:p>
            <a:pPr marL="0" indent="0">
              <a:buNone/>
              <a:defRPr/>
            </a:pPr>
            <a:r>
              <a:rPr lang="en-US" sz="2400" kern="0" dirty="0"/>
              <a:t>- Flexible RAN architecture</a:t>
            </a:r>
          </a:p>
          <a:p>
            <a:pPr marL="0" indent="0">
              <a:buNone/>
              <a:defRPr/>
            </a:pPr>
            <a:r>
              <a:rPr lang="en-US" sz="2400" kern="0" dirty="0"/>
              <a:t>- Fulfills IMT2020 criteria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F5ED2FEC-452D-734C-B2C9-5E16446F7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017"/>
            <a:ext cx="12192000" cy="3299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1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8E7022B-8EAA-3144-9D54-A212AFFA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18" y="228600"/>
            <a:ext cx="10430933" cy="1143000"/>
          </a:xfrm>
        </p:spPr>
        <p:txBody>
          <a:bodyPr/>
          <a:lstStyle/>
          <a:p>
            <a:pPr>
              <a:defRPr/>
            </a:pPr>
            <a:r>
              <a:rPr lang="en-GB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zh-CN" altLang="en-GB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标准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时间轴</a:t>
            </a:r>
            <a:endParaRPr lang="en-GB" altLang="en-US" b="1" i="1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A322676-59B5-DA4E-81B2-4637FDF59AA0}"/>
              </a:ext>
            </a:extLst>
          </p:cNvPr>
          <p:cNvSpPr txBox="1">
            <a:spLocks/>
          </p:cNvSpPr>
          <p:nvPr/>
        </p:nvSpPr>
        <p:spPr bwMode="auto">
          <a:xfrm>
            <a:off x="2527300" y="4487333"/>
            <a:ext cx="6995584" cy="2218267"/>
          </a:xfrm>
          <a:prstGeom prst="rect">
            <a:avLst/>
          </a:prstGeom>
          <a:noFill/>
          <a:ln>
            <a:noFill/>
          </a:ln>
        </p:spPr>
        <p:txBody>
          <a:bodyPr lIns="121907" tIns="60953" rIns="121907" bIns="60953"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… towards the full 5G vision:</a:t>
            </a:r>
          </a:p>
          <a:p>
            <a:pPr marL="0" indent="0">
              <a:buNone/>
              <a:defRPr/>
            </a:pPr>
            <a:r>
              <a:rPr lang="en-US" sz="2400" kern="0" dirty="0"/>
              <a:t>- V2X support – autonomous driving</a:t>
            </a:r>
          </a:p>
          <a:p>
            <a:pPr marL="0" indent="0">
              <a:buNone/>
              <a:defRPr/>
            </a:pPr>
            <a:r>
              <a:rPr lang="en-US" sz="2400" kern="0" dirty="0"/>
              <a:t>- Enhanced MIMO</a:t>
            </a:r>
          </a:p>
          <a:p>
            <a:pPr marL="0" indent="0">
              <a:buNone/>
              <a:defRPr/>
            </a:pPr>
            <a:r>
              <a:rPr lang="en-US" sz="2400" kern="0" dirty="0"/>
              <a:t>- Support for Unlicensed bands</a:t>
            </a:r>
          </a:p>
          <a:p>
            <a:pPr marL="0" indent="0">
              <a:buNone/>
              <a:defRPr/>
            </a:pPr>
            <a:r>
              <a:rPr lang="en-US" sz="2400" kern="0" dirty="0"/>
              <a:t>- Factory automation</a:t>
            </a:r>
          </a:p>
          <a:p>
            <a:pPr marL="0" indent="0">
              <a:buNone/>
              <a:defRPr/>
            </a:pPr>
            <a:r>
              <a:rPr lang="en-US" sz="2400" kern="0" dirty="0"/>
              <a:t>- Support of higher bands (&gt;52.6 GHz)</a:t>
            </a:r>
          </a:p>
          <a:p>
            <a:pPr marL="0" indent="0">
              <a:buNone/>
              <a:defRPr/>
            </a:pPr>
            <a:r>
              <a:rPr lang="en-US" sz="2400" kern="0" dirty="0"/>
              <a:t>- …</a:t>
            </a:r>
          </a:p>
          <a:p>
            <a:pPr marL="0" indent="0">
              <a:buNone/>
              <a:defRPr/>
            </a:pPr>
            <a:endParaRPr lang="en-US" sz="2400" kern="0" dirty="0"/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7C27D91A-6D58-5046-80F7-F2BF31E2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1900"/>
            <a:ext cx="12192000" cy="33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5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AAA5A4-184C-1344-9C39-3B744E0B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18" y="228600"/>
            <a:ext cx="10430933" cy="1143000"/>
          </a:xfrm>
        </p:spPr>
        <p:txBody>
          <a:bodyPr/>
          <a:lstStyle/>
          <a:p>
            <a:pPr>
              <a:defRPr/>
            </a:pPr>
            <a:r>
              <a:rPr lang="en-GB" altLang="en-US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5G </a:t>
            </a:r>
            <a:r>
              <a:rPr lang="zh-CN" altLang="en-GB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系统</a:t>
            </a:r>
            <a:r>
              <a:rPr lang="zh-CN" altLang="en-US" b="1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架构</a:t>
            </a:r>
            <a:endParaRPr lang="en-GB" altLang="en-US" b="1" i="1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F2EAFC2A-F0C3-4D44-B1A5-4D4FB7E99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398665"/>
            <a:ext cx="85090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9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2">
            <a:extLst>
              <a:ext uri="{FF2B5EF4-FFF2-40B4-BE49-F238E27FC236}">
                <a16:creationId xmlns:a16="http://schemas.microsoft.com/office/drawing/2014/main" id="{C07EBBDA-7AC5-1B41-80A2-24081659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473200"/>
            <a:ext cx="84963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617EAC-B4C1-4A46-B98C-BE7FE4B9B050}"/>
              </a:ext>
            </a:extLst>
          </p:cNvPr>
          <p:cNvSpPr txBox="1">
            <a:spLocks/>
          </p:cNvSpPr>
          <p:nvPr/>
        </p:nvSpPr>
        <p:spPr bwMode="auto">
          <a:xfrm>
            <a:off x="695400" y="364855"/>
            <a:ext cx="104309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spc="3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GB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5G </a:t>
            </a:r>
            <a:r>
              <a:rPr lang="zh-CN" altLang="en-GB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系统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架构</a:t>
            </a:r>
            <a:endParaRPr lang="en-GB" altLang="en-US" i="1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A2092E-BDF0-7747-ACC0-E5ABD88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18" y="228600"/>
            <a:ext cx="10430933" cy="1143000"/>
          </a:xfrm>
        </p:spPr>
        <p:txBody>
          <a:bodyPr/>
          <a:lstStyle/>
          <a:p>
            <a:pPr>
              <a:defRPr/>
            </a:pPr>
            <a:r>
              <a:rPr lang="en-GB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5G 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系统架构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DF1E87E4-C6EE-8A4E-BF8B-383FD7F97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485900"/>
            <a:ext cx="8483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5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A2092E-BDF0-7747-ACC0-E5ABD88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18" y="228600"/>
            <a:ext cx="10430933" cy="1143000"/>
          </a:xfrm>
        </p:spPr>
        <p:txBody>
          <a:bodyPr/>
          <a:lstStyle/>
          <a:p>
            <a:pPr>
              <a:defRPr/>
            </a:pPr>
            <a:r>
              <a:rPr lang="en-GB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5G </a:t>
            </a:r>
            <a:r>
              <a:rPr lang="zh-CN" altLang="en-US" i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系统架构</a:t>
            </a:r>
          </a:p>
        </p:txBody>
      </p:sp>
      <p:grpSp>
        <p:nvGrpSpPr>
          <p:cNvPr id="5" name="组合 79">
            <a:extLst>
              <a:ext uri="{FF2B5EF4-FFF2-40B4-BE49-F238E27FC236}">
                <a16:creationId xmlns:a16="http://schemas.microsoft.com/office/drawing/2014/main" id="{220086C7-225E-5A44-96C4-15BB39D5E191}"/>
              </a:ext>
            </a:extLst>
          </p:cNvPr>
          <p:cNvGrpSpPr/>
          <p:nvPr/>
        </p:nvGrpSpPr>
        <p:grpSpPr>
          <a:xfrm>
            <a:off x="623392" y="1856637"/>
            <a:ext cx="6301504" cy="4143577"/>
            <a:chOff x="432000" y="2166918"/>
            <a:chExt cx="4928660" cy="3134509"/>
          </a:xfrm>
        </p:grpSpPr>
        <p:grpSp>
          <p:nvGrpSpPr>
            <p:cNvPr id="6" name="组合 50">
              <a:extLst>
                <a:ext uri="{FF2B5EF4-FFF2-40B4-BE49-F238E27FC236}">
                  <a16:creationId xmlns:a16="http://schemas.microsoft.com/office/drawing/2014/main" id="{96611B1B-D163-3E4A-959F-473F9BA3A510}"/>
                </a:ext>
              </a:extLst>
            </p:cNvPr>
            <p:cNvGrpSpPr/>
            <p:nvPr/>
          </p:nvGrpSpPr>
          <p:grpSpPr>
            <a:xfrm>
              <a:off x="541670" y="2543746"/>
              <a:ext cx="1143008" cy="2552130"/>
              <a:chOff x="3857628" y="2135912"/>
              <a:chExt cx="1143008" cy="2552130"/>
            </a:xfrm>
          </p:grpSpPr>
          <p:sp>
            <p:nvSpPr>
              <p:cNvPr id="42" name="矩形 100">
                <a:extLst>
                  <a:ext uri="{FF2B5EF4-FFF2-40B4-BE49-F238E27FC236}">
                    <a16:creationId xmlns:a16="http://schemas.microsoft.com/office/drawing/2014/main" id="{DE41C718-BBF7-AD45-8CBB-5419D146047B}"/>
                  </a:ext>
                </a:extLst>
              </p:cNvPr>
              <p:cNvSpPr/>
              <p:nvPr/>
            </p:nvSpPr>
            <p:spPr>
              <a:xfrm>
                <a:off x="3857628" y="2135912"/>
                <a:ext cx="1143008" cy="2552130"/>
              </a:xfrm>
              <a:prstGeom prst="rect">
                <a:avLst/>
              </a:prstGeom>
              <a:solidFill>
                <a:srgbClr val="FFFF00">
                  <a:alpha val="17000"/>
                </a:srgbClr>
              </a:solidFill>
              <a:ln w="1397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2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圆角矩形 102">
                <a:extLst>
                  <a:ext uri="{FF2B5EF4-FFF2-40B4-BE49-F238E27FC236}">
                    <a16:creationId xmlns:a16="http://schemas.microsoft.com/office/drawing/2014/main" id="{0983B9FB-6C52-2447-87AC-68A58986E3A5}"/>
                  </a:ext>
                </a:extLst>
              </p:cNvPr>
              <p:cNvSpPr/>
              <p:nvPr/>
            </p:nvSpPr>
            <p:spPr>
              <a:xfrm>
                <a:off x="3960000" y="2472356"/>
                <a:ext cx="918000" cy="18000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>
                <a:outerShdw blurRad="50800" dist="38100" sx="98000" sy="98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RB</a:t>
                </a:r>
                <a:r>
                  <a:rPr lang="zh-CN" altLang="en-US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</a:t>
                </a:r>
              </a:p>
            </p:txBody>
          </p:sp>
          <p:sp>
            <p:nvSpPr>
              <p:cNvPr id="45" name="圆角矩形 16">
                <a:extLst>
                  <a:ext uri="{FF2B5EF4-FFF2-40B4-BE49-F238E27FC236}">
                    <a16:creationId xmlns:a16="http://schemas.microsoft.com/office/drawing/2014/main" id="{5802FBF1-2187-7743-AC41-3EC3024FBF01}"/>
                  </a:ext>
                </a:extLst>
              </p:cNvPr>
              <p:cNvSpPr/>
              <p:nvPr/>
            </p:nvSpPr>
            <p:spPr>
              <a:xfrm>
                <a:off x="3960000" y="2706356"/>
                <a:ext cx="918000" cy="18000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>
                <a:outerShdw blurRad="50800" dist="38100" sx="98000" sy="98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连接移动性管理</a:t>
                </a:r>
              </a:p>
            </p:txBody>
          </p:sp>
          <p:sp>
            <p:nvSpPr>
              <p:cNvPr id="46" name="圆角矩形 104">
                <a:extLst>
                  <a:ext uri="{FF2B5EF4-FFF2-40B4-BE49-F238E27FC236}">
                    <a16:creationId xmlns:a16="http://schemas.microsoft.com/office/drawing/2014/main" id="{22CEE401-F9BA-1241-844C-BF89979FFCC6}"/>
                  </a:ext>
                </a:extLst>
              </p:cNvPr>
              <p:cNvSpPr/>
              <p:nvPr/>
            </p:nvSpPr>
            <p:spPr>
              <a:xfrm>
                <a:off x="3960000" y="2940356"/>
                <a:ext cx="918000" cy="18000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>
                <a:outerShdw blurRad="50800" dist="38100" sx="98000" sy="98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无线接入控制</a:t>
                </a:r>
              </a:p>
            </p:txBody>
          </p:sp>
          <p:sp>
            <p:nvSpPr>
              <p:cNvPr id="48" name="圆角矩形 19">
                <a:extLst>
                  <a:ext uri="{FF2B5EF4-FFF2-40B4-BE49-F238E27FC236}">
                    <a16:creationId xmlns:a16="http://schemas.microsoft.com/office/drawing/2014/main" id="{B6A5EF1A-C82C-9C41-8575-6554F37363A3}"/>
                  </a:ext>
                </a:extLst>
              </p:cNvPr>
              <p:cNvSpPr/>
              <p:nvPr/>
            </p:nvSpPr>
            <p:spPr>
              <a:xfrm>
                <a:off x="3960000" y="3185551"/>
                <a:ext cx="918000" cy="28800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>
                <a:outerShdw blurRad="50800" dist="38100" sx="98000" sy="98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动态资源分配</a:t>
                </a:r>
                <a:endParaRPr lang="en-US" altLang="zh-CN" sz="103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调度</a:t>
                </a:r>
                <a:r>
                  <a:rPr lang="en-US" altLang="zh-CN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03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圆角矩形 20">
                <a:extLst>
                  <a:ext uri="{FF2B5EF4-FFF2-40B4-BE49-F238E27FC236}">
                    <a16:creationId xmlns:a16="http://schemas.microsoft.com/office/drawing/2014/main" id="{D9A06E35-C490-F444-B9BB-DAC0566C5C28}"/>
                  </a:ext>
                </a:extLst>
              </p:cNvPr>
              <p:cNvSpPr/>
              <p:nvPr/>
            </p:nvSpPr>
            <p:spPr>
              <a:xfrm>
                <a:off x="3960000" y="3557953"/>
                <a:ext cx="468000" cy="144000"/>
              </a:xfrm>
              <a:prstGeom prst="round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>
                <a:outerShdw blurRad="50800" dist="38100" sx="98000" sy="98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RRC</a:t>
                </a:r>
                <a:endParaRPr lang="zh-CN" altLang="en-US" sz="103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圆角矩形 108">
                <a:extLst>
                  <a:ext uri="{FF2B5EF4-FFF2-40B4-BE49-F238E27FC236}">
                    <a16:creationId xmlns:a16="http://schemas.microsoft.com/office/drawing/2014/main" id="{D2A2E496-8967-A74B-80CA-050F119E9B09}"/>
                  </a:ext>
                </a:extLst>
              </p:cNvPr>
              <p:cNvSpPr/>
              <p:nvPr/>
            </p:nvSpPr>
            <p:spPr>
              <a:xfrm>
                <a:off x="3960000" y="3930356"/>
                <a:ext cx="918000" cy="144000"/>
              </a:xfrm>
              <a:prstGeom prst="round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>
                <a:outerShdw blurRad="50800" dist="38100" sx="98000" sy="98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PDCP</a:t>
                </a:r>
                <a:endParaRPr lang="zh-CN" altLang="en-US" sz="103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圆角矩形 109">
                <a:extLst>
                  <a:ext uri="{FF2B5EF4-FFF2-40B4-BE49-F238E27FC236}">
                    <a16:creationId xmlns:a16="http://schemas.microsoft.com/office/drawing/2014/main" id="{BE9B69AD-7ACA-564C-88FA-593D06FA990F}"/>
                  </a:ext>
                </a:extLst>
              </p:cNvPr>
              <p:cNvSpPr/>
              <p:nvPr/>
            </p:nvSpPr>
            <p:spPr>
              <a:xfrm>
                <a:off x="3960000" y="4110356"/>
                <a:ext cx="918000" cy="144000"/>
              </a:xfrm>
              <a:prstGeom prst="round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>
                <a:outerShdw blurRad="50800" dist="38100" sx="98000" sy="98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RLC</a:t>
                </a:r>
                <a:endParaRPr lang="zh-CN" altLang="en-US" sz="103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圆角矩形 23">
                <a:extLst>
                  <a:ext uri="{FF2B5EF4-FFF2-40B4-BE49-F238E27FC236}">
                    <a16:creationId xmlns:a16="http://schemas.microsoft.com/office/drawing/2014/main" id="{6D4C4025-1791-4348-80D5-CC34AEF93E41}"/>
                  </a:ext>
                </a:extLst>
              </p:cNvPr>
              <p:cNvSpPr/>
              <p:nvPr/>
            </p:nvSpPr>
            <p:spPr>
              <a:xfrm>
                <a:off x="3960000" y="4290356"/>
                <a:ext cx="918000" cy="144000"/>
              </a:xfrm>
              <a:prstGeom prst="round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>
                <a:outerShdw blurRad="50800" dist="38100" sx="98000" sy="98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</a:t>
                </a:r>
                <a:endParaRPr lang="zh-CN" altLang="en-US" sz="103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圆角矩形 24">
                <a:extLst>
                  <a:ext uri="{FF2B5EF4-FFF2-40B4-BE49-F238E27FC236}">
                    <a16:creationId xmlns:a16="http://schemas.microsoft.com/office/drawing/2014/main" id="{7220C69E-BF54-E941-8531-C90EF1F83F12}"/>
                  </a:ext>
                </a:extLst>
              </p:cNvPr>
              <p:cNvSpPr/>
              <p:nvPr/>
            </p:nvSpPr>
            <p:spPr>
              <a:xfrm>
                <a:off x="3960000" y="4470356"/>
                <a:ext cx="918000" cy="144000"/>
              </a:xfrm>
              <a:prstGeom prst="roundRect">
                <a:avLst/>
              </a:prstGeom>
              <a:solidFill>
                <a:srgbClr val="4BACC6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>
                    <a:lumMod val="85000"/>
                    <a:lumOff val="15000"/>
                  </a:sysClr>
                </a:solidFill>
                <a:prstDash val="solid"/>
              </a:ln>
              <a:effectLst>
                <a:outerShdw blurRad="50800" dist="38100" sx="98000" sy="98000" algn="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3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</a:t>
                </a:r>
                <a:endParaRPr lang="zh-CN" altLang="en-US" sz="103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TextBox 25">
                <a:extLst>
                  <a:ext uri="{FF2B5EF4-FFF2-40B4-BE49-F238E27FC236}">
                    <a16:creationId xmlns:a16="http://schemas.microsoft.com/office/drawing/2014/main" id="{2E9D1FA4-6830-7D42-8EE4-21DE952C79E2}"/>
                  </a:ext>
                </a:extLst>
              </p:cNvPr>
              <p:cNvSpPr txBox="1"/>
              <p:nvPr/>
            </p:nvSpPr>
            <p:spPr>
              <a:xfrm>
                <a:off x="3914999" y="2215165"/>
                <a:ext cx="1008000" cy="20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160" b="1" kern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gNB</a:t>
                </a:r>
                <a:endParaRPr lang="en-US" altLang="zh-CN" sz="116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5">
              <a:extLst>
                <a:ext uri="{FF2B5EF4-FFF2-40B4-BE49-F238E27FC236}">
                  <a16:creationId xmlns:a16="http://schemas.microsoft.com/office/drawing/2014/main" id="{8FA6C472-41B9-0346-AEE2-0C8AECC7CDBF}"/>
                </a:ext>
              </a:extLst>
            </p:cNvPr>
            <p:cNvCxnSpPr/>
            <p:nvPr/>
          </p:nvCxnSpPr>
          <p:spPr>
            <a:xfrm>
              <a:off x="1714488" y="4793606"/>
              <a:ext cx="576000" cy="0"/>
            </a:xfrm>
            <a:prstGeom prst="line">
              <a:avLst/>
            </a:prstGeom>
            <a:noFill/>
            <a:ln w="1460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</p:cxnSp>
        <p:cxnSp>
          <p:nvCxnSpPr>
            <p:cNvPr id="8" name="直接连接符 66">
              <a:extLst>
                <a:ext uri="{FF2B5EF4-FFF2-40B4-BE49-F238E27FC236}">
                  <a16:creationId xmlns:a16="http://schemas.microsoft.com/office/drawing/2014/main" id="{A08823A8-7A96-664A-A880-764E455E28E2}"/>
                </a:ext>
              </a:extLst>
            </p:cNvPr>
            <p:cNvCxnSpPr>
              <a:cxnSpLocks/>
            </p:cNvCxnSpPr>
            <p:nvPr/>
          </p:nvCxnSpPr>
          <p:spPr>
            <a:xfrm>
              <a:off x="2143116" y="2166918"/>
              <a:ext cx="0" cy="2983503"/>
            </a:xfrm>
            <a:prstGeom prst="line">
              <a:avLst/>
            </a:prstGeom>
            <a:noFill/>
            <a:ln w="15875" cap="flat" cmpd="sng" algn="ctr">
              <a:solidFill>
                <a:srgbClr val="FF0000"/>
              </a:solidFill>
              <a:prstDash val="sysDot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918066-08A7-034F-AF45-1A9E9E8FE6FB}"/>
                </a:ext>
              </a:extLst>
            </p:cNvPr>
            <p:cNvSpPr txBox="1"/>
            <p:nvPr/>
          </p:nvSpPr>
          <p:spPr>
            <a:xfrm>
              <a:off x="852985" y="5096541"/>
              <a:ext cx="785818" cy="20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17847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6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</a:t>
              </a:r>
            </a:p>
          </p:txBody>
        </p:sp>
        <p:grpSp>
          <p:nvGrpSpPr>
            <p:cNvPr id="11" name="组合 64">
              <a:extLst>
                <a:ext uri="{FF2B5EF4-FFF2-40B4-BE49-F238E27FC236}">
                  <a16:creationId xmlns:a16="http://schemas.microsoft.com/office/drawing/2014/main" id="{AEB4383E-6D7D-5E46-A0F0-E9A82FEB56EC}"/>
                </a:ext>
              </a:extLst>
            </p:cNvPr>
            <p:cNvGrpSpPr/>
            <p:nvPr/>
          </p:nvGrpSpPr>
          <p:grpSpPr>
            <a:xfrm>
              <a:off x="2339438" y="2738422"/>
              <a:ext cx="3021222" cy="2419164"/>
              <a:chOff x="2339438" y="2024042"/>
              <a:chExt cx="3021222" cy="2419164"/>
            </a:xfrm>
          </p:grpSpPr>
          <p:grpSp>
            <p:nvGrpSpPr>
              <p:cNvPr id="20" name="组合 63">
                <a:extLst>
                  <a:ext uri="{FF2B5EF4-FFF2-40B4-BE49-F238E27FC236}">
                    <a16:creationId xmlns:a16="http://schemas.microsoft.com/office/drawing/2014/main" id="{101AFBE0-7115-A247-A0FF-51FA6B757CBA}"/>
                  </a:ext>
                </a:extLst>
              </p:cNvPr>
              <p:cNvGrpSpPr/>
              <p:nvPr/>
            </p:nvGrpSpPr>
            <p:grpSpPr>
              <a:xfrm>
                <a:off x="2339438" y="2024042"/>
                <a:ext cx="3021222" cy="2419164"/>
                <a:chOff x="2285992" y="2452670"/>
                <a:chExt cx="3021222" cy="2419164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5149A6-4408-C64B-BA55-0E10B037CF8A}"/>
                    </a:ext>
                  </a:extLst>
                </p:cNvPr>
                <p:cNvSpPr txBox="1"/>
                <p:nvPr/>
              </p:nvSpPr>
              <p:spPr>
                <a:xfrm>
                  <a:off x="3071810" y="4595809"/>
                  <a:ext cx="785818" cy="20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178479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160" b="1" kern="0" dirty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NGC</a:t>
                  </a:r>
                </a:p>
              </p:txBody>
            </p:sp>
            <p:grpSp>
              <p:nvGrpSpPr>
                <p:cNvPr id="23" name="组合 62">
                  <a:extLst>
                    <a:ext uri="{FF2B5EF4-FFF2-40B4-BE49-F238E27FC236}">
                      <a16:creationId xmlns:a16="http://schemas.microsoft.com/office/drawing/2014/main" id="{4C9C5AC9-7C6E-7B46-B812-8C86B86983AC}"/>
                    </a:ext>
                  </a:extLst>
                </p:cNvPr>
                <p:cNvGrpSpPr/>
                <p:nvPr/>
              </p:nvGrpSpPr>
              <p:grpSpPr>
                <a:xfrm>
                  <a:off x="2285992" y="2452670"/>
                  <a:ext cx="3021222" cy="2419164"/>
                  <a:chOff x="2268000" y="2452670"/>
                  <a:chExt cx="3021222" cy="2419164"/>
                </a:xfrm>
              </p:grpSpPr>
              <p:grpSp>
                <p:nvGrpSpPr>
                  <p:cNvPr id="24" name="组合 61">
                    <a:extLst>
                      <a:ext uri="{FF2B5EF4-FFF2-40B4-BE49-F238E27FC236}">
                        <a16:creationId xmlns:a16="http://schemas.microsoft.com/office/drawing/2014/main" id="{11B966B7-8F40-974B-B3F2-6C3DFC11A047}"/>
                      </a:ext>
                    </a:extLst>
                  </p:cNvPr>
                  <p:cNvGrpSpPr/>
                  <p:nvPr/>
                </p:nvGrpSpPr>
                <p:grpSpPr>
                  <a:xfrm>
                    <a:off x="2357430" y="2580934"/>
                    <a:ext cx="2931792" cy="2290900"/>
                    <a:chOff x="2357430" y="2580934"/>
                    <a:chExt cx="2931792" cy="2290900"/>
                  </a:xfrm>
                </p:grpSpPr>
                <p:sp>
                  <p:nvSpPr>
                    <p:cNvPr id="26" name="云形 84">
                      <a:extLst>
                        <a:ext uri="{FF2B5EF4-FFF2-40B4-BE49-F238E27FC236}">
                          <a16:creationId xmlns:a16="http://schemas.microsoft.com/office/drawing/2014/main" id="{9DD331AC-860A-FF44-B833-A434630BA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3379" y="4310058"/>
                      <a:ext cx="1145843" cy="561776"/>
                    </a:xfrm>
                    <a:prstGeom prst="cloud">
                      <a:avLst/>
                    </a:prstGeom>
                    <a:solidFill>
                      <a:srgbClr val="4BACC6">
                        <a:lumMod val="20000"/>
                        <a:lumOff val="80000"/>
                        <a:alpha val="27000"/>
                      </a:srgbClr>
                    </a:solidFill>
                    <a:ln w="15875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1178479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 sz="1031" kern="0" dirty="0">
                        <a:solidFill>
                          <a:sysClr val="windowText" lastClr="000000"/>
                        </a:solidFill>
                        <a:latin typeface="Calibri" panose="020F0502020204030204"/>
                      </a:endParaRPr>
                    </a:p>
                  </p:txBody>
                </p:sp>
                <p:grpSp>
                  <p:nvGrpSpPr>
                    <p:cNvPr id="27" name="组合 33">
                      <a:extLst>
                        <a:ext uri="{FF2B5EF4-FFF2-40B4-BE49-F238E27FC236}">
                          <a16:creationId xmlns:a16="http://schemas.microsoft.com/office/drawing/2014/main" id="{371D7053-A32F-0043-95A6-B39BCD249E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57430" y="2580934"/>
                      <a:ext cx="1173396" cy="972000"/>
                      <a:chOff x="5256000" y="2024042"/>
                      <a:chExt cx="1173396" cy="972000"/>
                    </a:xfrm>
                  </p:grpSpPr>
                  <p:sp>
                    <p:nvSpPr>
                      <p:cNvPr id="37" name="矩形 95">
                        <a:extLst>
                          <a:ext uri="{FF2B5EF4-FFF2-40B4-BE49-F238E27FC236}">
                            <a16:creationId xmlns:a16="http://schemas.microsoft.com/office/drawing/2014/main" id="{9AE1E246-494C-CB4A-BB05-6F6B40922F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6388" y="2024042"/>
                        <a:ext cx="1143008" cy="9720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17000"/>
                        </a:srgbClr>
                      </a:solidFill>
                      <a:ln w="1397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2320" kern="0">
                          <a:solidFill>
                            <a:sysClr val="window" lastClr="FFFFFF"/>
                          </a:solidFill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38" name="圆角矩形 96">
                        <a:extLst>
                          <a:ext uri="{FF2B5EF4-FFF2-40B4-BE49-F238E27FC236}">
                            <a16:creationId xmlns:a16="http://schemas.microsoft.com/office/drawing/2014/main" id="{FE95F2AE-FCFD-B94C-A578-BC29F61255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0000" y="2238356"/>
                        <a:ext cx="918000" cy="180000"/>
                      </a:xfrm>
                      <a:prstGeom prst="roundRect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prstDash val="solid"/>
                      </a:ln>
                      <a:effectLst>
                        <a:outerShdw blurRad="50800" dist="38100" sx="98000" sy="980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altLang="zh-CN" sz="1031" kern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NAS</a:t>
                        </a:r>
                        <a:r>
                          <a:rPr lang="zh-CN" altLang="en-US" sz="1031" kern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安全</a:t>
                        </a:r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8473D7E7-6E0D-F34D-8D76-154943606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56000" y="2024042"/>
                        <a:ext cx="648000" cy="204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altLang="zh-CN" sz="1160" b="1" kern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MME</a:t>
                        </a:r>
                      </a:p>
                    </p:txBody>
                  </p:sp>
                  <p:sp>
                    <p:nvSpPr>
                      <p:cNvPr id="40" name="圆角矩形 98">
                        <a:extLst>
                          <a:ext uri="{FF2B5EF4-FFF2-40B4-BE49-F238E27FC236}">
                            <a16:creationId xmlns:a16="http://schemas.microsoft.com/office/drawing/2014/main" id="{73430B80-20D9-1C4B-81A8-659B3BD93E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28000" y="2486984"/>
                        <a:ext cx="1044000" cy="180000"/>
                      </a:xfrm>
                      <a:prstGeom prst="roundRect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prstDash val="solid"/>
                      </a:ln>
                      <a:effectLst>
                        <a:outerShdw blurRad="50800" dist="38100" sx="98000" sy="980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zh-CN" altLang="en-US" sz="1031" kern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空闲态移动性管理</a:t>
                        </a:r>
                      </a:p>
                    </p:txBody>
                  </p:sp>
                  <p:sp>
                    <p:nvSpPr>
                      <p:cNvPr id="41" name="圆角矩形 99">
                        <a:extLst>
                          <a:ext uri="{FF2B5EF4-FFF2-40B4-BE49-F238E27FC236}">
                            <a16:creationId xmlns:a16="http://schemas.microsoft.com/office/drawing/2014/main" id="{1F56BDD1-0462-2042-A03E-AADC6C0090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0000" y="2738422"/>
                        <a:ext cx="918000" cy="180000"/>
                      </a:xfrm>
                      <a:prstGeom prst="roundRect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prstDash val="solid"/>
                      </a:ln>
                      <a:effectLst>
                        <a:outerShdw blurRad="50800" dist="38100" sx="98000" sy="980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zh-CN" altLang="en-US" sz="1031" kern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承载控制</a:t>
                        </a:r>
                      </a:p>
                    </p:txBody>
                  </p:sp>
                </p:grpSp>
                <p:grpSp>
                  <p:nvGrpSpPr>
                    <p:cNvPr id="28" name="组合 34">
                      <a:extLst>
                        <a:ext uri="{FF2B5EF4-FFF2-40B4-BE49-F238E27FC236}">
                          <a16:creationId xmlns:a16="http://schemas.microsoft.com/office/drawing/2014/main" id="{7B8B488B-C564-2540-813F-A7BF3DB9A2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57430" y="3695810"/>
                      <a:ext cx="858388" cy="900000"/>
                      <a:chOff x="5256000" y="2024042"/>
                      <a:chExt cx="858388" cy="900000"/>
                    </a:xfrm>
                  </p:grpSpPr>
                  <p:sp>
                    <p:nvSpPr>
                      <p:cNvPr id="34" name="矩形 92">
                        <a:extLst>
                          <a:ext uri="{FF2B5EF4-FFF2-40B4-BE49-F238E27FC236}">
                            <a16:creationId xmlns:a16="http://schemas.microsoft.com/office/drawing/2014/main" id="{1AD79BFF-EC0A-DE4A-9366-26F824F3D5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6388" y="2024042"/>
                        <a:ext cx="828000" cy="9000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17000"/>
                        </a:srgbClr>
                      </a:solidFill>
                      <a:ln w="1397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2320" kern="0">
                          <a:solidFill>
                            <a:sysClr val="window" lastClr="FFFFFF"/>
                          </a:solidFill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A77D0C1-FC16-1944-BA4D-B9C5DF3EB1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56000" y="2024042"/>
                        <a:ext cx="648000" cy="204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altLang="zh-CN" sz="1160" b="1" kern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S-GW</a:t>
                        </a:r>
                      </a:p>
                    </p:txBody>
                  </p:sp>
                  <p:sp>
                    <p:nvSpPr>
                      <p:cNvPr id="36" name="圆角矩形 94">
                        <a:extLst>
                          <a:ext uri="{FF2B5EF4-FFF2-40B4-BE49-F238E27FC236}">
                            <a16:creationId xmlns:a16="http://schemas.microsoft.com/office/drawing/2014/main" id="{0E473447-2AE0-1D4E-81D4-B8ABC10242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0174" y="2288794"/>
                        <a:ext cx="648000" cy="252000"/>
                      </a:xfrm>
                      <a:prstGeom prst="roundRect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prstDash val="solid"/>
                      </a:ln>
                      <a:effectLst>
                        <a:outerShdw blurRad="50800" dist="38100" sx="98000" sy="980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zh-CN" altLang="en-US" sz="1031" kern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移动锚点</a:t>
                        </a:r>
                      </a:p>
                    </p:txBody>
                  </p:sp>
                </p:grpSp>
                <p:grpSp>
                  <p:nvGrpSpPr>
                    <p:cNvPr id="29" name="组合 54">
                      <a:extLst>
                        <a:ext uri="{FF2B5EF4-FFF2-40B4-BE49-F238E27FC236}">
                          <a16:creationId xmlns:a16="http://schemas.microsoft.com/office/drawing/2014/main" id="{500F9D2E-3489-3D4F-B101-7A7F9DF046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14686" y="3695810"/>
                      <a:ext cx="1038388" cy="900000"/>
                      <a:chOff x="3571876" y="3667116"/>
                      <a:chExt cx="1038388" cy="900000"/>
                    </a:xfrm>
                  </p:grpSpPr>
                  <p:sp>
                    <p:nvSpPr>
                      <p:cNvPr id="30" name="矩形 88">
                        <a:extLst>
                          <a:ext uri="{FF2B5EF4-FFF2-40B4-BE49-F238E27FC236}">
                            <a16:creationId xmlns:a16="http://schemas.microsoft.com/office/drawing/2014/main" id="{F83DABBB-6280-4C4C-9CEA-BFAFCC8757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2264" y="3667116"/>
                        <a:ext cx="1008000" cy="9000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17000"/>
                        </a:srgbClr>
                      </a:solidFill>
                      <a:ln w="1397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 sz="2320" kern="0">
                          <a:solidFill>
                            <a:sysClr val="window" lastClr="FFFFFF"/>
                          </a:solidFill>
                          <a:latin typeface="Calibri" panose="020F0502020204030204"/>
                        </a:endParaRPr>
                      </a:p>
                    </p:txBody>
                  </p: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4B3E12E8-A0AA-B84B-BB51-585235AC36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1876" y="3667116"/>
                        <a:ext cx="648000" cy="204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altLang="zh-CN" sz="1160" b="1" kern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P-GW</a:t>
                        </a:r>
                      </a:p>
                    </p:txBody>
                  </p:sp>
                  <p:sp>
                    <p:nvSpPr>
                      <p:cNvPr id="32" name="圆角矩形 90">
                        <a:extLst>
                          <a:ext uri="{FF2B5EF4-FFF2-40B4-BE49-F238E27FC236}">
                            <a16:creationId xmlns:a16="http://schemas.microsoft.com/office/drawing/2014/main" id="{78C06EC4-B0C0-FB4C-8F5F-69C2FC54A9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5678" y="3924000"/>
                        <a:ext cx="882000" cy="252000"/>
                      </a:xfrm>
                      <a:prstGeom prst="roundRect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prstDash val="solid"/>
                      </a:ln>
                      <a:effectLst>
                        <a:outerShdw blurRad="50800" dist="38100" sx="98000" sy="980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altLang="zh-CN" sz="1031" kern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UE IP</a:t>
                        </a:r>
                        <a:r>
                          <a:rPr lang="zh-CN" altLang="en-US" sz="1031" kern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地址分配</a:t>
                        </a:r>
                      </a:p>
                    </p:txBody>
                  </p:sp>
                  <p:sp>
                    <p:nvSpPr>
                      <p:cNvPr id="33" name="圆角矩形 91">
                        <a:extLst>
                          <a:ext uri="{FF2B5EF4-FFF2-40B4-BE49-F238E27FC236}">
                            <a16:creationId xmlns:a16="http://schemas.microsoft.com/office/drawing/2014/main" id="{13A5FCDF-587F-504F-9AB8-ED88C43B03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7600" y="4212000"/>
                        <a:ext cx="882000" cy="252000"/>
                      </a:xfrm>
                      <a:prstGeom prst="roundRect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prstDash val="solid"/>
                      </a:ln>
                      <a:effectLst>
                        <a:outerShdw blurRad="50800" dist="38100" sx="98000" sy="980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algn="ctr" defTabSz="1178479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zh-CN" altLang="en-US" sz="1031" kern="0" dirty="0">
                            <a:solidFill>
                              <a:sysClr val="windowText" lastClr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分组过滤</a:t>
                        </a:r>
                      </a:p>
                    </p:txBody>
                  </p:sp>
                </p:grpSp>
              </p:grpSp>
              <p:sp>
                <p:nvSpPr>
                  <p:cNvPr id="25" name="圆角矩形 83">
                    <a:extLst>
                      <a:ext uri="{FF2B5EF4-FFF2-40B4-BE49-F238E27FC236}">
                        <a16:creationId xmlns:a16="http://schemas.microsoft.com/office/drawing/2014/main" id="{3C6554A0-5CB6-3D42-94BE-763AC7851806}"/>
                      </a:ext>
                    </a:extLst>
                  </p:cNvPr>
                  <p:cNvSpPr/>
                  <p:nvPr/>
                </p:nvSpPr>
                <p:spPr>
                  <a:xfrm>
                    <a:off x="2268000" y="2452670"/>
                    <a:ext cx="2124000" cy="235745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rgbClr val="4BACC6">
                        <a:lumMod val="60000"/>
                        <a:lumOff val="40000"/>
                      </a:srgbClr>
                    </a:solidFill>
                    <a:prstDash val="sysDot"/>
                  </a:ln>
                  <a:effectLst/>
                </p:spPr>
                <p:txBody>
                  <a:bodyPr rtlCol="0" anchor="ctr"/>
                  <a:lstStyle/>
                  <a:p>
                    <a:pPr algn="ctr" defTabSz="1178479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320" kern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A77C91-B106-CF4F-AA8F-B2DE2B1E102E}"/>
                  </a:ext>
                </a:extLst>
              </p:cNvPr>
              <p:cNvSpPr txBox="1"/>
              <p:nvPr/>
            </p:nvSpPr>
            <p:spPr>
              <a:xfrm>
                <a:off x="4450347" y="4007788"/>
                <a:ext cx="693165" cy="20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178479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160" b="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Internet</a:t>
                </a:r>
              </a:p>
            </p:txBody>
          </p:sp>
        </p:grpSp>
        <p:sp>
          <p:nvSpPr>
            <p:cNvPr id="19" name="圆角矩形 77">
              <a:extLst>
                <a:ext uri="{FF2B5EF4-FFF2-40B4-BE49-F238E27FC236}">
                  <a16:creationId xmlns:a16="http://schemas.microsoft.com/office/drawing/2014/main" id="{E3BBAF13-BEBF-C642-A453-29E6612D92C6}"/>
                </a:ext>
              </a:extLst>
            </p:cNvPr>
            <p:cNvSpPr/>
            <p:nvPr/>
          </p:nvSpPr>
          <p:spPr>
            <a:xfrm>
              <a:off x="432000" y="2430343"/>
              <a:ext cx="1368000" cy="2861657"/>
            </a:xfrm>
            <a:prstGeom prst="roundRect">
              <a:avLst/>
            </a:prstGeom>
            <a:noFill/>
            <a:ln w="15875" cap="flat" cmpd="sng" algn="ctr">
              <a:solidFill>
                <a:srgbClr val="4BACC6">
                  <a:lumMod val="60000"/>
                  <a:lumOff val="40000"/>
                </a:srgb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117847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2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55" name="圆角矩形 108">
            <a:extLst>
              <a:ext uri="{FF2B5EF4-FFF2-40B4-BE49-F238E27FC236}">
                <a16:creationId xmlns:a16="http://schemas.microsoft.com/office/drawing/2014/main" id="{9C6DA4F4-38D4-F94E-B09D-B97C457C1E22}"/>
              </a:ext>
            </a:extLst>
          </p:cNvPr>
          <p:cNvSpPr/>
          <p:nvPr/>
        </p:nvSpPr>
        <p:spPr>
          <a:xfrm>
            <a:off x="894497" y="4466885"/>
            <a:ext cx="1173702" cy="190357"/>
          </a:xfrm>
          <a:prstGeom prst="roundRect">
            <a:avLst/>
          </a:prstGeom>
          <a:solidFill>
            <a:srgbClr val="4BACC6">
              <a:lumMod val="40000"/>
              <a:lumOff val="60000"/>
            </a:srgbClr>
          </a:solidFill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>
            <a:outerShdw blurRad="50800" dist="38100" sx="98000" sy="980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117847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3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SDAP</a:t>
            </a:r>
            <a:endParaRPr lang="zh-CN" altLang="en-US" sz="103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2CA81A-1F1F-6C40-A10A-461F265AEEFF}"/>
              </a:ext>
            </a:extLst>
          </p:cNvPr>
          <p:cNvSpPr txBox="1"/>
          <p:nvPr/>
        </p:nvSpPr>
        <p:spPr>
          <a:xfrm>
            <a:off x="5945171" y="1784157"/>
            <a:ext cx="6068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4620" indent="-294620"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提供空中接口功能（包含物理层、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PDCP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SDAP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功能）、以及小区间的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RRM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控制、连接的移动性控制、无线资源的调度、对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eNB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的测量配置、对空口接入的接纳控制等。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049A53-8228-B84F-89EE-496E80BA797A}"/>
              </a:ext>
            </a:extLst>
          </p:cNvPr>
          <p:cNvSpPr txBox="1"/>
          <p:nvPr/>
        </p:nvSpPr>
        <p:spPr>
          <a:xfrm>
            <a:off x="5928991" y="3414447"/>
            <a:ext cx="60462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930" indent="-441930">
              <a:spcAft>
                <a:spcPts val="773"/>
              </a:spcAft>
              <a:buClr>
                <a:srgbClr val="009AD0"/>
              </a:buCl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NGC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S-GW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P-SW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等控制面节点和用户面节点完成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信令处理和安全管理、空闲的移动性管理、承载控制以及移动锚点功能、 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地址分配、分组过滤等功能。同时需要支持网络切片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3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2524</TotalTime>
  <Words>517</Words>
  <Application>Microsoft Office PowerPoint</Application>
  <PresentationFormat>宽屏</PresentationFormat>
  <Paragraphs>98</Paragraphs>
  <Slides>15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Heiti SC Light</vt:lpstr>
      <vt:lpstr>宋体</vt:lpstr>
      <vt:lpstr>微软雅黑</vt:lpstr>
      <vt:lpstr>Arial</vt:lpstr>
      <vt:lpstr>Calibri</vt:lpstr>
      <vt:lpstr>Edwardian Script ITC</vt:lpstr>
      <vt:lpstr>Times New Roman</vt:lpstr>
      <vt:lpstr>Wingdings</vt:lpstr>
      <vt:lpstr>Pixel</vt:lpstr>
      <vt:lpstr>Visio</vt:lpstr>
      <vt:lpstr>5G NR简介        </vt:lpstr>
      <vt:lpstr>目录</vt:lpstr>
      <vt:lpstr>什么是5G NR?</vt:lpstr>
      <vt:lpstr>NR标准时间轴</vt:lpstr>
      <vt:lpstr>NR标准时间轴</vt:lpstr>
      <vt:lpstr>5G 系统架构</vt:lpstr>
      <vt:lpstr>PowerPoint 演示文稿</vt:lpstr>
      <vt:lpstr>5G 系统架构</vt:lpstr>
      <vt:lpstr>5G 系统架构</vt:lpstr>
      <vt:lpstr>5G RAN架构</vt:lpstr>
      <vt:lpstr>ns-3 nr RAN架构</vt:lpstr>
      <vt:lpstr>5G 关键技术</vt:lpstr>
      <vt:lpstr>5G 关键技术  — Numerology</vt:lpstr>
      <vt:lpstr>5G 关键技术  — Numerology</vt:lpstr>
      <vt:lpstr>Q&amp;A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刘 智超</cp:lastModifiedBy>
  <cp:revision>350</cp:revision>
  <dcterms:created xsi:type="dcterms:W3CDTF">2006-05-03T02:09:52Z</dcterms:created>
  <dcterms:modified xsi:type="dcterms:W3CDTF">2019-07-12T02:39:34Z</dcterms:modified>
</cp:coreProperties>
</file>