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34"/>
  </p:notesMasterIdLst>
  <p:sldIdLst>
    <p:sldId id="259" r:id="rId3"/>
    <p:sldId id="303" r:id="rId4"/>
    <p:sldId id="302" r:id="rId5"/>
    <p:sldId id="306" r:id="rId6"/>
    <p:sldId id="307" r:id="rId7"/>
    <p:sldId id="308" r:id="rId8"/>
    <p:sldId id="942" r:id="rId9"/>
    <p:sldId id="305" r:id="rId10"/>
    <p:sldId id="304" r:id="rId11"/>
    <p:sldId id="929" r:id="rId12"/>
    <p:sldId id="930" r:id="rId13"/>
    <p:sldId id="1031" r:id="rId14"/>
    <p:sldId id="1032" r:id="rId15"/>
    <p:sldId id="1036" r:id="rId16"/>
    <p:sldId id="1037" r:id="rId17"/>
    <p:sldId id="1034" r:id="rId18"/>
    <p:sldId id="1055" r:id="rId19"/>
    <p:sldId id="1035" r:id="rId20"/>
    <p:sldId id="1056" r:id="rId21"/>
    <p:sldId id="1057" r:id="rId22"/>
    <p:sldId id="1058" r:id="rId23"/>
    <p:sldId id="1059" r:id="rId24"/>
    <p:sldId id="1060" r:id="rId25"/>
    <p:sldId id="1038" r:id="rId26"/>
    <p:sldId id="1039" r:id="rId27"/>
    <p:sldId id="1040" r:id="rId28"/>
    <p:sldId id="1041" r:id="rId29"/>
    <p:sldId id="1042" r:id="rId30"/>
    <p:sldId id="1043" r:id="rId31"/>
    <p:sldId id="950" r:id="rId32"/>
    <p:sldId id="1051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96" autoAdjust="0"/>
    <p:restoredTop sz="94590"/>
  </p:normalViewPr>
  <p:slideViewPr>
    <p:cSldViewPr snapToGrid="0" snapToObjects="1" showGuides="1">
      <p:cViewPr varScale="1">
        <p:scale>
          <a:sx n="109" d="100"/>
          <a:sy n="109" d="100"/>
        </p:scale>
        <p:origin x="1530" y="78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DD790-1D50-4BDD-A5B8-7A96E7CDB1FD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A51A3-C9A1-4E69-A08D-10F50C7A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37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A51A3-C9A1-4E69-A08D-10F50C7A4B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34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accent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8612C8-2365-A948-B8B6-74A6F4C05F11}"/>
              </a:ext>
            </a:extLst>
          </p:cNvPr>
          <p:cNvSpPr txBox="1"/>
          <p:nvPr userDrawn="1"/>
        </p:nvSpPr>
        <p:spPr>
          <a:xfrm>
            <a:off x="175211" y="6432135"/>
            <a:ext cx="48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52E478C-CBA8-574D-AC0D-C4DBDA8C4D0F}" type="slidenum">
              <a:rPr lang="en-US" smtClean="0">
                <a:solidFill>
                  <a:schemeClr val="tx1"/>
                </a:solidFill>
              </a:rPr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9827"/>
            <a:ext cx="8184662" cy="56165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800" b="1" i="0" baseline="0">
                <a:solidFill>
                  <a:srgbClr val="4B2E83"/>
                </a:solidFill>
                <a:latin typeface="Open Sans" panose="020B0606030504020204" pitchFamily="34" charset="0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354069"/>
            <a:ext cx="8196210" cy="4455888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0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57" y="1114248"/>
            <a:ext cx="1358184" cy="67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8614C6-3B57-984B-842E-2A2135C5CA62}"/>
              </a:ext>
            </a:extLst>
          </p:cNvPr>
          <p:cNvSpPr txBox="1"/>
          <p:nvPr userDrawn="1"/>
        </p:nvSpPr>
        <p:spPr>
          <a:xfrm>
            <a:off x="175211" y="6411182"/>
            <a:ext cx="48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52E478C-CBA8-574D-AC0D-C4DBDA8C4D0F}" type="slidenum">
              <a:rPr lang="en-US" smtClean="0">
                <a:solidFill>
                  <a:schemeClr val="tx1"/>
                </a:solidFill>
              </a:rPr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8DA5F-5E81-D247-BB16-10D9773DAD3B}"/>
              </a:ext>
            </a:extLst>
          </p:cNvPr>
          <p:cNvSpPr txBox="1"/>
          <p:nvPr userDrawn="1"/>
        </p:nvSpPr>
        <p:spPr>
          <a:xfrm>
            <a:off x="187944" y="6404811"/>
            <a:ext cx="48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52E478C-CBA8-574D-AC0D-C4DBDA8C4D0F}" type="slidenum">
              <a:rPr lang="en-US" smtClean="0">
                <a:solidFill>
                  <a:schemeClr val="tx1"/>
                </a:solidFill>
              </a:rPr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939146"/>
            <a:ext cx="6972300" cy="2871103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2" name="Picture 1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3" name="Picture 2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4" name="Picture 3" descr="Bar_RtAngle_HE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3947767"/>
            <a:ext cx="2451418" cy="12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5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71757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REGULAR, 24 PT.)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12" name="Picture 11" descr="Bar_RtAng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402894"/>
            <a:ext cx="1371201" cy="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4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11" name="Picture 10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12" name="Picture 11" descr="Bar_RtAng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402894"/>
            <a:ext cx="1371201" cy="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2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671757" y="1736725"/>
            <a:ext cx="8184662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4B2E83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10" name="Picture 9" descr="Bar_RtAng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402894"/>
            <a:ext cx="1371201" cy="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4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54" r:id="rId5"/>
    <p:sldLayoutId id="2147483655" r:id="rId6"/>
    <p:sldLayoutId id="2147483656" r:id="rId7"/>
    <p:sldLayoutId id="2147483657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96723" y="2053744"/>
            <a:ext cx="7790073" cy="1717836"/>
          </a:xfrm>
        </p:spPr>
        <p:txBody>
          <a:bodyPr>
            <a:normAutofit/>
          </a:bodyPr>
          <a:lstStyle/>
          <a:p>
            <a:r>
              <a:rPr lang="en-US" dirty="0"/>
              <a:t>ns-3 training</a:t>
            </a: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721691" y="4463341"/>
            <a:ext cx="7740138" cy="16557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rom </a:t>
            </a:r>
            <a:r>
              <a:rPr lang="en-US" dirty="0" smtClean="0"/>
              <a:t>ns-3 </a:t>
            </a:r>
            <a:r>
              <a:rPr lang="en-US" dirty="0"/>
              <a:t>annual meeting 2019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FC065A-8541-7347-A0F5-5488BC1FBF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Events in ns-3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3162A-043F-F545-8897-ED132A3662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/>
              <a:t>Events are just functions (callbacks) that execute at a simulated time</a:t>
            </a:r>
          </a:p>
          <a:p>
            <a:pPr lvl="1"/>
            <a:r>
              <a:rPr lang="en-US" sz="2400" dirty="0"/>
              <a:t>nothing is special about functions or class methods that can be used as events</a:t>
            </a:r>
          </a:p>
          <a:p>
            <a:r>
              <a:rPr lang="en-US" sz="2800" dirty="0"/>
              <a:t>Events have IDs to allow them to be cancelled or to test their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728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8F3D5F-7533-D741-9DB8-2C40F5DC49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Simulator and Scheduler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E8A43-C92C-F34B-9616-898C855FF7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/>
              <a:t>The Simulator class holds a scheduler, and provides the API to schedule events, start, stop, and cleanup memory</a:t>
            </a:r>
          </a:p>
          <a:p>
            <a:r>
              <a:rPr lang="en-US" sz="2800" dirty="0"/>
              <a:t>Several scheduler data structures (calendar, heap, list, map) are possible</a:t>
            </a:r>
          </a:p>
          <a:p>
            <a:r>
              <a:rPr lang="en-US" sz="2800" dirty="0"/>
              <a:t>"Realtime" simulation implementation aligns the simulation time to wall-clock time</a:t>
            </a:r>
          </a:p>
          <a:p>
            <a:pPr lvl="1"/>
            <a:r>
              <a:rPr lang="en-US" sz="2400" dirty="0"/>
              <a:t>two policies (hard and soft limit) available when the simulation and real time diverge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5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33AAEE-1A54-CC4C-BFDE-F2B2CD6E42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D711F-CF5D-8B42-B861-2285FDA83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We have already explained the operation of the start of the program (configuring default values and command line arguments)</a:t>
            </a:r>
          </a:p>
          <a:p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DataRate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dataRate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DataRate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("100Mbps");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...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CommandLine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cmd.AddValue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distance","the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distance between the two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nodes",distance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cmd.Parse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42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6D6552-43EA-D940-9D9E-7CBF68A74E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Nodes and ns-3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5E495-31FB-2A44-8017-1EE79AC049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next statements create the scenario, usually starting with the Node objects: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&lt;Node&gt;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senderNode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CreateObject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&lt;Node&gt; 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&lt;Node&gt;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receiverNode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CreateObject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&lt;Node&gt; 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NodeContainer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nodes;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senderNode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receiverNode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73DE7-65CB-8142-94A0-0AD81EEE1FB5}"/>
              </a:ext>
            </a:extLst>
          </p:cNvPr>
          <p:cNvSpPr txBox="1"/>
          <p:nvPr/>
        </p:nvSpPr>
        <p:spPr>
          <a:xfrm>
            <a:off x="671757" y="4601028"/>
            <a:ext cx="42223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</a:t>
            </a:r>
            <a:r>
              <a:rPr lang="en-US" sz="2400" dirty="0" err="1"/>
              <a:t>CreateObject</a:t>
            </a:r>
            <a:r>
              <a:rPr lang="en-US" sz="2400" dirty="0"/>
              <a:t>&lt;Node&gt; ()?</a:t>
            </a:r>
          </a:p>
          <a:p>
            <a:r>
              <a:rPr lang="en-US" sz="2400" dirty="0"/>
              <a:t>What is a </a:t>
            </a:r>
            <a:r>
              <a:rPr lang="en-US" sz="2400" dirty="0" err="1"/>
              <a:t>NodeContainer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04701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C0D2B0-E32F-DB4D-97FF-89AA9AAD6B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ns3::Object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BD5C0-0B03-0F44-A803-C589E5A324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dirty="0"/>
              <a:t>ns-3 is, at heart, a C++ object system</a:t>
            </a:r>
          </a:p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dirty="0"/>
              <a:t>ns-3 objects that inherit from base class ns3::Object get several additional features</a:t>
            </a:r>
          </a:p>
          <a:p>
            <a:pPr lvl="1"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dirty="0"/>
              <a:t>smart-pointer memory management (Class </a:t>
            </a:r>
            <a:r>
              <a:rPr lang="en-GB" dirty="0" err="1"/>
              <a:t>Ptr</a:t>
            </a:r>
            <a:r>
              <a:rPr lang="en-GB" dirty="0"/>
              <a:t>)</a:t>
            </a:r>
          </a:p>
          <a:p>
            <a:pPr marL="711200" lvl="1" indent="-254000"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dirty="0"/>
              <a:t>dynamic run-time object aggregation</a:t>
            </a:r>
          </a:p>
          <a:p>
            <a:pPr marL="711200" lvl="1" indent="-254000"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dirty="0"/>
              <a:t>an attribute system</a:t>
            </a:r>
          </a:p>
          <a:p>
            <a:pPr marL="0" indent="0">
              <a:buNone/>
            </a:pPr>
            <a:r>
              <a:rPr lang="en-US" dirty="0"/>
              <a:t>Instead of: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senderNode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Node;</a:t>
            </a:r>
          </a:p>
          <a:p>
            <a:pPr marL="0" indent="0">
              <a:buNone/>
            </a:pPr>
            <a:r>
              <a:rPr lang="en-GB" dirty="0"/>
              <a:t>in ns-3, we write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&lt;Node&gt;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senderNode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CreateObject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&lt;Node&gt; ();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D174D-6CBB-E943-B2DA-33EA56BAE31D}"/>
              </a:ext>
            </a:extLst>
          </p:cNvPr>
          <p:cNvSpPr txBox="1"/>
          <p:nvPr/>
        </p:nvSpPr>
        <p:spPr>
          <a:xfrm>
            <a:off x="366957" y="5809957"/>
            <a:ext cx="502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smart pointer to hold objects of type Node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75488A-2BB7-134B-BB04-7E2F88AB175E}"/>
              </a:ext>
            </a:extLst>
          </p:cNvPr>
          <p:cNvCxnSpPr/>
          <p:nvPr/>
        </p:nvCxnSpPr>
        <p:spPr>
          <a:xfrm flipH="1" flipV="1">
            <a:off x="1712686" y="5341257"/>
            <a:ext cx="116114" cy="468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788D7E-1904-2D45-A1B8-A9BC048C9547}"/>
              </a:ext>
            </a:extLst>
          </p:cNvPr>
          <p:cNvCxnSpPr>
            <a:cxnSpLocks/>
          </p:cNvCxnSpPr>
          <p:nvPr/>
        </p:nvCxnSpPr>
        <p:spPr>
          <a:xfrm flipH="1">
            <a:off x="5812973" y="4865745"/>
            <a:ext cx="674913" cy="10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60ECBC-CADC-F846-A63C-331CA7020383}"/>
              </a:ext>
            </a:extLst>
          </p:cNvPr>
          <p:cNvSpPr txBox="1"/>
          <p:nvPr/>
        </p:nvSpPr>
        <p:spPr>
          <a:xfrm>
            <a:off x="5338919" y="4496413"/>
            <a:ext cx="3805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new Node object on the heap</a:t>
            </a:r>
          </a:p>
        </p:txBody>
      </p:sp>
    </p:spTree>
    <p:extLst>
      <p:ext uri="{BB962C8B-B14F-4D97-AF65-F5344CB8AC3E}">
        <p14:creationId xmlns:p14="http://schemas.microsoft.com/office/powerpoint/2010/main" val="1863827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F37E06-176A-CB4E-BBD3-3BD8A4A045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ns-3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4E71E-42F1-924A-BCE3-5B8A8E68AC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Attributes are special member variables that the Object system exposes in a way to facilitate configuration</a:t>
            </a:r>
          </a:p>
          <a:p>
            <a:endParaRPr lang="en-US" sz="2800" dirty="0"/>
          </a:p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2800" dirty="0"/>
              <a:t>An Attribute can be connected to an underlying variable or function </a:t>
            </a:r>
          </a:p>
          <a:p>
            <a:pPr marL="711200" lvl="1" indent="-254000"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2400" dirty="0"/>
              <a:t>e.g. </a:t>
            </a:r>
            <a:r>
              <a:rPr lang="en-GB" sz="2400" dirty="0" err="1"/>
              <a:t>TcpSocket</a:t>
            </a:r>
            <a:r>
              <a:rPr lang="en-GB" sz="2400" dirty="0"/>
              <a:t>::</a:t>
            </a:r>
            <a:r>
              <a:rPr lang="en-GB" sz="2400" dirty="0" err="1"/>
              <a:t>m_cwnd</a:t>
            </a:r>
            <a:r>
              <a:rPr lang="en-GB" sz="2400" dirty="0"/>
              <a:t>;</a:t>
            </a:r>
          </a:p>
          <a:p>
            <a:pPr marL="711200" lvl="1" indent="-254000"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2400" dirty="0"/>
              <a:t>or a trace source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7499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C827FC-460A-004E-AA82-56C4231EAC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Helper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E0EFD-6F46-7F4A-ACDE-BAEB2601FC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The ns-3 “helper API” provides a set of classes and methods that make common operations easier than using the low-level API</a:t>
            </a:r>
          </a:p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Consists of:</a:t>
            </a:r>
          </a:p>
          <a:p>
            <a:pPr marL="711200" lvl="1" indent="-254000"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container objects</a:t>
            </a:r>
          </a:p>
          <a:p>
            <a:pPr marL="711200" lvl="1" indent="-254000"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helper classes</a:t>
            </a:r>
          </a:p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The helper API is implemented using the low-level API</a:t>
            </a:r>
          </a:p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dirty="0"/>
              <a:t>Each function applies a single operation on a ''set of same objects”</a:t>
            </a:r>
          </a:p>
          <a:p>
            <a:pPr marL="711200" lvl="1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dirty="0"/>
              <a:t>A typical operation is "Install()"</a:t>
            </a:r>
          </a:p>
          <a:p>
            <a:pPr marL="0" indent="0">
              <a:buNone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1180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BD6131-5FAD-B84F-968E-650F4D6EE4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D6735-316C-1C41-931D-092BB648B6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Containers are part of the ns-3 “helper API”</a:t>
            </a:r>
          </a:p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Containers group similar objects, for convenience</a:t>
            </a:r>
          </a:p>
          <a:p>
            <a:pPr marL="711200" lvl="1" indent="-254000"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They are often implemented using C++ </a:t>
            </a:r>
            <a:r>
              <a:rPr lang="en-US" dirty="0" err="1"/>
              <a:t>std</a:t>
            </a:r>
            <a:r>
              <a:rPr lang="en-US" dirty="0"/>
              <a:t> containers</a:t>
            </a:r>
          </a:p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Container objects also are intended to provide more basic (typical)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635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1CA4E7-48FA-7F48-AEB3-83C9DC0CAD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Helper API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9F662-2ABF-4E4B-863B-7D624605C7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dirty="0" err="1"/>
              <a:t>NodeContainer</a:t>
            </a:r>
            <a:r>
              <a:rPr lang="en-GB" dirty="0"/>
              <a:t>: vector of </a:t>
            </a:r>
            <a:r>
              <a:rPr lang="en-GB" dirty="0" err="1"/>
              <a:t>Ptr</a:t>
            </a:r>
            <a:r>
              <a:rPr lang="en-GB" dirty="0"/>
              <a:t>&lt;Node&gt;</a:t>
            </a:r>
          </a:p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dirty="0" err="1"/>
              <a:t>NetDeviceContainer</a:t>
            </a:r>
            <a:r>
              <a:rPr lang="en-GB" dirty="0"/>
              <a:t>: vector of </a:t>
            </a:r>
            <a:r>
              <a:rPr lang="en-GB" dirty="0" err="1"/>
              <a:t>Ptr</a:t>
            </a:r>
            <a:r>
              <a:rPr lang="en-GB" dirty="0"/>
              <a:t>&lt;</a:t>
            </a:r>
            <a:r>
              <a:rPr lang="en-GB" dirty="0" err="1"/>
              <a:t>NetDevice</a:t>
            </a:r>
            <a:r>
              <a:rPr lang="en-GB" dirty="0"/>
              <a:t>&gt;</a:t>
            </a:r>
          </a:p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dirty="0" err="1"/>
              <a:t>InternetStackHelper</a:t>
            </a:r>
            <a:endParaRPr lang="en-GB" dirty="0"/>
          </a:p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dirty="0" err="1"/>
              <a:t>WifiHelper</a:t>
            </a:r>
            <a:endParaRPr lang="en-GB" dirty="0"/>
          </a:p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dirty="0" err="1"/>
              <a:t>MobilityHelper</a:t>
            </a:r>
            <a:endParaRPr lang="en-GB" dirty="0"/>
          </a:p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dirty="0" err="1"/>
              <a:t>OlsrHelper</a:t>
            </a:r>
            <a:endParaRPr lang="en-GB" dirty="0"/>
          </a:p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dirty="0"/>
              <a:t>... many ns-3 models provide a helper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20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88F23D-047E-E54D-83BC-D733086139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Installation onto 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6D30C-B18E-4749-A4E9-72D666AFCF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Installing models into containers, and handling containers, is a key API theme</a:t>
            </a:r>
          </a:p>
          <a:p>
            <a:endParaRPr lang="en-US" dirty="0"/>
          </a:p>
          <a:p>
            <a:pPr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NodeContainer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pPr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c.Create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numNodes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mobility.Install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(c);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internet.Install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(c);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0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FBA329-B348-2345-881B-A3FD61DD46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ns-3 from the ground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60F17-9C4F-1245-A96C-4988DA08A6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ns-3 is written in C++</a:t>
            </a:r>
          </a:p>
          <a:p>
            <a:pPr lvl="1"/>
            <a:r>
              <a:rPr lang="en-US" dirty="0"/>
              <a:t>most code conforms to C++98 standard (starting to use C++11), and makes use of the STL (standard template library)</a:t>
            </a:r>
          </a:p>
          <a:p>
            <a:pPr lvl="1"/>
            <a:r>
              <a:rPr lang="en-US" dirty="0"/>
              <a:t>ns-3 makes use of a collection of C++ design patterns and enhancements with applicability to network simulation</a:t>
            </a:r>
          </a:p>
          <a:p>
            <a:pPr lvl="1"/>
            <a:r>
              <a:rPr lang="en-US" dirty="0"/>
              <a:t>ns-3 experiments can be written in Python (more on that later)</a:t>
            </a:r>
          </a:p>
          <a:p>
            <a:r>
              <a:rPr lang="en-US" dirty="0"/>
              <a:t>ns-3 programs make use of standard C++, ns-3 libraries written in C++, and (optionally) third-party C++ libraries</a:t>
            </a:r>
          </a:p>
          <a:p>
            <a:r>
              <a:rPr lang="en-US" dirty="0"/>
              <a:t>ns-3’s build system requires a working Python (soon to require Python 3)</a:t>
            </a:r>
          </a:p>
          <a:p>
            <a:r>
              <a:rPr lang="en-US" dirty="0"/>
              <a:t>Various other tools can be used to handle output data</a:t>
            </a:r>
          </a:p>
          <a:p>
            <a:pPr lvl="1"/>
            <a:r>
              <a:rPr lang="en-US" dirty="0"/>
              <a:t>We’ll focus on Python matplotlib and </a:t>
            </a:r>
            <a:r>
              <a:rPr lang="en-US" dirty="0" err="1"/>
              <a:t>Gnuplot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93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3E98BA-3959-0043-B714-283CF42F6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Native IP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99A7E-934C-5141-A35E-2FCDF05C16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IPv4 stack with ARP, ICMP, UDP, and TCP</a:t>
            </a:r>
          </a:p>
          <a:p>
            <a:r>
              <a:rPr lang="en-US" dirty="0"/>
              <a:t>IPv6 with ND, ICMPv6, IPv6 extension headers, TCP, UDP</a:t>
            </a:r>
          </a:p>
          <a:p>
            <a:r>
              <a:rPr lang="en-US" dirty="0"/>
              <a:t>IPv4 routing:  RIPv2, static, global, </a:t>
            </a:r>
            <a:r>
              <a:rPr lang="en-US" dirty="0" err="1"/>
              <a:t>NixVector</a:t>
            </a:r>
            <a:r>
              <a:rPr lang="en-US" dirty="0"/>
              <a:t>, OLSR, AODV, DSR, DSDV</a:t>
            </a:r>
          </a:p>
          <a:p>
            <a:r>
              <a:rPr lang="en-US" dirty="0"/>
              <a:t>IPv6 routing:  </a:t>
            </a:r>
            <a:r>
              <a:rPr lang="en-US" dirty="0" err="1"/>
              <a:t>RIPng</a:t>
            </a:r>
            <a:r>
              <a:rPr lang="en-US" dirty="0"/>
              <a:t>, static</a:t>
            </a:r>
          </a:p>
        </p:txBody>
      </p:sp>
    </p:spTree>
    <p:extLst>
      <p:ext uri="{BB962C8B-B14F-4D97-AF65-F5344CB8AC3E}">
        <p14:creationId xmlns:p14="http://schemas.microsoft.com/office/powerpoint/2010/main" val="442386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01195F-5D90-1E48-9971-9BA7B67713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IP address 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DEA0D-9381-FD4A-9063-3F4D4C0A61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An Ipv4 (or Ipv6) address helper can assign addresses to devices in a </a:t>
            </a:r>
            <a:r>
              <a:rPr lang="en-US" altLang="en-US" dirty="0" err="1"/>
              <a:t>NetDevice</a:t>
            </a:r>
            <a:r>
              <a:rPr lang="en-US" altLang="en-US" dirty="0"/>
              <a:t> container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267BE-046E-3A4E-A18B-E2E66D6E9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686" y="2569029"/>
            <a:ext cx="6781800" cy="179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Ipv4AddressHelper ipv4;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ipv4.SetBase ("10.1.1.0", "255.255.255.0");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dirty="0" err="1">
                <a:latin typeface="Courier New" panose="02070309020205020404" pitchFamily="49" charset="0"/>
              </a:rPr>
              <a:t>csmaInterfaces</a:t>
            </a:r>
            <a:r>
              <a:rPr lang="en-US" altLang="en-US" sz="1400" dirty="0">
                <a:latin typeface="Courier New" panose="02070309020205020404" pitchFamily="49" charset="0"/>
              </a:rPr>
              <a:t> = ipv4.Assign (</a:t>
            </a:r>
            <a:r>
              <a:rPr lang="en-US" altLang="en-US" sz="1400" dirty="0" err="1">
                <a:latin typeface="Courier New" panose="02070309020205020404" pitchFamily="49" charset="0"/>
              </a:rPr>
              <a:t>csmaDevices</a:t>
            </a:r>
            <a:r>
              <a:rPr lang="en-US" altLang="en-US" sz="14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...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ipv4.NewNetwork ();  // bumps network to 10.1.2.0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dirty="0" err="1">
                <a:latin typeface="Courier New" panose="02070309020205020404" pitchFamily="49" charset="0"/>
              </a:rPr>
              <a:t>otherCsmaInterfaces</a:t>
            </a:r>
            <a:r>
              <a:rPr lang="en-US" altLang="en-US" sz="1400" dirty="0">
                <a:latin typeface="Courier New" panose="02070309020205020404" pitchFamily="49" charset="0"/>
              </a:rPr>
              <a:t> = ipv4.Assign (</a:t>
            </a:r>
            <a:r>
              <a:rPr lang="en-US" altLang="en-US" sz="1400" dirty="0" err="1">
                <a:latin typeface="Courier New" panose="02070309020205020404" pitchFamily="49" charset="0"/>
              </a:rPr>
              <a:t>otherCsmaDevices</a:t>
            </a:r>
            <a:r>
              <a:rPr lang="en-US" altLang="en-US" sz="1400" dirty="0"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60737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89B3D1-75AC-E84D-8306-DA1616F39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Applications and sockets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8A2B6-28C6-E144-AF50-288EB05A63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11150" indent="-311150">
              <a:buFont typeface="Arial" panose="020B0604020202020204" pitchFamily="34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In general, applications in ns-3 derive from the ns3::Application base class</a:t>
            </a:r>
          </a:p>
          <a:p>
            <a:pPr marL="711200" lvl="1" indent="-254000">
              <a:buFont typeface="Arial" panose="020B0604020202020204" pitchFamily="34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A list of applications is stored in the ns3::Node</a:t>
            </a:r>
          </a:p>
          <a:p>
            <a:pPr marL="711200" lvl="1" indent="-254000">
              <a:buFont typeface="Arial" panose="020B0604020202020204" pitchFamily="34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Applications are like processes</a:t>
            </a:r>
          </a:p>
          <a:p>
            <a:pPr marL="311150" indent="-311150">
              <a:buFont typeface="Arial" panose="020B0604020202020204" pitchFamily="34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Applications make use of a sockets-like API</a:t>
            </a:r>
          </a:p>
          <a:p>
            <a:pPr marL="711200" lvl="1" indent="-254000">
              <a:buFont typeface="Arial" panose="020B0604020202020204" pitchFamily="34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Application::Start () may call ns3::Socket::</a:t>
            </a:r>
            <a:r>
              <a:rPr lang="en-US" altLang="en-US" dirty="0" err="1"/>
              <a:t>SendMsg</a:t>
            </a:r>
            <a:r>
              <a:rPr lang="en-US" altLang="en-US" dirty="0"/>
              <a:t>() at a lower layer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22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D61013-392D-FC48-806F-B626272E97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Sockets API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2E70642-EBC5-E446-A333-2995B514A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5400"/>
            <a:ext cx="3810000" cy="487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11150" indent="-311150" algn="l" defTabSz="457200" rtl="0" eaLnBrk="0" fontAlgn="base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11200" indent="-254000" algn="l" defTabSz="457200" rtl="0" eaLnBrk="0" fontAlgn="base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fontAlgn="base">
              <a:lnSpc>
                <a:spcPct val="2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fontAlgn="base">
              <a:lnSpc>
                <a:spcPct val="2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fontAlgn="base">
              <a:lnSpc>
                <a:spcPct val="2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fontAlgn="base">
              <a:lnSpc>
                <a:spcPct val="2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314325" marR="0" lvl="0" indent="-311150" algn="l" defTabSz="457200" rtl="0" eaLnBrk="0" fontAlgn="base" latinLnBrk="0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kumimoji="0" lang="en-US" altLang="en-US" sz="20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Plain C sockets</a:t>
            </a:r>
          </a:p>
          <a:p>
            <a:pPr marL="314325" marR="0" lvl="0" indent="-31115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kumimoji="0" lang="en-US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314325" marR="0" lvl="0" indent="-31115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 sk;</a:t>
            </a:r>
          </a:p>
          <a:p>
            <a:pPr marL="314325" marR="0" lvl="0" indent="-31115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sk =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(PF_INET, SOCK_DGRAM, 0);</a:t>
            </a:r>
          </a:p>
          <a:p>
            <a:pPr marL="314325" marR="0" lvl="0" indent="-31115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314325" marR="0" lvl="0" indent="-31115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struct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sockaddr_in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src;</a:t>
            </a:r>
          </a:p>
          <a:p>
            <a:pPr marL="314325" marR="0" lvl="0" indent="-31115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inet_pton(AF_INET,”0.0.0.0”,&amp;src.sin_addr);</a:t>
            </a:r>
          </a:p>
          <a:p>
            <a:pPr marL="314325" marR="0" lvl="0" indent="-31115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src.sin_port = htons(80);</a:t>
            </a:r>
          </a:p>
          <a:p>
            <a:pPr marL="314325" marR="0" lvl="0" indent="-31115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bind</a:t>
            </a:r>
            <a:r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(sk, (struct sockaddr *) &amp;src, sizeof(src));</a:t>
            </a:r>
          </a:p>
          <a:p>
            <a:pPr marL="314325" marR="0" lvl="0" indent="-31115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314325" marR="0" lvl="0" indent="-31115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struct sockaddr_in dest;</a:t>
            </a:r>
          </a:p>
          <a:p>
            <a:pPr marL="314325" marR="0" lvl="0" indent="-31115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inet_pton(AF_INET,”10.0.0.1”,&amp;dest.sin_addr);</a:t>
            </a:r>
          </a:p>
          <a:p>
            <a:pPr marL="314325" marR="0" lvl="0" indent="-31115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dest.sin_port = htons(80);</a:t>
            </a:r>
          </a:p>
          <a:p>
            <a:pPr marL="314325" marR="0" lvl="0" indent="-31115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sendto</a:t>
            </a:r>
            <a:r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(sk,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”hello”, 6</a:t>
            </a:r>
            <a:r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0, (struct sockaddr *) &amp;dest, sizeof(dest));</a:t>
            </a:r>
          </a:p>
          <a:p>
            <a:pPr marL="314325" marR="0" lvl="0" indent="-31115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314325" marR="0" lvl="0" indent="-31115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char buf[6];</a:t>
            </a:r>
          </a:p>
          <a:p>
            <a:pPr marL="314325" marR="0" lvl="0" indent="-31115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recv</a:t>
            </a:r>
            <a:r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(sk, buf, 6, 0);</a:t>
            </a:r>
          </a:p>
          <a:p>
            <a:pPr marL="314325" marR="0" lvl="0" indent="-31115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3C69E9F-FFF1-104D-9616-16E019DA4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295400"/>
            <a:ext cx="4343400" cy="487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1150"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marL="314325" marR="0" lvl="0" indent="-311150" defTabSz="914400" eaLnBrk="1" fontAlgn="auto" latinLnBrk="0" hangingPunct="1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/>
            </a:pPr>
            <a:r>
              <a:rPr kumimoji="0" lang="en-US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ns-3 sockets</a:t>
            </a:r>
          </a:p>
          <a:p>
            <a:pPr marL="314325" marR="0" lvl="0" indent="-311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/>
            </a:pP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314325" marR="0" lvl="0" indent="-311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/>
            </a:pPr>
            <a:r>
              <a:rPr kumimoji="0" lang="en-US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Ptr</a:t>
            </a: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&lt;Socket&gt; </a:t>
            </a:r>
            <a:r>
              <a:rPr kumimoji="0" lang="en-US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sk</a:t>
            </a: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= </a:t>
            </a:r>
          </a:p>
          <a:p>
            <a:pPr marL="314325" marR="0" lvl="0" indent="-311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/>
            </a:pPr>
            <a:r>
              <a:rPr kumimoji="0" lang="en-US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udpFactory</a:t>
            </a: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-&gt;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anose="02070309020205020404" pitchFamily="49" charset="0"/>
              </a:rPr>
              <a:t>CreateSocket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();</a:t>
            </a:r>
          </a:p>
          <a:p>
            <a:pPr marL="314325" marR="0" lvl="0" indent="-311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/>
            </a:pP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314325" marR="0" lvl="0" indent="-311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/>
            </a:pP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314325" marR="0" lvl="0" indent="-311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/>
            </a:pPr>
            <a:r>
              <a:rPr kumimoji="0" lang="en-US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sk</a:t>
            </a: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-&gt;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anose="02070309020205020404" pitchFamily="49" charset="0"/>
              </a:rPr>
              <a:t>Bind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anose="02070309020205020404" pitchFamily="49" charset="0"/>
              </a:rPr>
              <a:t>InetSocketAddress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(80));</a:t>
            </a:r>
          </a:p>
          <a:p>
            <a:pPr marL="314325" marR="0" lvl="0" indent="-311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/>
            </a:pP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314325" marR="0" lvl="0" indent="-311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/>
            </a:pP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314325" marR="0" lvl="0" indent="-311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/>
            </a:pP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314325" marR="0" lvl="0" indent="-311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/>
            </a:pP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314325" marR="0" lvl="0" indent="-311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/>
            </a:pP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314325" marR="0" lvl="0" indent="-311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/>
            </a:pPr>
            <a:r>
              <a:rPr kumimoji="0" lang="en-US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sk</a:t>
            </a: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-&gt;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anose="02070309020205020404" pitchFamily="49" charset="0"/>
              </a:rPr>
              <a:t>SendTo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InetSocketAddress</a:t>
            </a: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(Ipv4Address (”10.0.0.1”), 80),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anose="02070309020205020404" pitchFamily="49" charset="0"/>
              </a:rPr>
              <a:t>Create&lt;Packet&gt; (”hello”, 6)</a:t>
            </a: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);</a:t>
            </a:r>
          </a:p>
          <a:p>
            <a:pPr marL="314325" marR="0" lvl="0" indent="-311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/>
            </a:pP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314325" marR="0" lvl="0" indent="-311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/>
            </a:pP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314325" marR="0" lvl="0" indent="-311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/>
            </a:pP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314325" marR="0" lvl="0" indent="-311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/>
            </a:pP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314325" marR="0" lvl="0" indent="-311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/>
            </a:pPr>
            <a:r>
              <a:rPr kumimoji="0" lang="en-US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sk</a:t>
            </a: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-&gt;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anose="02070309020205020404" pitchFamily="49" charset="0"/>
              </a:rPr>
              <a:t>SetReceiveCallback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MakeCallback</a:t>
            </a: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(</a:t>
            </a:r>
            <a:r>
              <a:rPr kumimoji="0" lang="en-US" altLang="en-US" sz="1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MySocketReceive</a:t>
            </a: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));</a:t>
            </a:r>
          </a:p>
          <a:p>
            <a:pPr marL="314325" marR="0" lvl="0" indent="-311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[…] (Simulator::Run ())</a:t>
            </a:r>
          </a:p>
          <a:p>
            <a:pPr marL="314325" marR="0" lvl="0" indent="-311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/>
            </a:pP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314325" marR="0" lvl="0" indent="-311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void </a:t>
            </a:r>
            <a:r>
              <a:rPr kumimoji="0" lang="en-US" altLang="en-US" sz="1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MySocketReceive</a:t>
            </a:r>
            <a:r>
              <a:rPr kumimoji="0" lang="en-US" alt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Ptr</a:t>
            </a: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&lt;Socket&gt; </a:t>
            </a:r>
            <a:r>
              <a:rPr kumimoji="0" lang="en-US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sk</a:t>
            </a: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Ptr</a:t>
            </a: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&lt;Packet&gt;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anose="02070309020205020404" pitchFamily="49" charset="0"/>
              </a:rPr>
              <a:t>packet</a:t>
            </a: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)</a:t>
            </a:r>
          </a:p>
          <a:p>
            <a:pPr marL="314325" marR="0" lvl="0" indent="-311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{</a:t>
            </a:r>
          </a:p>
          <a:p>
            <a:pPr marL="314325" marR="0" lvl="0" indent="-311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...</a:t>
            </a:r>
          </a:p>
          <a:p>
            <a:pPr marL="314325" marR="0" lvl="0" indent="-311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" name="Line 4">
            <a:extLst>
              <a:ext uri="{FF2B5EF4-FFF2-40B4-BE49-F238E27FC236}">
                <a16:creationId xmlns:a16="http://schemas.microsoft.com/office/drawing/2014/main" id="{931B3BBE-FCF7-954E-9D48-DEAE7CBED5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209800"/>
            <a:ext cx="8305800" cy="1588"/>
          </a:xfrm>
          <a:prstGeom prst="line">
            <a:avLst/>
          </a:prstGeom>
          <a:noFill/>
          <a:ln w="28440">
            <a:solidFill>
              <a:srgbClr val="3333CC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12" name="Line 5">
            <a:extLst>
              <a:ext uri="{FF2B5EF4-FFF2-40B4-BE49-F238E27FC236}">
                <a16:creationId xmlns:a16="http://schemas.microsoft.com/office/drawing/2014/main" id="{AAA575CC-9F7D-3E48-989F-6C37F3FA0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3429000"/>
            <a:ext cx="8305800" cy="1588"/>
          </a:xfrm>
          <a:prstGeom prst="line">
            <a:avLst/>
          </a:prstGeom>
          <a:noFill/>
          <a:ln w="28440">
            <a:solidFill>
              <a:srgbClr val="3333CC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13" name="Line 6">
            <a:extLst>
              <a:ext uri="{FF2B5EF4-FFF2-40B4-BE49-F238E27FC236}">
                <a16:creationId xmlns:a16="http://schemas.microsoft.com/office/drawing/2014/main" id="{3ED2ECCA-64CF-514B-B048-289D7A7C7D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4724400"/>
            <a:ext cx="8305800" cy="1588"/>
          </a:xfrm>
          <a:prstGeom prst="line">
            <a:avLst/>
          </a:prstGeom>
          <a:noFill/>
          <a:ln w="28440">
            <a:solidFill>
              <a:srgbClr val="3333CC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3996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34F671-274B-9D48-B194-E2F42FD06A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Mobility and position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77BC5-B706-034B-B272-D3666E8D1E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/>
              <a:t>MobilityHelper</a:t>
            </a:r>
            <a:r>
              <a:rPr lang="en-US" sz="2000" dirty="0"/>
              <a:t> combines a </a:t>
            </a:r>
            <a:r>
              <a:rPr lang="en-US" sz="2000" b="1" dirty="0"/>
              <a:t>mobility model </a:t>
            </a:r>
            <a:r>
              <a:rPr lang="en-US" sz="2000" dirty="0"/>
              <a:t>and </a:t>
            </a:r>
            <a:r>
              <a:rPr lang="en-US" sz="2000" b="1" dirty="0"/>
              <a:t>position allocator</a:t>
            </a:r>
            <a:r>
              <a:rPr lang="en-US" sz="2000" dirty="0"/>
              <a:t>.</a:t>
            </a:r>
          </a:p>
          <a:p>
            <a:r>
              <a:rPr lang="en-US" sz="2000" dirty="0"/>
              <a:t>Position Allocators setup initial position of nodes (only used when simulation starts):</a:t>
            </a:r>
          </a:p>
          <a:p>
            <a:pPr lvl="1"/>
            <a:r>
              <a:rPr lang="en-US" sz="1800" b="1" dirty="0"/>
              <a:t>List:</a:t>
            </a:r>
            <a:r>
              <a:rPr lang="en-US" sz="1800" dirty="0"/>
              <a:t> allocate positions from a deterministic list specified by the user;</a:t>
            </a:r>
          </a:p>
          <a:p>
            <a:pPr lvl="1"/>
            <a:r>
              <a:rPr lang="en-US" sz="1800" b="1" dirty="0"/>
              <a:t>Grid: </a:t>
            </a:r>
            <a:r>
              <a:rPr lang="en-US" sz="1800" dirty="0"/>
              <a:t>allocate positions on a rectangular 2D grid (row first or column first);</a:t>
            </a:r>
          </a:p>
          <a:p>
            <a:pPr lvl="1"/>
            <a:r>
              <a:rPr lang="en-US" sz="1800" b="1" dirty="0"/>
              <a:t>Random position allocators: </a:t>
            </a:r>
            <a:r>
              <a:rPr lang="en-US" sz="1800" dirty="0"/>
              <a:t>allocate random positions within a selected form (rectangle, circle, …).</a:t>
            </a:r>
          </a:p>
          <a:p>
            <a:r>
              <a:rPr lang="en-US" sz="2000" dirty="0"/>
              <a:t>Mobility models specify how nodes will move during the simulation:</a:t>
            </a:r>
          </a:p>
          <a:p>
            <a:pPr lvl="1"/>
            <a:r>
              <a:rPr lang="en-US" sz="1800" b="1" dirty="0"/>
              <a:t>Constant: </a:t>
            </a:r>
            <a:r>
              <a:rPr lang="en-US" sz="1800" dirty="0"/>
              <a:t>position, velocity or acceleration;</a:t>
            </a:r>
          </a:p>
          <a:p>
            <a:pPr lvl="1"/>
            <a:r>
              <a:rPr lang="en-US" sz="1800" b="1" dirty="0"/>
              <a:t>Waypoint:</a:t>
            </a:r>
            <a:r>
              <a:rPr lang="en-US" sz="1800" dirty="0"/>
              <a:t> specify the location for a given time (time-position pairs);</a:t>
            </a:r>
          </a:p>
          <a:p>
            <a:pPr lvl="1"/>
            <a:r>
              <a:rPr lang="en-US" sz="1800" b="1" dirty="0"/>
              <a:t>Trace-file based: </a:t>
            </a:r>
            <a:r>
              <a:rPr lang="en-US" sz="1800" dirty="0"/>
              <a:t>parse files and convert into ns-3 mobility events, support mobility tools such as SUMO, </a:t>
            </a:r>
            <a:r>
              <a:rPr lang="en-US" sz="1800" dirty="0" err="1"/>
              <a:t>BonnMotion</a:t>
            </a:r>
            <a:r>
              <a:rPr lang="en-US" sz="1800" dirty="0"/>
              <a:t> (using NS2 format) , </a:t>
            </a:r>
            <a:r>
              <a:rPr lang="en-US" sz="1800" dirty="0" err="1"/>
              <a:t>TraNS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0739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042346-507F-6D4B-87BD-66625BA281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Propagation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70C82-753D-9540-A2B2-2D3FC8E3E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Propagation module defines:</a:t>
            </a:r>
          </a:p>
          <a:p>
            <a:pPr lvl="1"/>
            <a:r>
              <a:rPr lang="en-US" dirty="0"/>
              <a:t>Propagation </a:t>
            </a:r>
            <a:r>
              <a:rPr lang="en-US" u="sng" dirty="0"/>
              <a:t>loss</a:t>
            </a:r>
            <a:r>
              <a:rPr lang="en-US" dirty="0"/>
              <a:t> models: </a:t>
            </a:r>
            <a:br>
              <a:rPr lang="en-US" dirty="0"/>
            </a:br>
            <a:r>
              <a:rPr lang="en-US" dirty="0"/>
              <a:t>Calculate the Rx signal power considering the Tx signal power and the respective Rx and Tx antennas positions.</a:t>
            </a:r>
            <a:endParaRPr lang="en-US" sz="2400" dirty="0"/>
          </a:p>
          <a:p>
            <a:pPr lvl="1"/>
            <a:r>
              <a:rPr lang="en-US" dirty="0"/>
              <a:t>Propagation </a:t>
            </a:r>
            <a:r>
              <a:rPr lang="en-US" u="sng" dirty="0"/>
              <a:t>delay</a:t>
            </a:r>
            <a:r>
              <a:rPr lang="en-US" dirty="0"/>
              <a:t> models: </a:t>
            </a:r>
            <a:br>
              <a:rPr lang="en-US" dirty="0"/>
            </a:br>
            <a:r>
              <a:rPr lang="en-US" dirty="0"/>
              <a:t>Calculate the time for signals to travel from the TX antennas to RX antennas.</a:t>
            </a:r>
          </a:p>
          <a:p>
            <a:r>
              <a:rPr lang="en-US" dirty="0"/>
              <a:t>Propagation delay models almost always set to:</a:t>
            </a:r>
          </a:p>
          <a:p>
            <a:pPr lvl="1"/>
            <a:r>
              <a:rPr lang="en-US" u="sng" dirty="0" err="1"/>
              <a:t>ConstantSpeedPropagationDelayModel</a:t>
            </a:r>
            <a:r>
              <a:rPr lang="en-US" dirty="0"/>
              <a:t>: In this model, the signal travels with constant speed (defaulting to speed of light in vacuum)</a:t>
            </a:r>
          </a:p>
        </p:txBody>
      </p:sp>
    </p:spTree>
    <p:extLst>
      <p:ext uri="{BB962C8B-B14F-4D97-AF65-F5344CB8AC3E}">
        <p14:creationId xmlns:p14="http://schemas.microsoft.com/office/powerpoint/2010/main" val="1825086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341BD4-3DE6-5249-98D2-FA2849AF9A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Propagation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90758-D57B-FE42-B9D1-4A3FAE2789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/>
              <a:t>Propagation loss models:</a:t>
            </a:r>
            <a:endParaRPr lang="en-US" dirty="0"/>
          </a:p>
          <a:p>
            <a:pPr lvl="1"/>
            <a:r>
              <a:rPr lang="en-US" sz="2400" dirty="0"/>
              <a:t>Many propagation loss models are implemented:</a:t>
            </a:r>
            <a:endParaRPr lang="en-US" sz="2800" dirty="0"/>
          </a:p>
          <a:p>
            <a:pPr lvl="2">
              <a:buFont typeface="Wingdings" pitchFamily="2" charset="2"/>
              <a:buChar char="ü"/>
            </a:pPr>
            <a:r>
              <a:rPr lang="en-US" sz="2000" dirty="0"/>
              <a:t>Abstract propagation loss models:</a:t>
            </a:r>
            <a:br>
              <a:rPr lang="en-US" sz="2000" dirty="0"/>
            </a:br>
            <a:r>
              <a:rPr lang="en-US" sz="2000" dirty="0" err="1"/>
              <a:t>FixedRss</a:t>
            </a:r>
            <a:r>
              <a:rPr lang="en-US" sz="2000" dirty="0"/>
              <a:t>, Range, Random, Matrix, …</a:t>
            </a:r>
          </a:p>
          <a:p>
            <a:pPr lvl="2">
              <a:buFont typeface="Wingdings" pitchFamily="2" charset="2"/>
              <a:buChar char="ü"/>
            </a:pPr>
            <a:r>
              <a:rPr lang="en-US" sz="2000" dirty="0"/>
              <a:t>Deterministic path loss models:</a:t>
            </a:r>
            <a:br>
              <a:rPr lang="en-US" sz="2000" dirty="0"/>
            </a:br>
            <a:r>
              <a:rPr lang="en-US" sz="2000" dirty="0" err="1"/>
              <a:t>Friis</a:t>
            </a:r>
            <a:r>
              <a:rPr lang="en-US" sz="2000" dirty="0"/>
              <a:t>, </a:t>
            </a:r>
            <a:r>
              <a:rPr lang="en-US" sz="2000" dirty="0" err="1"/>
              <a:t>LogDistance</a:t>
            </a:r>
            <a:r>
              <a:rPr lang="en-US" sz="2000" dirty="0"/>
              <a:t>, </a:t>
            </a:r>
            <a:r>
              <a:rPr lang="en-US" sz="2000" dirty="0" err="1"/>
              <a:t>ThreeLogDistance</a:t>
            </a:r>
            <a:r>
              <a:rPr lang="en-US" sz="2000" dirty="0"/>
              <a:t>, </a:t>
            </a:r>
            <a:r>
              <a:rPr lang="en-US" sz="2000" dirty="0" err="1"/>
              <a:t>TwoRayGround</a:t>
            </a:r>
            <a:r>
              <a:rPr lang="en-US" sz="2000" dirty="0"/>
              <a:t>, …</a:t>
            </a:r>
          </a:p>
          <a:p>
            <a:pPr lvl="2">
              <a:buFont typeface="Wingdings" pitchFamily="2" charset="2"/>
              <a:buChar char="ü"/>
            </a:pPr>
            <a:r>
              <a:rPr lang="en-US" sz="2000" dirty="0"/>
              <a:t>Stochastic fading models:</a:t>
            </a:r>
            <a:br>
              <a:rPr lang="en-US" sz="2000" dirty="0"/>
            </a:br>
            <a:r>
              <a:rPr lang="en-US" sz="2000" dirty="0" err="1"/>
              <a:t>Nakagami</a:t>
            </a:r>
            <a:r>
              <a:rPr lang="en-US" sz="2000" dirty="0"/>
              <a:t>, Jakes, …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4004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7DC624-8D17-C745-9E07-C229D86F4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Propagation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7A97-626B-DB4F-8D87-A04798AE3F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r>
              <a:rPr lang="en-US" sz="2400" dirty="0"/>
              <a:t>A propagation loss model can be “chained” to another one, making a list. The final Rx power takes into account all the chained models. </a:t>
            </a:r>
            <a:br>
              <a:rPr lang="en-US" sz="2400" dirty="0"/>
            </a:br>
            <a:r>
              <a:rPr lang="en-US" sz="2400" u="sng" dirty="0"/>
              <a:t>Example</a:t>
            </a:r>
            <a:r>
              <a:rPr lang="en-US" sz="2400" dirty="0"/>
              <a:t>: path loss model + shadowing model + fading model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endParaRPr lang="en-US" sz="2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4B1AF53-F55A-9541-8F25-3B0368A94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28" y="3331028"/>
            <a:ext cx="7223125" cy="2155025"/>
          </a:xfrm>
          <a:prstGeom prst="rect">
            <a:avLst/>
          </a:prstGeo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20B0E0C0-0101-134F-ADFB-9760A1838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141" y="5486053"/>
            <a:ext cx="7206194" cy="56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62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7B7CE3-6D50-E847-B80F-49C389926B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NetDevices</a:t>
            </a:r>
            <a:r>
              <a:rPr lang="en-US" dirty="0"/>
              <a:t> and Channels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07936-D718-4148-8677-905C65F092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14325" indent="-312738"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Some types of </a:t>
            </a:r>
            <a:r>
              <a:rPr lang="en-GB" dirty="0" err="1"/>
              <a:t>NetDevices</a:t>
            </a:r>
            <a:r>
              <a:rPr lang="en-GB" dirty="0"/>
              <a:t> are strongly bound to Channels of a matching type</a:t>
            </a:r>
          </a:p>
          <a:p>
            <a:pPr marL="314325" indent="-312738"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dirty="0"/>
          </a:p>
          <a:p>
            <a:pPr marL="314325" indent="-312738"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dirty="0"/>
          </a:p>
          <a:p>
            <a:pPr marL="314325" indent="-312738"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dirty="0"/>
          </a:p>
          <a:p>
            <a:pPr marL="314325" indent="-312738"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dirty="0"/>
          </a:p>
          <a:p>
            <a:pPr marL="314325" indent="-312738"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dirty="0"/>
          </a:p>
          <a:p>
            <a:pPr marL="314325" indent="-312738"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More recently, </a:t>
            </a:r>
            <a:r>
              <a:rPr lang="en-US" dirty="0" err="1"/>
              <a:t>NetDevices</a:t>
            </a:r>
            <a:r>
              <a:rPr lang="en-US" dirty="0"/>
              <a:t> use a channel allowing multiple signal types to coexist</a:t>
            </a:r>
          </a:p>
          <a:p>
            <a:r>
              <a:rPr lang="en-US" dirty="0" err="1"/>
              <a:t>SpectrumChannel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C1111C-D8BF-4945-B516-247E2E5E7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757" y="2271486"/>
            <a:ext cx="1466850" cy="146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F9D443-DD0E-9940-9702-AC2F8F24C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4757" y="3185886"/>
            <a:ext cx="1466850" cy="146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6FA90E-DD1B-4249-897F-A72D49392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557" y="3871686"/>
            <a:ext cx="1466850" cy="146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8961FA-CCE8-8C40-82D6-C6CED1494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24757" y="3033486"/>
            <a:ext cx="1466850" cy="146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8" name="Text Box 7">
            <a:extLst>
              <a:ext uri="{FF2B5EF4-FFF2-40B4-BE49-F238E27FC236}">
                <a16:creationId xmlns:a16="http://schemas.microsoft.com/office/drawing/2014/main" id="{451CAF04-E6F3-2E43-AD16-93DC21494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0293" y="4500336"/>
            <a:ext cx="1679412" cy="2925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1" dirty="0" err="1">
                <a:solidFill>
                  <a:srgbClr val="000000"/>
                </a:solidFill>
              </a:rPr>
              <a:t>CsmaNetDevice</a:t>
            </a:r>
            <a:endParaRPr lang="en-GB" b="1" dirty="0">
              <a:solidFill>
                <a:srgbClr val="0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F77999-FC65-0D4B-A943-030C17396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0157" y="2500086"/>
            <a:ext cx="2362200" cy="129540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57F12A33-A52C-9F40-B197-18BFFF881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4957" y="2957286"/>
            <a:ext cx="1473778" cy="2925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1" dirty="0" err="1">
                <a:solidFill>
                  <a:srgbClr val="000000"/>
                </a:solidFill>
              </a:rPr>
              <a:t>CsmaChannel</a:t>
            </a:r>
            <a:endParaRPr lang="en-GB" b="1" dirty="0">
              <a:solidFill>
                <a:srgbClr val="000000"/>
              </a:solidFill>
            </a:endParaRP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B8C7D616-25B6-224E-B03E-8DF5C45C88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0957" y="2881086"/>
            <a:ext cx="1219200" cy="76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32B022DC-AC82-4D4A-A8C9-F140D3ADC3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1557" y="3470049"/>
            <a:ext cx="381000" cy="2698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6E48442C-7A10-874C-B290-DE89016354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89720" y="3698649"/>
            <a:ext cx="193675" cy="7270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AF36959D-8D95-3849-AD11-5370B3F97B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27920" y="3241449"/>
            <a:ext cx="1108075" cy="2698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96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16F2B4-1ABB-464C-96E4-FC48AB1DD3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NetDevices</a:t>
            </a:r>
            <a:r>
              <a:rPr lang="en-US" dirty="0"/>
              <a:t> and traces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2EF9B-8850-CE41-A19E-2C12EACE9C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354069"/>
            <a:ext cx="8196210" cy="4455888"/>
          </a:xfrm>
        </p:spPr>
        <p:txBody>
          <a:bodyPr/>
          <a:lstStyle/>
          <a:p>
            <a:r>
              <a:rPr lang="en-US" dirty="0"/>
              <a:t>ns-3 </a:t>
            </a:r>
            <a:r>
              <a:rPr lang="en-US" dirty="0" err="1"/>
              <a:t>TraceSource</a:t>
            </a:r>
            <a:r>
              <a:rPr lang="en-US" dirty="0"/>
              <a:t> objects are callbacks that may be hooked to obtain trace data from the simulator</a:t>
            </a:r>
          </a:p>
          <a:p>
            <a:r>
              <a:rPr lang="en-US" dirty="0"/>
              <a:t>Example:  </a:t>
            </a:r>
            <a:r>
              <a:rPr lang="en-US" dirty="0" err="1"/>
              <a:t>CsmaNetDevice</a:t>
            </a:r>
            <a:endParaRPr lang="en-US" dirty="0"/>
          </a:p>
        </p:txBody>
      </p:sp>
      <p:grpSp>
        <p:nvGrpSpPr>
          <p:cNvPr id="54" name="Group 32">
            <a:extLst>
              <a:ext uri="{FF2B5EF4-FFF2-40B4-BE49-F238E27FC236}">
                <a16:creationId xmlns:a16="http://schemas.microsoft.com/office/drawing/2014/main" id="{DEC50C8D-128A-0C42-B6B6-B3DBFCC8F142}"/>
              </a:ext>
            </a:extLst>
          </p:cNvPr>
          <p:cNvGrpSpPr/>
          <p:nvPr/>
        </p:nvGrpSpPr>
        <p:grpSpPr>
          <a:xfrm>
            <a:off x="457200" y="2235197"/>
            <a:ext cx="8196140" cy="4560332"/>
            <a:chOff x="457200" y="1524000"/>
            <a:chExt cx="8196140" cy="4560332"/>
          </a:xfrm>
        </p:grpSpPr>
        <p:pic>
          <p:nvPicPr>
            <p:cNvPr id="55" name="Picture 8">
              <a:extLst>
                <a:ext uri="{FF2B5EF4-FFF2-40B4-BE49-F238E27FC236}">
                  <a16:creationId xmlns:a16="http://schemas.microsoft.com/office/drawing/2014/main" id="{C5667B30-F21B-7741-8CC9-83577C86DD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00" y="3200400"/>
              <a:ext cx="1524000" cy="9175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F160F9E-9B1C-D54B-A812-103C515D1020}"/>
                </a:ext>
              </a:extLst>
            </p:cNvPr>
            <p:cNvCxnSpPr/>
            <p:nvPr/>
          </p:nvCxnSpPr>
          <p:spPr bwMode="auto">
            <a:xfrm flipV="1">
              <a:off x="2057400" y="2209800"/>
              <a:ext cx="685800" cy="11430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054E5A2-6110-E641-BE77-921560C475B8}"/>
                </a:ext>
              </a:extLst>
            </p:cNvPr>
            <p:cNvCxnSpPr/>
            <p:nvPr/>
          </p:nvCxnSpPr>
          <p:spPr bwMode="auto">
            <a:xfrm>
              <a:off x="2057400" y="3505200"/>
              <a:ext cx="762000" cy="20574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71D884F-BE11-E64B-85DF-499A1591B345}"/>
                </a:ext>
              </a:extLst>
            </p:cNvPr>
            <p:cNvSpPr txBox="1"/>
            <p:nvPr/>
          </p:nvSpPr>
          <p:spPr>
            <a:xfrm>
              <a:off x="2895600" y="1905000"/>
              <a:ext cx="3217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CsmaNetDevice::Send ()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5893F62-3F81-9345-B9B4-07170BDB2AC0}"/>
                </a:ext>
              </a:extLst>
            </p:cNvPr>
            <p:cNvCxnSpPr/>
            <p:nvPr/>
          </p:nvCxnSpPr>
          <p:spPr bwMode="auto">
            <a:xfrm>
              <a:off x="4267200" y="2286000"/>
              <a:ext cx="0" cy="685800"/>
            </a:xfrm>
            <a:prstGeom prst="straightConnector1">
              <a:avLst/>
            </a:prstGeom>
            <a:solidFill>
              <a:srgbClr val="00B8FF"/>
            </a:solidFill>
            <a:ln w="254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D869587-4DF1-3C42-ADB9-1D7551DF5279}"/>
                </a:ext>
              </a:extLst>
            </p:cNvPr>
            <p:cNvCxnSpPr/>
            <p:nvPr/>
          </p:nvCxnSpPr>
          <p:spPr bwMode="auto">
            <a:xfrm>
              <a:off x="3886200" y="2895600"/>
              <a:ext cx="0" cy="9144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F344A6B-70E4-ED46-8FC7-8578C0A3788C}"/>
                </a:ext>
              </a:extLst>
            </p:cNvPr>
            <p:cNvCxnSpPr/>
            <p:nvPr/>
          </p:nvCxnSpPr>
          <p:spPr bwMode="auto">
            <a:xfrm>
              <a:off x="3886200" y="3810000"/>
              <a:ext cx="6858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87D1ADC-7A36-4C4B-8EBE-006C5716EB46}"/>
                </a:ext>
              </a:extLst>
            </p:cNvPr>
            <p:cNvCxnSpPr/>
            <p:nvPr/>
          </p:nvCxnSpPr>
          <p:spPr bwMode="auto">
            <a:xfrm>
              <a:off x="4572000" y="2895600"/>
              <a:ext cx="0" cy="9144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5C1B24B-B47C-4B4A-8DB7-C09F40F677FE}"/>
                </a:ext>
              </a:extLst>
            </p:cNvPr>
            <p:cNvSpPr/>
            <p:nvPr/>
          </p:nvSpPr>
          <p:spPr bwMode="auto">
            <a:xfrm>
              <a:off x="3886200" y="3581400"/>
              <a:ext cx="685800" cy="228600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2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04FC726-B6CD-374F-B433-707B06C6E6F0}"/>
                </a:ext>
              </a:extLst>
            </p:cNvPr>
            <p:cNvSpPr/>
            <p:nvPr/>
          </p:nvSpPr>
          <p:spPr bwMode="auto">
            <a:xfrm>
              <a:off x="3886200" y="3352800"/>
              <a:ext cx="685800" cy="228600"/>
            </a:xfrm>
            <a:prstGeom prst="rect">
              <a:avLst/>
            </a:prstGeom>
            <a:solidFill>
              <a:srgbClr val="10CF9B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2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F804DAF-2569-BE4E-A4A3-8C4474C45F44}"/>
                </a:ext>
              </a:extLst>
            </p:cNvPr>
            <p:cNvSpPr/>
            <p:nvPr/>
          </p:nvSpPr>
          <p:spPr bwMode="auto">
            <a:xfrm>
              <a:off x="3886200" y="3124200"/>
              <a:ext cx="685800" cy="228600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2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7FDCED5-F988-2E45-8C3A-5CC4C93BCC5D}"/>
                </a:ext>
              </a:extLst>
            </p:cNvPr>
            <p:cNvSpPr txBox="1"/>
            <p:nvPr/>
          </p:nvSpPr>
          <p:spPr>
            <a:xfrm>
              <a:off x="3200400" y="4800600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CsmaNetDevice::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TransmitStart()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70C8C00-FFA3-874F-8B23-938019D52A8E}"/>
                </a:ext>
              </a:extLst>
            </p:cNvPr>
            <p:cNvCxnSpPr/>
            <p:nvPr/>
          </p:nvCxnSpPr>
          <p:spPr bwMode="auto">
            <a:xfrm>
              <a:off x="4267200" y="3962400"/>
              <a:ext cx="0" cy="685800"/>
            </a:xfrm>
            <a:prstGeom prst="straightConnector1">
              <a:avLst/>
            </a:prstGeom>
            <a:solidFill>
              <a:srgbClr val="00B8FF"/>
            </a:solidFill>
            <a:ln w="254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9C33ADE-69E0-8243-BCB3-BAB9059ECF5F}"/>
                </a:ext>
              </a:extLst>
            </p:cNvPr>
            <p:cNvCxnSpPr/>
            <p:nvPr/>
          </p:nvCxnSpPr>
          <p:spPr bwMode="auto">
            <a:xfrm>
              <a:off x="7010400" y="2286000"/>
              <a:ext cx="0" cy="2438400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ysClr val="windowText" lastClr="000000"/>
              </a:solidFill>
              <a:prstDash val="solid"/>
              <a:round/>
              <a:headEnd type="triangle" w="lg" len="med"/>
              <a:tailEnd type="none" w="lg" len="med"/>
            </a:ln>
            <a:effectLst/>
          </p:spPr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9B417CC-F858-984C-B932-E8C3B3DAAB8D}"/>
                </a:ext>
              </a:extLst>
            </p:cNvPr>
            <p:cNvSpPr txBox="1"/>
            <p:nvPr/>
          </p:nvSpPr>
          <p:spPr>
            <a:xfrm>
              <a:off x="6019800" y="4800600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CsmaNetDevice::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Receive()</a:t>
              </a:r>
            </a:p>
          </p:txBody>
        </p:sp>
        <p:sp>
          <p:nvSpPr>
            <p:cNvPr id="70" name="Can 69">
              <a:extLst>
                <a:ext uri="{FF2B5EF4-FFF2-40B4-BE49-F238E27FC236}">
                  <a16:creationId xmlns:a16="http://schemas.microsoft.com/office/drawing/2014/main" id="{BAD7956D-9C51-5F43-B9B1-0DC6D2050FDB}"/>
                </a:ext>
              </a:extLst>
            </p:cNvPr>
            <p:cNvSpPr/>
            <p:nvPr/>
          </p:nvSpPr>
          <p:spPr bwMode="auto">
            <a:xfrm rot="5400000">
              <a:off x="5372100" y="4229100"/>
              <a:ext cx="304800" cy="3276600"/>
            </a:xfrm>
            <a:prstGeom prst="can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2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CE7C12F-4D93-464C-B2D4-8D09695CC502}"/>
                </a:ext>
              </a:extLst>
            </p:cNvPr>
            <p:cNvSpPr txBox="1"/>
            <p:nvPr/>
          </p:nvSpPr>
          <p:spPr>
            <a:xfrm>
              <a:off x="4800600" y="5715000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CsmaChannel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81D6D2D-F46D-274B-852C-6E5539E2A8BB}"/>
                </a:ext>
              </a:extLst>
            </p:cNvPr>
            <p:cNvSpPr txBox="1"/>
            <p:nvPr/>
          </p:nvSpPr>
          <p:spPr>
            <a:xfrm>
              <a:off x="6400800" y="1524000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NetDevice::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ReceiveCallback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BD6CF50-41BD-EB48-A06C-0CF4EFA5F882}"/>
                </a:ext>
              </a:extLst>
            </p:cNvPr>
            <p:cNvSpPr txBox="1"/>
            <p:nvPr/>
          </p:nvSpPr>
          <p:spPr>
            <a:xfrm>
              <a:off x="3124200" y="3276600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queue</a:t>
              </a:r>
            </a:p>
          </p:txBody>
        </p:sp>
      </p:grpSp>
      <p:grpSp>
        <p:nvGrpSpPr>
          <p:cNvPr id="74" name="Group 43">
            <a:extLst>
              <a:ext uri="{FF2B5EF4-FFF2-40B4-BE49-F238E27FC236}">
                <a16:creationId xmlns:a16="http://schemas.microsoft.com/office/drawing/2014/main" id="{C2FF0EE7-DB16-614D-A06B-58BCCEDEB7DA}"/>
              </a:ext>
            </a:extLst>
          </p:cNvPr>
          <p:cNvGrpSpPr/>
          <p:nvPr/>
        </p:nvGrpSpPr>
        <p:grpSpPr>
          <a:xfrm>
            <a:off x="2743200" y="3225797"/>
            <a:ext cx="5784820" cy="2426732"/>
            <a:chOff x="2743200" y="2514600"/>
            <a:chExt cx="5784820" cy="2426732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EC1AEB3-362C-1E40-BAD9-B4E6F71A3EA9}"/>
                </a:ext>
              </a:extLst>
            </p:cNvPr>
            <p:cNvSpPr txBox="1"/>
            <p:nvPr/>
          </p:nvSpPr>
          <p:spPr>
            <a:xfrm>
              <a:off x="7315200" y="251460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prstClr val="black"/>
                  </a:solidFill>
                  <a:latin typeface="Arial" charset="0"/>
                  <a:cs typeface="Arial" charset="0"/>
                </a:rPr>
                <a:t>MacRx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C9BBC23-3073-CC47-B362-960BF4528F8A}"/>
                </a:ext>
              </a:extLst>
            </p:cNvPr>
            <p:cNvSpPr txBox="1"/>
            <p:nvPr/>
          </p:nvSpPr>
          <p:spPr>
            <a:xfrm>
              <a:off x="4724400" y="2819400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prstClr val="black"/>
                  </a:solidFill>
                  <a:latin typeface="Arial" charset="0"/>
                  <a:cs typeface="Arial" charset="0"/>
                </a:rPr>
                <a:t>MacDrop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C4623E4-C001-A446-B9DE-246FB5122510}"/>
                </a:ext>
              </a:extLst>
            </p:cNvPr>
            <p:cNvSpPr txBox="1"/>
            <p:nvPr/>
          </p:nvSpPr>
          <p:spPr>
            <a:xfrm>
              <a:off x="4495800" y="259080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prstClr val="black"/>
                  </a:solidFill>
                  <a:latin typeface="Arial" charset="0"/>
                  <a:cs typeface="Arial" charset="0"/>
                </a:rPr>
                <a:t>MacTx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A8BE4E4-4D37-2B47-9DF9-01F5364EF0BB}"/>
                </a:ext>
              </a:extLst>
            </p:cNvPr>
            <p:cNvSpPr txBox="1"/>
            <p:nvPr/>
          </p:nvSpPr>
          <p:spPr>
            <a:xfrm>
              <a:off x="4343400" y="3810000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prstClr val="black"/>
                  </a:solidFill>
                  <a:latin typeface="Arial" charset="0"/>
                  <a:cs typeface="Arial" charset="0"/>
                </a:rPr>
                <a:t>MacTxBackoff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134366B-1D10-8F48-A128-EE191AA636CF}"/>
                </a:ext>
              </a:extLst>
            </p:cNvPr>
            <p:cNvSpPr txBox="1"/>
            <p:nvPr/>
          </p:nvSpPr>
          <p:spPr>
            <a:xfrm>
              <a:off x="2743200" y="4267200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prstClr val="black"/>
                  </a:solidFill>
                  <a:latin typeface="Arial" charset="0"/>
                  <a:cs typeface="Arial" charset="0"/>
                </a:rPr>
                <a:t>PhyTxBegin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28D4DE-A2C9-A346-8FEF-72C2BFB692D6}"/>
                </a:ext>
              </a:extLst>
            </p:cNvPr>
            <p:cNvSpPr txBox="1"/>
            <p:nvPr/>
          </p:nvSpPr>
          <p:spPr>
            <a:xfrm>
              <a:off x="2819400" y="4572000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prstClr val="black"/>
                  </a:solidFill>
                  <a:latin typeface="Arial" charset="0"/>
                  <a:cs typeface="Arial" charset="0"/>
                </a:rPr>
                <a:t>PhyTxEnd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293B4AC-5D1E-A54C-B095-5814B9B121C3}"/>
                </a:ext>
              </a:extLst>
            </p:cNvPr>
            <p:cNvSpPr txBox="1"/>
            <p:nvPr/>
          </p:nvSpPr>
          <p:spPr>
            <a:xfrm>
              <a:off x="4343400" y="4419600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prstClr val="black"/>
                  </a:solidFill>
                  <a:latin typeface="Arial" charset="0"/>
                  <a:cs typeface="Arial" charset="0"/>
                </a:rPr>
                <a:t>PhyTxDrop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E5FA86-2056-FC45-98BC-1F27EC4586E5}"/>
                </a:ext>
              </a:extLst>
            </p:cNvPr>
            <p:cNvSpPr txBox="1"/>
            <p:nvPr/>
          </p:nvSpPr>
          <p:spPr>
            <a:xfrm>
              <a:off x="5486400" y="3200400"/>
              <a:ext cx="18261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Sniffer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prstClr val="black"/>
                  </a:solidFill>
                  <a:latin typeface="Arial" charset="0"/>
                  <a:cs typeface="Arial" charset="0"/>
                </a:rPr>
                <a:t>PromiscSniffer</a:t>
              </a:r>
              <a:endParaRPr lang="en-US" b="1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DF7C7E4-CC38-6647-BA07-322EE320A9B5}"/>
                </a:ext>
              </a:extLst>
            </p:cNvPr>
            <p:cNvSpPr txBox="1"/>
            <p:nvPr/>
          </p:nvSpPr>
          <p:spPr>
            <a:xfrm>
              <a:off x="7086600" y="4267200"/>
              <a:ext cx="14414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prstClr val="black"/>
                  </a:solidFill>
                  <a:latin typeface="Arial" charset="0"/>
                  <a:cs typeface="Arial" charset="0"/>
                </a:rPr>
                <a:t>PhyRxEnd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prstClr val="black"/>
                  </a:solidFill>
                  <a:latin typeface="Arial" charset="0"/>
                  <a:cs typeface="Arial" charset="0"/>
                </a:rPr>
                <a:t>PhyRxDrop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837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77CDC0-8350-E041-A690-6814E6D57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ns-3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9AEEF-25A3-EE46-8B03-3379E79F83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Located in scratch/ns3-hello-world.cc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C1862-3C9B-B84F-87D2-C9C542A69D07}"/>
              </a:ext>
            </a:extLst>
          </p:cNvPr>
          <p:cNvSpPr txBox="1"/>
          <p:nvPr/>
        </p:nvSpPr>
        <p:spPr>
          <a:xfrm>
            <a:off x="272376" y="2002972"/>
            <a:ext cx="28249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basic C++, except: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we are using methods</a:t>
            </a:r>
          </a:p>
          <a:p>
            <a:r>
              <a:rPr lang="en-US" dirty="0"/>
              <a:t>defined in an ‘ns3’</a:t>
            </a:r>
          </a:p>
          <a:p>
            <a:r>
              <a:rPr lang="en-US" dirty="0"/>
              <a:t>namespace</a:t>
            </a:r>
          </a:p>
          <a:p>
            <a:endParaRPr lang="en-US" dirty="0"/>
          </a:p>
          <a:p>
            <a:r>
              <a:rPr lang="en-US" dirty="0"/>
              <a:t>2) The object ‘</a:t>
            </a:r>
            <a:r>
              <a:rPr lang="en-US" dirty="0" err="1"/>
              <a:t>cmd</a:t>
            </a:r>
            <a:r>
              <a:rPr lang="en-US" dirty="0"/>
              <a:t>’ is an instance of the </a:t>
            </a:r>
            <a:r>
              <a:rPr lang="en-US" dirty="0" err="1"/>
              <a:t>CommandLine</a:t>
            </a:r>
            <a:r>
              <a:rPr lang="en-US" dirty="0"/>
              <a:t> C++ class.</a:t>
            </a:r>
          </a:p>
          <a:p>
            <a:endParaRPr lang="en-US" dirty="0"/>
          </a:p>
          <a:p>
            <a:r>
              <a:rPr lang="en-US" dirty="0" err="1"/>
              <a:t>CommandLine</a:t>
            </a:r>
            <a:r>
              <a:rPr lang="en-US" dirty="0"/>
              <a:t> exists in C++ namespace ‘ns3’.  </a:t>
            </a:r>
          </a:p>
          <a:p>
            <a:endParaRPr lang="en-US" dirty="0"/>
          </a:p>
          <a:p>
            <a:r>
              <a:rPr lang="en-US" dirty="0" err="1"/>
              <a:t>CommandLine</a:t>
            </a:r>
            <a:r>
              <a:rPr lang="en-US" dirty="0"/>
              <a:t> objects process command-line arguments.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F285F4-4A2C-1F4E-BBC0-15AB955E034D}"/>
              </a:ext>
            </a:extLst>
          </p:cNvPr>
          <p:cNvCxnSpPr/>
          <p:nvPr/>
        </p:nvCxnSpPr>
        <p:spPr>
          <a:xfrm flipV="1">
            <a:off x="2336800" y="2685143"/>
            <a:ext cx="1030514" cy="47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177128-CC4C-F84A-9A08-C3205AD34632}"/>
              </a:ext>
            </a:extLst>
          </p:cNvPr>
          <p:cNvCxnSpPr>
            <a:cxnSpLocks/>
          </p:cNvCxnSpPr>
          <p:nvPr/>
        </p:nvCxnSpPr>
        <p:spPr>
          <a:xfrm>
            <a:off x="3006145" y="3813016"/>
            <a:ext cx="56924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DE5832F-D524-BD4C-B17E-598124A57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961" y="2002972"/>
            <a:ext cx="4954408" cy="4704186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434187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B0DEB0-F127-7648-830B-D4CF08DDF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ns-3 program structure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8976FA-2ADC-6940-88EE-76A06B338B04}"/>
              </a:ext>
            </a:extLst>
          </p:cNvPr>
          <p:cNvSpPr/>
          <p:nvPr/>
        </p:nvSpPr>
        <p:spPr bwMode="auto">
          <a:xfrm>
            <a:off x="685800" y="1371600"/>
            <a:ext cx="3048000" cy="84824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EBE896-158E-BC47-9A0D-01FA154F3250}"/>
              </a:ext>
            </a:extLst>
          </p:cNvPr>
          <p:cNvSpPr txBox="1"/>
          <p:nvPr/>
        </p:nvSpPr>
        <p:spPr>
          <a:xfrm>
            <a:off x="950481" y="1611054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Handle program inputs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CEF6E4-69B3-6A4C-A4C5-27017BFC8BEF}"/>
              </a:ext>
            </a:extLst>
          </p:cNvPr>
          <p:cNvSpPr/>
          <p:nvPr/>
        </p:nvSpPr>
        <p:spPr bwMode="auto">
          <a:xfrm>
            <a:off x="685800" y="2689741"/>
            <a:ext cx="3048000" cy="84824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675760-A872-D24F-95DE-2D136B5D619B}"/>
              </a:ext>
            </a:extLst>
          </p:cNvPr>
          <p:cNvSpPr txBox="1"/>
          <p:nvPr/>
        </p:nvSpPr>
        <p:spPr>
          <a:xfrm>
            <a:off x="950481" y="2929195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Configure topology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BAD03EA5-DBCB-7240-96D7-3139549C975E}"/>
              </a:ext>
            </a:extLst>
          </p:cNvPr>
          <p:cNvSpPr/>
          <p:nvPr/>
        </p:nvSpPr>
        <p:spPr bwMode="auto">
          <a:xfrm>
            <a:off x="2019300" y="2333624"/>
            <a:ext cx="381000" cy="251341"/>
          </a:xfrm>
          <a:prstGeom prst="downArrow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FDCE09-BB0E-AF42-A551-8C09B546DBCC}"/>
              </a:ext>
            </a:extLst>
          </p:cNvPr>
          <p:cNvSpPr/>
          <p:nvPr/>
        </p:nvSpPr>
        <p:spPr bwMode="auto">
          <a:xfrm>
            <a:off x="685800" y="4077513"/>
            <a:ext cx="3048000" cy="84824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FBC965-52AF-CD49-9E66-C59CAFF76F2F}"/>
              </a:ext>
            </a:extLst>
          </p:cNvPr>
          <p:cNvSpPr txBox="1"/>
          <p:nvPr/>
        </p:nvSpPr>
        <p:spPr>
          <a:xfrm>
            <a:off x="950481" y="4316967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Run simulation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99B67280-A5DC-6641-AF0E-B5F65D66D7FB}"/>
              </a:ext>
            </a:extLst>
          </p:cNvPr>
          <p:cNvSpPr/>
          <p:nvPr/>
        </p:nvSpPr>
        <p:spPr bwMode="auto">
          <a:xfrm>
            <a:off x="2019300" y="3721396"/>
            <a:ext cx="381000" cy="251341"/>
          </a:xfrm>
          <a:prstGeom prst="downArrow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048711-E8F9-CE48-A83E-F98A35651CC6}"/>
              </a:ext>
            </a:extLst>
          </p:cNvPr>
          <p:cNvSpPr/>
          <p:nvPr/>
        </p:nvSpPr>
        <p:spPr bwMode="auto">
          <a:xfrm>
            <a:off x="685800" y="5347771"/>
            <a:ext cx="3048000" cy="84824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651E48-1683-FE4E-BA51-2D3BDBBB9467}"/>
              </a:ext>
            </a:extLst>
          </p:cNvPr>
          <p:cNvSpPr txBox="1"/>
          <p:nvPr/>
        </p:nvSpPr>
        <p:spPr>
          <a:xfrm>
            <a:off x="950481" y="558722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Process outputs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17C6B3A2-EF12-E34F-AA36-64E6530CB716}"/>
              </a:ext>
            </a:extLst>
          </p:cNvPr>
          <p:cNvSpPr/>
          <p:nvPr/>
        </p:nvSpPr>
        <p:spPr bwMode="auto">
          <a:xfrm>
            <a:off x="2019300" y="4991654"/>
            <a:ext cx="381000" cy="251341"/>
          </a:xfrm>
          <a:prstGeom prst="downArrow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407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0A2CD2-2EEE-EF41-BB34-C69FE723D1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Placeholder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1796D-DC74-3846-B783-51ECE8836F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Review examples/tutorial/</a:t>
            </a:r>
            <a:r>
              <a:rPr lang="en-US" dirty="0" err="1"/>
              <a:t>first.cc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8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3D4874-406C-9A4B-9C8E-DAD0FAFE8C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ns-3 from the top down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C58CB-7917-B34D-81AA-8E148BA65C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Rather than (just) </a:t>
            </a:r>
            <a:r>
              <a:rPr lang="en-US" dirty="0" err="1"/>
              <a:t>CommandLine</a:t>
            </a:r>
            <a:r>
              <a:rPr lang="en-US" dirty="0"/>
              <a:t> objects, ns-3 combines objects like ‘Packets’, ‘Nodes’, ‘Applications’, etc.</a:t>
            </a:r>
          </a:p>
        </p:txBody>
      </p:sp>
      <p:sp>
        <p:nvSpPr>
          <p:cNvPr id="32" name="AutoShape 1">
            <a:extLst>
              <a:ext uri="{FF2B5EF4-FFF2-40B4-BE49-F238E27FC236}">
                <a16:creationId xmlns:a16="http://schemas.microsoft.com/office/drawing/2014/main" id="{FC0F5A3D-3F63-A542-AADE-3466B2D96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2216603"/>
            <a:ext cx="1955800" cy="40132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33" name="Line 2">
            <a:extLst>
              <a:ext uri="{FF2B5EF4-FFF2-40B4-BE49-F238E27FC236}">
                <a16:creationId xmlns:a16="http://schemas.microsoft.com/office/drawing/2014/main" id="{F48630A9-11E4-8042-8D76-143E785D0A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8100" y="3232603"/>
            <a:ext cx="1588" cy="195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34" name="AutoShape 3">
            <a:extLst>
              <a:ext uri="{FF2B5EF4-FFF2-40B4-BE49-F238E27FC236}">
                <a16:creationId xmlns:a16="http://schemas.microsoft.com/office/drawing/2014/main" id="{9103E5F1-6A7B-3345-AA00-289D93B04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" y="2178503"/>
            <a:ext cx="1955800" cy="40132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35" name="Line 4">
            <a:extLst>
              <a:ext uri="{FF2B5EF4-FFF2-40B4-BE49-F238E27FC236}">
                <a16:creationId xmlns:a16="http://schemas.microsoft.com/office/drawing/2014/main" id="{FFC99F0E-35FF-1247-B023-41E28E2142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8900" y="3169103"/>
            <a:ext cx="1588" cy="195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36" name="AutoShape 5">
            <a:extLst>
              <a:ext uri="{FF2B5EF4-FFF2-40B4-BE49-F238E27FC236}">
                <a16:creationId xmlns:a16="http://schemas.microsoft.com/office/drawing/2014/main" id="{4B7A9EFD-5C23-3A4B-A6B1-ED64F1592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394403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  <a:cs typeface="Arial" charset="0"/>
              </a:rPr>
              <a:t>Application</a:t>
            </a:r>
          </a:p>
        </p:txBody>
      </p:sp>
      <p:sp>
        <p:nvSpPr>
          <p:cNvPr id="37" name="AutoShape 7">
            <a:extLst>
              <a:ext uri="{FF2B5EF4-FFF2-40B4-BE49-F238E27FC236}">
                <a16:creationId xmlns:a16="http://schemas.microsoft.com/office/drawing/2014/main" id="{047C156E-A31E-6E45-B153-EA438C021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534103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AutoShape 8">
            <a:extLst>
              <a:ext uri="{FF2B5EF4-FFF2-40B4-BE49-F238E27FC236}">
                <a16:creationId xmlns:a16="http://schemas.microsoft.com/office/drawing/2014/main" id="{C217079C-9770-544E-A3AC-1258270B1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" y="3372303"/>
            <a:ext cx="1244600" cy="132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Protocol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stack</a:t>
            </a:r>
          </a:p>
        </p:txBody>
      </p:sp>
      <p:sp>
        <p:nvSpPr>
          <p:cNvPr id="39" name="Text Box 9">
            <a:extLst>
              <a:ext uri="{FF2B5EF4-FFF2-40B4-BE49-F238E27FC236}">
                <a16:creationId xmlns:a16="http://schemas.microsoft.com/office/drawing/2014/main" id="{A5AC31B3-0257-CA4D-8A35-81790365D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4805816"/>
            <a:ext cx="72390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  <a:cs typeface="Arial" charset="0"/>
              </a:rPr>
              <a:t>Node</a:t>
            </a:r>
          </a:p>
        </p:txBody>
      </p:sp>
      <p:sp>
        <p:nvSpPr>
          <p:cNvPr id="40" name="AutoShape 10">
            <a:extLst>
              <a:ext uri="{FF2B5EF4-FFF2-40B4-BE49-F238E27FC236}">
                <a16:creationId xmlns:a16="http://schemas.microsoft.com/office/drawing/2014/main" id="{CBDE563D-06EF-D34C-986C-AA7C0165B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00" y="5137603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  <a:cs typeface="Arial" charset="0"/>
              </a:rPr>
              <a:t>NetDevice</a:t>
            </a:r>
          </a:p>
        </p:txBody>
      </p:sp>
      <p:sp>
        <p:nvSpPr>
          <p:cNvPr id="41" name="AutoShape 11">
            <a:extLst>
              <a:ext uri="{FF2B5EF4-FFF2-40B4-BE49-F238E27FC236}">
                <a16:creationId xmlns:a16="http://schemas.microsoft.com/office/drawing/2014/main" id="{C38D0B6D-28D1-4841-9580-51AE83351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5277303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  <a:cs typeface="Arial" charset="0"/>
              </a:rPr>
              <a:t>NetDevice</a:t>
            </a:r>
          </a:p>
        </p:txBody>
      </p:sp>
      <p:sp>
        <p:nvSpPr>
          <p:cNvPr id="42" name="AutoShape 12">
            <a:extLst>
              <a:ext uri="{FF2B5EF4-FFF2-40B4-BE49-F238E27FC236}">
                <a16:creationId xmlns:a16="http://schemas.microsoft.com/office/drawing/2014/main" id="{D3D52236-156E-7A4B-86D7-334AFABBC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100" y="2432503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  <a:cs typeface="Arial" charset="0"/>
              </a:rPr>
              <a:t>Application</a:t>
            </a:r>
          </a:p>
        </p:txBody>
      </p:sp>
      <p:sp>
        <p:nvSpPr>
          <p:cNvPr id="43" name="AutoShape 13">
            <a:extLst>
              <a:ext uri="{FF2B5EF4-FFF2-40B4-BE49-F238E27FC236}">
                <a16:creationId xmlns:a16="http://schemas.microsoft.com/office/drawing/2014/main" id="{2F2DC96C-3981-FD4B-9372-47E2FB5FA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300" y="2572203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  <a:cs typeface="Arial" charset="0"/>
              </a:rPr>
              <a:t>Application</a:t>
            </a:r>
          </a:p>
        </p:txBody>
      </p:sp>
      <p:sp>
        <p:nvSpPr>
          <p:cNvPr id="44" name="AutoShape 14">
            <a:extLst>
              <a:ext uri="{FF2B5EF4-FFF2-40B4-BE49-F238E27FC236}">
                <a16:creationId xmlns:a16="http://schemas.microsoft.com/office/drawing/2014/main" id="{8E631F3D-9CF1-834F-A368-D26AF36EF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3410403"/>
            <a:ext cx="1244600" cy="132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  <a:cs typeface="Arial" charset="0"/>
              </a:rPr>
              <a:t>Protocol</a:t>
            </a:r>
          </a:p>
          <a:p>
            <a:pPr algn="ctr"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  <a:cs typeface="Arial" charset="0"/>
              </a:rPr>
              <a:t>stack</a:t>
            </a:r>
          </a:p>
        </p:txBody>
      </p:sp>
      <p:sp>
        <p:nvSpPr>
          <p:cNvPr id="45" name="Text Box 15">
            <a:extLst>
              <a:ext uri="{FF2B5EF4-FFF2-40B4-BE49-F238E27FC236}">
                <a16:creationId xmlns:a16="http://schemas.microsoft.com/office/drawing/2014/main" id="{9D6D8917-DBC4-ED46-B440-2D03447F1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325" y="4843916"/>
            <a:ext cx="72390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  <a:cs typeface="Arial" charset="0"/>
              </a:rPr>
              <a:t>Node</a:t>
            </a:r>
          </a:p>
        </p:txBody>
      </p:sp>
      <p:sp>
        <p:nvSpPr>
          <p:cNvPr id="46" name="AutoShape 16">
            <a:extLst>
              <a:ext uri="{FF2B5EF4-FFF2-40B4-BE49-F238E27FC236}">
                <a16:creationId xmlns:a16="http://schemas.microsoft.com/office/drawing/2014/main" id="{E1E74AC0-9CA8-A04D-A2C3-52AC8EAB5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1700" y="5175703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  <a:cs typeface="Arial" charset="0"/>
              </a:rPr>
              <a:t>NetDevice</a:t>
            </a:r>
          </a:p>
        </p:txBody>
      </p:sp>
      <p:sp>
        <p:nvSpPr>
          <p:cNvPr id="47" name="AutoShape 17">
            <a:extLst>
              <a:ext uri="{FF2B5EF4-FFF2-40B4-BE49-F238E27FC236}">
                <a16:creationId xmlns:a16="http://schemas.microsoft.com/office/drawing/2014/main" id="{8A13EFEA-CAF4-8147-82AA-A58076E1E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900" y="5315403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  <a:cs typeface="Arial" charset="0"/>
              </a:rPr>
              <a:t>NetDevice</a:t>
            </a:r>
          </a:p>
        </p:txBody>
      </p:sp>
      <p:sp>
        <p:nvSpPr>
          <p:cNvPr id="48" name="Text Box 18">
            <a:extLst>
              <a:ext uri="{FF2B5EF4-FFF2-40B4-BE49-F238E27FC236}">
                <a16:creationId xmlns:a16="http://schemas.microsoft.com/office/drawing/2014/main" id="{FD4A3B2A-6FF1-3B45-A120-79670AE48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300" y="2888116"/>
            <a:ext cx="1409700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  <a:cs typeface="Arial" charset="0"/>
              </a:rPr>
              <a:t>Sockets-like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  <a:cs typeface="Arial" charset="0"/>
              </a:rPr>
              <a:t> API</a:t>
            </a:r>
          </a:p>
        </p:txBody>
      </p:sp>
      <p:sp>
        <p:nvSpPr>
          <p:cNvPr id="49" name="Line 19">
            <a:extLst>
              <a:ext uri="{FF2B5EF4-FFF2-40B4-BE49-F238E27FC236}">
                <a16:creationId xmlns:a16="http://schemas.microsoft.com/office/drawing/2014/main" id="{7F32F45C-95B7-2F48-A221-EAABB91C5E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1763" y="3054803"/>
            <a:ext cx="1285875" cy="254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50" name="AutoShape 20">
            <a:extLst>
              <a:ext uri="{FF2B5EF4-FFF2-40B4-BE49-F238E27FC236}">
                <a16:creationId xmlns:a16="http://schemas.microsoft.com/office/drawing/2014/main" id="{7B96035A-080C-C84B-8CB2-F574D802A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900" y="5290003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  <a:cs typeface="Arial" charset="0"/>
              </a:rPr>
              <a:t>Channel</a:t>
            </a:r>
          </a:p>
        </p:txBody>
      </p:sp>
      <p:sp>
        <p:nvSpPr>
          <p:cNvPr id="51" name="Line 21">
            <a:extLst>
              <a:ext uri="{FF2B5EF4-FFF2-40B4-BE49-F238E27FC236}">
                <a16:creationId xmlns:a16="http://schemas.microsoft.com/office/drawing/2014/main" id="{8DB7C022-0FCD-7549-BD6F-0A053029D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0400" y="5810703"/>
            <a:ext cx="1562100" cy="368300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52" name="Line 22">
            <a:extLst>
              <a:ext uri="{FF2B5EF4-FFF2-40B4-BE49-F238E27FC236}">
                <a16:creationId xmlns:a16="http://schemas.microsoft.com/office/drawing/2014/main" id="{0BFC22FF-AB4A-0F49-8B2E-A3EE1D788E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49800" y="5777366"/>
            <a:ext cx="2222500" cy="511175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53" name="Line 23">
            <a:extLst>
              <a:ext uri="{FF2B5EF4-FFF2-40B4-BE49-F238E27FC236}">
                <a16:creationId xmlns:a16="http://schemas.microsoft.com/office/drawing/2014/main" id="{D8928BEB-4BC2-F947-A8B4-25F439036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5200" y="5429703"/>
            <a:ext cx="1612900" cy="114300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54" name="Line 24">
            <a:extLst>
              <a:ext uri="{FF2B5EF4-FFF2-40B4-BE49-F238E27FC236}">
                <a16:creationId xmlns:a16="http://schemas.microsoft.com/office/drawing/2014/main" id="{CD3A23EE-7295-584D-8A76-3151C0AE7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5269366"/>
            <a:ext cx="2070100" cy="320675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55" name="AutoShape 25">
            <a:extLst>
              <a:ext uri="{FF2B5EF4-FFF2-40B4-BE49-F238E27FC236}">
                <a16:creationId xmlns:a16="http://schemas.microsoft.com/office/drawing/2014/main" id="{C5C0DE8F-2AAB-1D41-A6B2-CA3625D07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747203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  <a:cs typeface="Arial" charset="0"/>
              </a:rPr>
              <a:t>Channel</a:t>
            </a:r>
          </a:p>
        </p:txBody>
      </p:sp>
      <p:sp>
        <p:nvSpPr>
          <p:cNvPr id="56" name="Rectangle 26">
            <a:extLst>
              <a:ext uri="{FF2B5EF4-FFF2-40B4-BE49-F238E27FC236}">
                <a16:creationId xmlns:a16="http://schemas.microsoft.com/office/drawing/2014/main" id="{DC671174-7BC5-D54C-A472-ACC3394A2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300" y="3766003"/>
            <a:ext cx="495300" cy="685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57" name="AutoShape 27">
            <a:extLst>
              <a:ext uri="{FF2B5EF4-FFF2-40B4-BE49-F238E27FC236}">
                <a16:creationId xmlns:a16="http://schemas.microsoft.com/office/drawing/2014/main" id="{AB49C6A4-21AB-F641-98AE-59D5003B4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600" y="4540703"/>
            <a:ext cx="330200" cy="431800"/>
          </a:xfrm>
          <a:prstGeom prst="downArrow">
            <a:avLst>
              <a:gd name="adj1" fmla="val 50000"/>
              <a:gd name="adj2" fmla="val 32692"/>
            </a:avLst>
          </a:prstGeom>
          <a:solidFill>
            <a:srgbClr val="6699FF"/>
          </a:solidFill>
          <a:ln w="9360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58" name="Text Box 28">
            <a:extLst>
              <a:ext uri="{FF2B5EF4-FFF2-40B4-BE49-F238E27FC236}">
                <a16:creationId xmlns:a16="http://schemas.microsoft.com/office/drawing/2014/main" id="{5CEEF9CD-6054-654D-8722-6BE6FFE87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225" y="3853316"/>
            <a:ext cx="11461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  <a:cs typeface="Arial" charset="0"/>
              </a:rPr>
              <a:t>Packet(s)</a:t>
            </a:r>
            <a:r>
              <a:rPr lang="ar-SA">
                <a:solidFill>
                  <a:srgbClr val="000000"/>
                </a:solidFill>
                <a:latin typeface="Arial" charset="0"/>
              </a:rPr>
              <a:t>‏</a:t>
            </a:r>
            <a:endParaRPr lang="en-GB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9" name="Freeform 29">
            <a:extLst>
              <a:ext uri="{FF2B5EF4-FFF2-40B4-BE49-F238E27FC236}">
                <a16:creationId xmlns:a16="http://schemas.microsoft.com/office/drawing/2014/main" id="{DF865051-197B-F248-AA40-2202A825FA89}"/>
              </a:ext>
            </a:extLst>
          </p:cNvPr>
          <p:cNvSpPr>
            <a:spLocks/>
          </p:cNvSpPr>
          <p:nvPr/>
        </p:nvSpPr>
        <p:spPr bwMode="auto">
          <a:xfrm>
            <a:off x="1282700" y="2991303"/>
            <a:ext cx="6756400" cy="3244850"/>
          </a:xfrm>
          <a:custGeom>
            <a:avLst/>
            <a:gdLst/>
            <a:ahLst/>
            <a:cxnLst>
              <a:cxn ang="0">
                <a:pos x="56" y="64"/>
              </a:cxn>
              <a:cxn ang="0">
                <a:pos x="48" y="1120"/>
              </a:cxn>
              <a:cxn ang="0">
                <a:pos x="344" y="1760"/>
              </a:cxn>
              <a:cxn ang="0">
                <a:pos x="2048" y="2040"/>
              </a:cxn>
              <a:cxn ang="0">
                <a:pos x="3800" y="1736"/>
              </a:cxn>
              <a:cxn ang="0">
                <a:pos x="4184" y="688"/>
              </a:cxn>
              <a:cxn ang="0">
                <a:pos x="4232" y="0"/>
              </a:cxn>
            </a:cxnLst>
            <a:rect l="0" t="0" r="r" b="b"/>
            <a:pathLst>
              <a:path w="4256" h="2044">
                <a:moveTo>
                  <a:pt x="56" y="64"/>
                </a:moveTo>
                <a:cubicBezTo>
                  <a:pt x="28" y="450"/>
                  <a:pt x="0" y="837"/>
                  <a:pt x="48" y="1120"/>
                </a:cubicBezTo>
                <a:cubicBezTo>
                  <a:pt x="96" y="1403"/>
                  <a:pt x="11" y="1607"/>
                  <a:pt x="344" y="1760"/>
                </a:cubicBezTo>
                <a:cubicBezTo>
                  <a:pt x="677" y="1913"/>
                  <a:pt x="1472" y="2044"/>
                  <a:pt x="2048" y="2040"/>
                </a:cubicBezTo>
                <a:cubicBezTo>
                  <a:pt x="2624" y="2036"/>
                  <a:pt x="3444" y="1961"/>
                  <a:pt x="3800" y="1736"/>
                </a:cubicBezTo>
                <a:cubicBezTo>
                  <a:pt x="4156" y="1511"/>
                  <a:pt x="4112" y="977"/>
                  <a:pt x="4184" y="688"/>
                </a:cubicBezTo>
                <a:cubicBezTo>
                  <a:pt x="4256" y="399"/>
                  <a:pt x="4244" y="199"/>
                  <a:pt x="4232" y="0"/>
                </a:cubicBezTo>
              </a:path>
            </a:pathLst>
          </a:custGeom>
          <a:noFill/>
          <a:ln w="3816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96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316285-7DC7-AB43-9ADB-7F2D38F5F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Discrete-event simulation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BD009-17F5-EE4D-ADB9-99515B2015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trying to represent the operation of a network within a single C++ program</a:t>
            </a:r>
          </a:p>
          <a:p>
            <a:r>
              <a:rPr lang="en-US" dirty="0"/>
              <a:t>We need a notion of </a:t>
            </a:r>
            <a:r>
              <a:rPr lang="en-US" b="1" i="1" dirty="0"/>
              <a:t>virtual time </a:t>
            </a:r>
            <a:r>
              <a:rPr lang="en-US" dirty="0"/>
              <a:t>and of </a:t>
            </a:r>
            <a:r>
              <a:rPr lang="en-US" b="1" i="1" dirty="0"/>
              <a:t>events</a:t>
            </a:r>
            <a:r>
              <a:rPr lang="en-US" dirty="0"/>
              <a:t> that occur at specified (virtual) times</a:t>
            </a:r>
          </a:p>
          <a:p>
            <a:r>
              <a:rPr lang="en-US" dirty="0"/>
              <a:t>We need a data structure (</a:t>
            </a:r>
            <a:r>
              <a:rPr lang="en-US" b="1" i="1" dirty="0"/>
              <a:t>scheduler</a:t>
            </a:r>
            <a:r>
              <a:rPr lang="en-US" dirty="0"/>
              <a:t>) to hold all of these events in temporal order</a:t>
            </a:r>
          </a:p>
          <a:p>
            <a:r>
              <a:rPr lang="en-US" dirty="0"/>
              <a:t>We need an object (</a:t>
            </a:r>
            <a:r>
              <a:rPr lang="en-US" b="1" i="1" dirty="0"/>
              <a:t>simulator</a:t>
            </a:r>
            <a:r>
              <a:rPr lang="en-US" dirty="0"/>
              <a:t>) to walk the list of events and execute them at the correct virtual time</a:t>
            </a:r>
          </a:p>
          <a:p>
            <a:r>
              <a:rPr lang="en-US" dirty="0"/>
              <a:t>We can choose to ignore things that conceptually might occur between our events of interest, focusing only on the (</a:t>
            </a:r>
            <a:r>
              <a:rPr lang="en-US" b="1" i="1" dirty="0"/>
              <a:t>discrete</a:t>
            </a:r>
            <a:r>
              <a:rPr lang="en-US" dirty="0"/>
              <a:t>) times with interesting events</a:t>
            </a:r>
          </a:p>
        </p:txBody>
      </p:sp>
    </p:spTree>
    <p:extLst>
      <p:ext uri="{BB962C8B-B14F-4D97-AF65-F5344CB8AC3E}">
        <p14:creationId xmlns:p14="http://schemas.microsoft.com/office/powerpoint/2010/main" val="24900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980935-EBC6-284F-8CCE-606E82B0F4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Discrete-event simulation basics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B67BA-679F-CC4C-8AE7-82E1F51745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12738" indent="-312738"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Simulation time moves in discrete jumps from event to event</a:t>
            </a:r>
          </a:p>
          <a:p>
            <a:pPr marL="312738" indent="-312738"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C++ functions schedule events to occur at specific simulation times</a:t>
            </a:r>
          </a:p>
          <a:p>
            <a:pPr marL="312738" indent="-312738"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 simulation scheduler orders the event execution</a:t>
            </a:r>
          </a:p>
          <a:p>
            <a:pPr marL="312738" indent="-312738"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Simulation::Run() executes a single-threaded event list</a:t>
            </a:r>
          </a:p>
          <a:p>
            <a:pPr marL="312738" indent="-312738"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Simulation stops at specified time or when events end</a:t>
            </a:r>
          </a:p>
          <a:p>
            <a:endParaRPr lang="en-US" dirty="0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7D8EE7A3-C7FC-114D-8C13-361A93E24D39}"/>
              </a:ext>
            </a:extLst>
          </p:cNvPr>
          <p:cNvSpPr/>
          <p:nvPr/>
        </p:nvSpPr>
        <p:spPr bwMode="auto">
          <a:xfrm>
            <a:off x="889000" y="5201785"/>
            <a:ext cx="7391400" cy="458787"/>
          </a:xfrm>
          <a:prstGeom prst="rightArrow">
            <a:avLst/>
          </a:prstGeom>
          <a:solidFill>
            <a:schemeClr val="tx2">
              <a:alpha val="5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07FD5E0-EC09-8D4D-9786-82D6ADDDA6B1}"/>
              </a:ext>
            </a:extLst>
          </p:cNvPr>
          <p:cNvCxnSpPr/>
          <p:nvPr/>
        </p:nvCxnSpPr>
        <p:spPr bwMode="auto">
          <a:xfrm>
            <a:off x="1422400" y="4365172"/>
            <a:ext cx="228600" cy="22860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B75449-26A4-A046-B96D-552C7392CF34}"/>
              </a:ext>
            </a:extLst>
          </p:cNvPr>
          <p:cNvCxnSpPr/>
          <p:nvPr/>
        </p:nvCxnSpPr>
        <p:spPr bwMode="auto">
          <a:xfrm flipH="1">
            <a:off x="1422400" y="4365172"/>
            <a:ext cx="228600" cy="22860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E424A6-97F2-FD4F-B57C-2C8E42427FC3}"/>
              </a:ext>
            </a:extLst>
          </p:cNvPr>
          <p:cNvCxnSpPr/>
          <p:nvPr/>
        </p:nvCxnSpPr>
        <p:spPr bwMode="auto">
          <a:xfrm flipH="1">
            <a:off x="1536700" y="4341359"/>
            <a:ext cx="4762" cy="252413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C71DC1-4FA5-B445-AC1E-E34C870859E8}"/>
              </a:ext>
            </a:extLst>
          </p:cNvPr>
          <p:cNvCxnSpPr/>
          <p:nvPr/>
        </p:nvCxnSpPr>
        <p:spPr bwMode="auto">
          <a:xfrm flipH="1" flipV="1">
            <a:off x="1393825" y="4478679"/>
            <a:ext cx="285750" cy="793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C12C7E-F398-B143-A869-65AA43C630B9}"/>
              </a:ext>
            </a:extLst>
          </p:cNvPr>
          <p:cNvCxnSpPr/>
          <p:nvPr/>
        </p:nvCxnSpPr>
        <p:spPr bwMode="auto">
          <a:xfrm>
            <a:off x="1531937" y="5316878"/>
            <a:ext cx="0" cy="22860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0914EBA-DDE1-7041-8A9A-EDAF3A6FAB66}"/>
              </a:ext>
            </a:extLst>
          </p:cNvPr>
          <p:cNvCxnSpPr/>
          <p:nvPr/>
        </p:nvCxnSpPr>
        <p:spPr bwMode="auto">
          <a:xfrm>
            <a:off x="2108200" y="5316878"/>
            <a:ext cx="0" cy="22860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35D02E5-509E-124A-9167-5A12D6C633A3}"/>
              </a:ext>
            </a:extLst>
          </p:cNvPr>
          <p:cNvCxnSpPr/>
          <p:nvPr/>
        </p:nvCxnSpPr>
        <p:spPr bwMode="auto">
          <a:xfrm>
            <a:off x="2336800" y="5320846"/>
            <a:ext cx="0" cy="22860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E2848A3-EEFB-8943-9951-2F984E30F6B6}"/>
              </a:ext>
            </a:extLst>
          </p:cNvPr>
          <p:cNvCxnSpPr/>
          <p:nvPr/>
        </p:nvCxnSpPr>
        <p:spPr bwMode="auto">
          <a:xfrm>
            <a:off x="3251200" y="5316878"/>
            <a:ext cx="0" cy="22860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685199-CE4E-EE4F-879A-FE8219E179F5}"/>
              </a:ext>
            </a:extLst>
          </p:cNvPr>
          <p:cNvCxnSpPr/>
          <p:nvPr/>
        </p:nvCxnSpPr>
        <p:spPr bwMode="auto">
          <a:xfrm>
            <a:off x="3403600" y="5316878"/>
            <a:ext cx="0" cy="22860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17C35DD-EEA8-224C-A1D0-0BB29068EBC4}"/>
              </a:ext>
            </a:extLst>
          </p:cNvPr>
          <p:cNvSpPr txBox="1"/>
          <p:nvPr/>
        </p:nvSpPr>
        <p:spPr>
          <a:xfrm>
            <a:off x="1689100" y="4205281"/>
            <a:ext cx="2417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charset="0"/>
                <a:cs typeface="Arial" charset="0"/>
              </a:rPr>
              <a:t>Execute a function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charset="0"/>
                <a:cs typeface="Arial" charset="0"/>
              </a:rPr>
              <a:t>(may generate additional events)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009E5D6-AD41-784A-9058-D6DD0988F1C5}"/>
              </a:ext>
            </a:extLst>
          </p:cNvPr>
          <p:cNvCxnSpPr/>
          <p:nvPr/>
        </p:nvCxnSpPr>
        <p:spPr bwMode="auto">
          <a:xfrm flipV="1">
            <a:off x="1531937" y="4666946"/>
            <a:ext cx="0" cy="61262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ysClr val="windowText" lastClr="00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F159C89-07CE-AB42-BAF3-E62D8E7024D7}"/>
              </a:ext>
            </a:extLst>
          </p:cNvPr>
          <p:cNvCxnSpPr/>
          <p:nvPr/>
        </p:nvCxnSpPr>
        <p:spPr bwMode="auto">
          <a:xfrm>
            <a:off x="1815306" y="4685600"/>
            <a:ext cx="302419" cy="63127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ysClr val="windowText" lastClr="00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63A686-6032-E347-9DFD-6B8E70070AAF}"/>
              </a:ext>
            </a:extLst>
          </p:cNvPr>
          <p:cNvCxnSpPr/>
          <p:nvPr/>
        </p:nvCxnSpPr>
        <p:spPr bwMode="auto">
          <a:xfrm>
            <a:off x="1879600" y="4685600"/>
            <a:ext cx="1381124" cy="58935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ysClr val="windowText" lastClr="000000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5" name="Freeform 34">
            <a:extLst>
              <a:ext uri="{FF2B5EF4-FFF2-40B4-BE49-F238E27FC236}">
                <a16:creationId xmlns:a16="http://schemas.microsoft.com/office/drawing/2014/main" id="{918BFB2F-6F62-2543-9399-BC06D87E164B}"/>
              </a:ext>
            </a:extLst>
          </p:cNvPr>
          <p:cNvSpPr/>
          <p:nvPr/>
        </p:nvSpPr>
        <p:spPr bwMode="auto">
          <a:xfrm>
            <a:off x="1531938" y="5627235"/>
            <a:ext cx="504825" cy="347664"/>
          </a:xfrm>
          <a:custGeom>
            <a:avLst/>
            <a:gdLst>
              <a:gd name="connsiteX0" fmla="*/ 0 w 504825"/>
              <a:gd name="connsiteY0" fmla="*/ 0 h 347664"/>
              <a:gd name="connsiteX1" fmla="*/ 185737 w 504825"/>
              <a:gd name="connsiteY1" fmla="*/ 347662 h 347664"/>
              <a:gd name="connsiteX2" fmla="*/ 504825 w 504825"/>
              <a:gd name="connsiteY2" fmla="*/ 4762 h 34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825" h="347664">
                <a:moveTo>
                  <a:pt x="0" y="0"/>
                </a:moveTo>
                <a:cubicBezTo>
                  <a:pt x="50800" y="173434"/>
                  <a:pt x="101600" y="346868"/>
                  <a:pt x="185737" y="347662"/>
                </a:cubicBezTo>
                <a:cubicBezTo>
                  <a:pt x="269874" y="348456"/>
                  <a:pt x="387349" y="176609"/>
                  <a:pt x="504825" y="4762"/>
                </a:cubicBezTo>
              </a:path>
            </a:pathLst>
          </a:cu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C94B6F-4519-BE4D-A6CA-355287B593D3}"/>
              </a:ext>
            </a:extLst>
          </p:cNvPr>
          <p:cNvSpPr txBox="1"/>
          <p:nvPr/>
        </p:nvSpPr>
        <p:spPr>
          <a:xfrm>
            <a:off x="1999852" y="5602230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charset="0"/>
                <a:cs typeface="Arial" charset="0"/>
              </a:rPr>
              <a:t>Advance the virtual time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charset="0"/>
                <a:cs typeface="Arial" charset="0"/>
              </a:rPr>
              <a:t>to the next event (function)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992A28-E809-7D4E-8268-D2DB32FE55BE}"/>
              </a:ext>
            </a:extLst>
          </p:cNvPr>
          <p:cNvSpPr txBox="1"/>
          <p:nvPr/>
        </p:nvSpPr>
        <p:spPr>
          <a:xfrm>
            <a:off x="4230532" y="5229844"/>
            <a:ext cx="13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  <a:latin typeface="Arial" charset="0"/>
                <a:cs typeface="Arial" charset="0"/>
              </a:rPr>
              <a:t>Virtual time</a:t>
            </a:r>
          </a:p>
        </p:txBody>
      </p:sp>
    </p:spTree>
    <p:extLst>
      <p:ext uri="{BB962C8B-B14F-4D97-AF65-F5344CB8AC3E}">
        <p14:creationId xmlns:p14="http://schemas.microsoft.com/office/powerpoint/2010/main" val="3291751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3EBA91-4238-444E-9A08-E2C895E90B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ns-3 simulation basics and 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0D57F-B272-C04E-AEE3-71CACD1B9F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 simulation ‘run’ or ‘replication’ usually consists of the following workflow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Before the notional ‘time 0’, create the scenario objects and pre-populate the scheduler with some initial events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stopping criteria; either a specific future virtual time, or when certain criteria are met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the simulation (which initializes objects, at ‘time 0’)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36763E85-06A4-2F4D-87AE-F1719E2F4208}"/>
              </a:ext>
            </a:extLst>
          </p:cNvPr>
          <p:cNvSpPr/>
          <p:nvPr/>
        </p:nvSpPr>
        <p:spPr bwMode="auto">
          <a:xfrm>
            <a:off x="3124200" y="5114699"/>
            <a:ext cx="4517572" cy="458787"/>
          </a:xfrm>
          <a:prstGeom prst="rightArrow">
            <a:avLst/>
          </a:prstGeom>
          <a:solidFill>
            <a:schemeClr val="tx2">
              <a:alpha val="5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D5CDB9-5D9A-5342-AD5F-D82986C909E5}"/>
              </a:ext>
            </a:extLst>
          </p:cNvPr>
          <p:cNvCxnSpPr/>
          <p:nvPr/>
        </p:nvCxnSpPr>
        <p:spPr bwMode="auto">
          <a:xfrm>
            <a:off x="3262086" y="4278086"/>
            <a:ext cx="228600" cy="22860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9772D8-225A-EA46-9528-6EA4DCB28542}"/>
              </a:ext>
            </a:extLst>
          </p:cNvPr>
          <p:cNvCxnSpPr/>
          <p:nvPr/>
        </p:nvCxnSpPr>
        <p:spPr bwMode="auto">
          <a:xfrm flipH="1">
            <a:off x="3262086" y="4278086"/>
            <a:ext cx="228600" cy="22860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42487B-0E5A-6D44-AD48-70CB1BA9D0E8}"/>
              </a:ext>
            </a:extLst>
          </p:cNvPr>
          <p:cNvCxnSpPr/>
          <p:nvPr/>
        </p:nvCxnSpPr>
        <p:spPr bwMode="auto">
          <a:xfrm flipH="1">
            <a:off x="3376386" y="4254273"/>
            <a:ext cx="4762" cy="252413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B64ACE-2F20-A94B-A373-A273048141EF}"/>
              </a:ext>
            </a:extLst>
          </p:cNvPr>
          <p:cNvCxnSpPr/>
          <p:nvPr/>
        </p:nvCxnSpPr>
        <p:spPr bwMode="auto">
          <a:xfrm flipH="1" flipV="1">
            <a:off x="3233511" y="4391593"/>
            <a:ext cx="285750" cy="793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D64A97-8A21-504F-95D5-FC8B65A175A7}"/>
              </a:ext>
            </a:extLst>
          </p:cNvPr>
          <p:cNvCxnSpPr/>
          <p:nvPr/>
        </p:nvCxnSpPr>
        <p:spPr bwMode="auto">
          <a:xfrm>
            <a:off x="3371623" y="5229792"/>
            <a:ext cx="0" cy="22860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E7992F-94B4-BF4E-87E4-DE75AF9A142B}"/>
              </a:ext>
            </a:extLst>
          </p:cNvPr>
          <p:cNvCxnSpPr/>
          <p:nvPr/>
        </p:nvCxnSpPr>
        <p:spPr bwMode="auto">
          <a:xfrm>
            <a:off x="3947886" y="5229792"/>
            <a:ext cx="0" cy="22860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820E38-6C94-6943-98E2-9FA23683C57C}"/>
              </a:ext>
            </a:extLst>
          </p:cNvPr>
          <p:cNvCxnSpPr/>
          <p:nvPr/>
        </p:nvCxnSpPr>
        <p:spPr bwMode="auto">
          <a:xfrm>
            <a:off x="4176486" y="5233760"/>
            <a:ext cx="0" cy="22860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D5E0C3-5CB1-1946-B494-29749BD7FD13}"/>
              </a:ext>
            </a:extLst>
          </p:cNvPr>
          <p:cNvCxnSpPr/>
          <p:nvPr/>
        </p:nvCxnSpPr>
        <p:spPr bwMode="auto">
          <a:xfrm>
            <a:off x="5090886" y="5229792"/>
            <a:ext cx="0" cy="22860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905D54-4DC2-AA44-B297-F95E6C856F08}"/>
              </a:ext>
            </a:extLst>
          </p:cNvPr>
          <p:cNvCxnSpPr/>
          <p:nvPr/>
        </p:nvCxnSpPr>
        <p:spPr bwMode="auto">
          <a:xfrm>
            <a:off x="5243286" y="5229792"/>
            <a:ext cx="0" cy="22860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E896D9-0061-2A46-9EB1-365B1CF5B615}"/>
              </a:ext>
            </a:extLst>
          </p:cNvPr>
          <p:cNvSpPr txBox="1"/>
          <p:nvPr/>
        </p:nvSpPr>
        <p:spPr>
          <a:xfrm>
            <a:off x="3528786" y="4118195"/>
            <a:ext cx="2417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charset="0"/>
                <a:cs typeface="Arial" charset="0"/>
              </a:rPr>
              <a:t>Execute a function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charset="0"/>
                <a:cs typeface="Arial" charset="0"/>
              </a:rPr>
              <a:t>(may generate additional events)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4EE6C3-31A7-FA40-8557-D17C8376A329}"/>
              </a:ext>
            </a:extLst>
          </p:cNvPr>
          <p:cNvCxnSpPr/>
          <p:nvPr/>
        </p:nvCxnSpPr>
        <p:spPr bwMode="auto">
          <a:xfrm flipV="1">
            <a:off x="3371623" y="4579860"/>
            <a:ext cx="0" cy="61262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ysClr val="windowText" lastClr="00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9F7B8D-36AD-BF4C-9985-339B371243BE}"/>
              </a:ext>
            </a:extLst>
          </p:cNvPr>
          <p:cNvCxnSpPr/>
          <p:nvPr/>
        </p:nvCxnSpPr>
        <p:spPr bwMode="auto">
          <a:xfrm>
            <a:off x="3654992" y="4598514"/>
            <a:ext cx="302419" cy="63127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ysClr val="windowText" lastClr="00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3FC96A-AC66-FA40-AC8E-B70FF415B8BA}"/>
              </a:ext>
            </a:extLst>
          </p:cNvPr>
          <p:cNvCxnSpPr/>
          <p:nvPr/>
        </p:nvCxnSpPr>
        <p:spPr bwMode="auto">
          <a:xfrm>
            <a:off x="3719286" y="4598514"/>
            <a:ext cx="1381124" cy="58935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ysClr val="windowText" lastClr="000000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8" name="Freeform 17">
            <a:extLst>
              <a:ext uri="{FF2B5EF4-FFF2-40B4-BE49-F238E27FC236}">
                <a16:creationId xmlns:a16="http://schemas.microsoft.com/office/drawing/2014/main" id="{3E97A4FE-E37C-0A45-AB0C-5BDDF5CA45E0}"/>
              </a:ext>
            </a:extLst>
          </p:cNvPr>
          <p:cNvSpPr/>
          <p:nvPr/>
        </p:nvSpPr>
        <p:spPr bwMode="auto">
          <a:xfrm>
            <a:off x="3371624" y="5540149"/>
            <a:ext cx="504825" cy="347664"/>
          </a:xfrm>
          <a:custGeom>
            <a:avLst/>
            <a:gdLst>
              <a:gd name="connsiteX0" fmla="*/ 0 w 504825"/>
              <a:gd name="connsiteY0" fmla="*/ 0 h 347664"/>
              <a:gd name="connsiteX1" fmla="*/ 185737 w 504825"/>
              <a:gd name="connsiteY1" fmla="*/ 347662 h 347664"/>
              <a:gd name="connsiteX2" fmla="*/ 504825 w 504825"/>
              <a:gd name="connsiteY2" fmla="*/ 4762 h 34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825" h="347664">
                <a:moveTo>
                  <a:pt x="0" y="0"/>
                </a:moveTo>
                <a:cubicBezTo>
                  <a:pt x="50800" y="173434"/>
                  <a:pt x="101600" y="346868"/>
                  <a:pt x="185737" y="347662"/>
                </a:cubicBezTo>
                <a:cubicBezTo>
                  <a:pt x="269874" y="348456"/>
                  <a:pt x="387349" y="176609"/>
                  <a:pt x="504825" y="4762"/>
                </a:cubicBezTo>
              </a:path>
            </a:pathLst>
          </a:cu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948332-5C78-094F-AD93-16C737DA59C1}"/>
              </a:ext>
            </a:extLst>
          </p:cNvPr>
          <p:cNvSpPr txBox="1"/>
          <p:nvPr/>
        </p:nvSpPr>
        <p:spPr>
          <a:xfrm>
            <a:off x="3839538" y="5515144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charset="0"/>
                <a:cs typeface="Arial" charset="0"/>
              </a:rPr>
              <a:t>Advance the virtual time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charset="0"/>
                <a:cs typeface="Arial" charset="0"/>
              </a:rPr>
              <a:t>to the next event (function)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D56C82-1EEA-3643-B2D3-69C8A30A4683}"/>
              </a:ext>
            </a:extLst>
          </p:cNvPr>
          <p:cNvSpPr txBox="1"/>
          <p:nvPr/>
        </p:nvSpPr>
        <p:spPr>
          <a:xfrm>
            <a:off x="6070218" y="5142758"/>
            <a:ext cx="13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  <a:latin typeface="Arial" charset="0"/>
                <a:cs typeface="Arial" charset="0"/>
              </a:rPr>
              <a:t>Virtual time</a:t>
            </a: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5564D2DA-7885-674C-82E4-5149AE8EB285}"/>
              </a:ext>
            </a:extLst>
          </p:cNvPr>
          <p:cNvSpPr/>
          <p:nvPr/>
        </p:nvSpPr>
        <p:spPr>
          <a:xfrm>
            <a:off x="2990710" y="5647367"/>
            <a:ext cx="293914" cy="43666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B993AE-4797-A544-B0F1-E4D204B928F2}"/>
              </a:ext>
            </a:extLst>
          </p:cNvPr>
          <p:cNvSpPr txBox="1"/>
          <p:nvPr/>
        </p:nvSpPr>
        <p:spPr>
          <a:xfrm>
            <a:off x="2705586" y="6135463"/>
            <a:ext cx="959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Time 0</a:t>
            </a:r>
          </a:p>
        </p:txBody>
      </p:sp>
      <p:sp>
        <p:nvSpPr>
          <p:cNvPr id="24" name="Up Arrow 23">
            <a:extLst>
              <a:ext uri="{FF2B5EF4-FFF2-40B4-BE49-F238E27FC236}">
                <a16:creationId xmlns:a16="http://schemas.microsoft.com/office/drawing/2014/main" id="{D9B168AE-0A48-B145-BC09-0A6DFEF63046}"/>
              </a:ext>
            </a:extLst>
          </p:cNvPr>
          <p:cNvSpPr/>
          <p:nvPr/>
        </p:nvSpPr>
        <p:spPr>
          <a:xfrm>
            <a:off x="6117075" y="5647367"/>
            <a:ext cx="293914" cy="43666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D8C426-7E53-6044-99CF-5E42F6E547E6}"/>
              </a:ext>
            </a:extLst>
          </p:cNvPr>
          <p:cNvSpPr txBox="1"/>
          <p:nvPr/>
        </p:nvSpPr>
        <p:spPr>
          <a:xfrm>
            <a:off x="5421615" y="6135463"/>
            <a:ext cx="1978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Stop at time 60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9C28A2-AC8B-9446-AEAE-40EA02BCB7F3}"/>
              </a:ext>
            </a:extLst>
          </p:cNvPr>
          <p:cNvSpPr txBox="1"/>
          <p:nvPr/>
        </p:nvSpPr>
        <p:spPr>
          <a:xfrm>
            <a:off x="353007" y="4230177"/>
            <a:ext cx="252024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prstClr val="black"/>
                </a:solidFill>
                <a:latin typeface="Arial" charset="0"/>
                <a:cs typeface="Arial" charset="0"/>
              </a:rPr>
              <a:t>Before time 0,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prstClr val="black"/>
                </a:solidFill>
                <a:latin typeface="Arial" charset="0"/>
                <a:cs typeface="Arial" charset="0"/>
              </a:rPr>
              <a:t>create and configure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prstClr val="black"/>
                </a:solidFill>
                <a:latin typeface="Arial" charset="0"/>
                <a:cs typeface="Arial" charset="0"/>
              </a:rPr>
              <a:t>objects, and insert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prstClr val="black"/>
                </a:solidFill>
                <a:latin typeface="Arial" charset="0"/>
                <a:cs typeface="Arial" charset="0"/>
              </a:rPr>
              <a:t>some events into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prstClr val="black"/>
                </a:solidFill>
                <a:latin typeface="Arial" charset="0"/>
                <a:cs typeface="Arial" charset="0"/>
              </a:rPr>
              <a:t>the schedule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4A25D8-CC1F-4741-860F-1DFE50185937}"/>
              </a:ext>
            </a:extLst>
          </p:cNvPr>
          <p:cNvCxnSpPr>
            <a:cxnSpLocks/>
          </p:cNvCxnSpPr>
          <p:nvPr/>
        </p:nvCxnSpPr>
        <p:spPr bwMode="auto">
          <a:xfrm>
            <a:off x="2629864" y="5077390"/>
            <a:ext cx="677147" cy="25003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ysClr val="windowText" lastClr="000000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4193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81DFB2-15C5-0643-99EB-29FD427531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Virtual time in ns-3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FE98A-CBA1-6448-8056-73C9A83606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Time is stored as a large integer in ns-3</a:t>
            </a:r>
          </a:p>
          <a:p>
            <a:pPr lvl="1"/>
            <a:r>
              <a:rPr lang="en-US" dirty="0"/>
              <a:t>Minimize floating point discrepancies across platforms</a:t>
            </a:r>
          </a:p>
          <a:p>
            <a:r>
              <a:rPr lang="en-US" dirty="0"/>
              <a:t>Special Time classes are provided to manipulate time (such as standard operators)</a:t>
            </a:r>
          </a:p>
          <a:p>
            <a:r>
              <a:rPr lang="en-US" dirty="0"/>
              <a:t>Default time resolution is nanoseconds, but can be set to other resolutions</a:t>
            </a:r>
          </a:p>
          <a:p>
            <a:pPr lvl="1"/>
            <a:r>
              <a:rPr lang="en-US" dirty="0"/>
              <a:t>Note:  Changing resolution is not well used/tested</a:t>
            </a:r>
          </a:p>
          <a:p>
            <a:r>
              <a:rPr lang="en-US" dirty="0"/>
              <a:t>Time objects can be set by floating-point values and can export floating-point values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t.GetSeconds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dirty="0"/>
              <a:t>Best practice is to avoid floating point conversions where possible and use Time arithmetic operators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4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9EEBC7C-C18D-3D48-A550-8E2118BA7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9" y="1955016"/>
            <a:ext cx="4731116" cy="4492171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D46946-DC6C-1346-9D79-448B339B23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Key building blocks:  Callback and function pointer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0261F-1B21-CE41-B276-52BD4779E6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C++ methods are often invoked directly on objects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9167C5-FE09-CF4B-BFCD-24D0A2CED356}"/>
              </a:ext>
            </a:extLst>
          </p:cNvPr>
          <p:cNvSpPr/>
          <p:nvPr/>
        </p:nvSpPr>
        <p:spPr>
          <a:xfrm>
            <a:off x="653149" y="3582013"/>
            <a:ext cx="1146629" cy="24975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634DB-A0E5-0D46-8AA2-0BF1CE8FA754}"/>
              </a:ext>
            </a:extLst>
          </p:cNvPr>
          <p:cNvSpPr txBox="1"/>
          <p:nvPr/>
        </p:nvSpPr>
        <p:spPr>
          <a:xfrm>
            <a:off x="5592908" y="2419678"/>
            <a:ext cx="33877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Unlike </a:t>
            </a:r>
            <a:r>
              <a:rPr lang="en-US" dirty="0" err="1"/>
              <a:t>CommandLine.AddValue</a:t>
            </a:r>
            <a:r>
              <a:rPr lang="en-US" dirty="0"/>
              <a:t>(), </a:t>
            </a:r>
          </a:p>
          <a:p>
            <a:r>
              <a:rPr lang="en-US" dirty="0"/>
              <a:t>we more generally need to</a:t>
            </a:r>
          </a:p>
          <a:p>
            <a:r>
              <a:rPr lang="en-US" dirty="0"/>
              <a:t>call functions at some</a:t>
            </a:r>
          </a:p>
          <a:p>
            <a:r>
              <a:rPr lang="en-US" dirty="0"/>
              <a:t>future (virtual) time.</a:t>
            </a:r>
          </a:p>
          <a:p>
            <a:endParaRPr lang="en-US" dirty="0"/>
          </a:p>
          <a:p>
            <a:r>
              <a:rPr lang="en-US" dirty="0"/>
              <a:t>Some program element</a:t>
            </a:r>
          </a:p>
          <a:p>
            <a:r>
              <a:rPr lang="en-US" dirty="0"/>
              <a:t>could assign a function</a:t>
            </a:r>
          </a:p>
          <a:p>
            <a:r>
              <a:rPr lang="en-US" dirty="0"/>
              <a:t>pointer, and a (later)</a:t>
            </a:r>
          </a:p>
          <a:p>
            <a:r>
              <a:rPr lang="en-US" dirty="0"/>
              <a:t>program statement could call</a:t>
            </a:r>
          </a:p>
          <a:p>
            <a:r>
              <a:rPr lang="en-US" dirty="0"/>
              <a:t>(execute) the method</a:t>
            </a:r>
          </a:p>
        </p:txBody>
      </p:sp>
    </p:spTree>
    <p:extLst>
      <p:ext uri="{BB962C8B-B14F-4D97-AF65-F5344CB8AC3E}">
        <p14:creationId xmlns:p14="http://schemas.microsoft.com/office/powerpoint/2010/main" val="291385754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Custom 5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6544</TotalTime>
  <Words>1733</Words>
  <Application>Microsoft Office PowerPoint</Application>
  <PresentationFormat>全屏显示(4:3)</PresentationFormat>
  <Paragraphs>319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Encode Sans Normal Black</vt:lpstr>
      <vt:lpstr>Lucida Grande</vt:lpstr>
      <vt:lpstr>Open Sans Light</vt:lpstr>
      <vt:lpstr>Uni Sans Regular</vt:lpstr>
      <vt:lpstr>宋体</vt:lpstr>
      <vt:lpstr>Arial</vt:lpstr>
      <vt:lpstr>Calibri</vt:lpstr>
      <vt:lpstr>Courier New</vt:lpstr>
      <vt:lpstr>Open Sans</vt:lpstr>
      <vt:lpstr>Wingdings</vt:lpstr>
      <vt:lpstr>Custom Design</vt:lpstr>
      <vt:lpstr>1_Custom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Yin Hao</cp:lastModifiedBy>
  <cp:revision>193</cp:revision>
  <cp:lastPrinted>2016-02-10T20:19:12Z</cp:lastPrinted>
  <dcterms:created xsi:type="dcterms:W3CDTF">2014-10-14T00:51:43Z</dcterms:created>
  <dcterms:modified xsi:type="dcterms:W3CDTF">2019-07-09T05:39:38Z</dcterms:modified>
</cp:coreProperties>
</file>