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1"/>
  </p:notesMasterIdLst>
  <p:sldIdLst>
    <p:sldId id="276" r:id="rId2"/>
    <p:sldId id="303" r:id="rId3"/>
    <p:sldId id="304" r:id="rId4"/>
    <p:sldId id="305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297" r:id="rId3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0043C8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528" autoAdjust="0"/>
  </p:normalViewPr>
  <p:slideViewPr>
    <p:cSldViewPr>
      <p:cViewPr varScale="1">
        <p:scale>
          <a:sx n="94" d="100"/>
          <a:sy n="94" d="100"/>
        </p:scale>
        <p:origin x="1194" y="66"/>
      </p:cViewPr>
      <p:guideLst>
        <p:guide orient="horz" pos="2205"/>
        <p:guide pos="3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2019/7/10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9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8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5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8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2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0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25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/>
          </p:cNvPr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 dirty="0"/>
          </a:p>
        </p:txBody>
      </p:sp>
      <p:sp>
        <p:nvSpPr>
          <p:cNvPr id="18" name="Rectangle 15">
            <a:extLst/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7" y="88907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3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25" y="122582"/>
            <a:ext cx="851817" cy="61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522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21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4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8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4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8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9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0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3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/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415" name="Rectangle 7">
            <a:extLst/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2844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 dirty="0"/>
          </a:p>
        </p:txBody>
      </p:sp>
      <p:sp>
        <p:nvSpPr>
          <p:cNvPr id="1033" name="Rectangle 19">
            <a:extLst/>
          </p:cNvPr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7" y="88907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3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25" y="122582"/>
            <a:ext cx="851817" cy="61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cumenta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snam.org/wiki/AnnualTraining2019" TargetMode="External"/><Relationship Id="rId5" Type="http://schemas.openxmlformats.org/officeDocument/2006/relationships/hyperlink" Target="https://www.nsnam.org/wiki/HOWTOs" TargetMode="External"/><Relationship Id="rId4" Type="http://schemas.openxmlformats.org/officeDocument/2006/relationships/hyperlink" Target="https://groups.google.com/forum/#!forum/ns-3-use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142" y="1628775"/>
            <a:ext cx="10847916" cy="2056329"/>
          </a:xfrm>
        </p:spPr>
        <p:txBody>
          <a:bodyPr/>
          <a:lstStyle/>
          <a:p>
            <a:r>
              <a:rPr lang="en-US" altLang="zh-CN" sz="6600" dirty="0" smtClean="0"/>
              <a:t>NS3</a:t>
            </a:r>
            <a:r>
              <a:rPr lang="zh-CN" altLang="en-US" sz="6600" dirty="0" smtClean="0"/>
              <a:t>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		——NS3</a:t>
            </a:r>
            <a:r>
              <a:rPr lang="zh-CN" altLang="en-US" dirty="0"/>
              <a:t>基础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757" y="6237312"/>
            <a:ext cx="1378674" cy="472851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05702"/>
              </p:ext>
            </p:extLst>
          </p:nvPr>
        </p:nvGraphicFramePr>
        <p:xfrm>
          <a:off x="7608168" y="4365060"/>
          <a:ext cx="50405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阴浩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官方的文档</a:t>
            </a:r>
            <a:endParaRPr lang="en-US" altLang="zh-CN" dirty="0" smtClean="0"/>
          </a:p>
          <a:p>
            <a:pPr lvl="1" eaLnBrk="1" hangingPunct="1"/>
            <a:r>
              <a:rPr lang="en-US" altLang="zh-CN" dirty="0">
                <a:hlinkClick r:id="rId3"/>
              </a:rPr>
              <a:t>https://www.nsnam.org/documentation/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Google Group</a:t>
            </a: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hlinkClick r:id="rId4"/>
              </a:rPr>
              <a:t>https://groups.google.com/forum/#!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hlinkClick r:id="rId4"/>
              </a:rPr>
              <a:t>forum/ns-3-users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官方的教程：</a:t>
            </a:r>
            <a:endParaRPr lang="en-US" altLang="zh-CN" dirty="0" smtClean="0"/>
          </a:p>
          <a:p>
            <a:pPr lvl="1" eaLnBrk="1" hangingPunct="1"/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www.nsnam.org/wiki/HOWTOs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官方培训：</a:t>
            </a:r>
            <a:endParaRPr lang="en-US" altLang="zh-CN" dirty="0" smtClean="0"/>
          </a:p>
          <a:p>
            <a:pPr lvl="1" eaLnBrk="1" hangingPunct="1"/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www.nsnam.org/wiki/AnnualTraining2019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9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183" y="1916833"/>
            <a:ext cx="9593273" cy="2232248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Git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Markdown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进阶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0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编译与安装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6437" y="1772816"/>
            <a:ext cx="9593273" cy="223224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服务器直接选择版本进行运行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服务器使用</a:t>
            </a:r>
            <a:r>
              <a:rPr lang="en-US" altLang="zh-CN" dirty="0" smtClean="0"/>
              <a:t>ns-3</a:t>
            </a:r>
            <a:r>
              <a:rPr lang="zh-CN" altLang="en-US" dirty="0" smtClean="0"/>
              <a:t>运行指南</a:t>
            </a:r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本机编译与</a:t>
            </a:r>
            <a:r>
              <a:rPr lang="zh-CN" altLang="en-US" dirty="0"/>
              <a:t>安装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本地</a:t>
            </a:r>
            <a:r>
              <a:rPr lang="zh-CN" altLang="en-US" dirty="0"/>
              <a:t>主机安装</a:t>
            </a:r>
            <a:r>
              <a:rPr lang="en-US" altLang="zh-CN" dirty="0"/>
              <a:t>ns-3</a:t>
            </a:r>
            <a:r>
              <a:rPr lang="zh-CN" altLang="en-US" dirty="0" smtClean="0"/>
              <a:t>教程</a:t>
            </a:r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6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2492896"/>
            <a:ext cx="10363200" cy="1362075"/>
          </a:xfrm>
        </p:spPr>
        <p:txBody>
          <a:bodyPr/>
          <a:lstStyle/>
          <a:p>
            <a:r>
              <a:rPr lang="en-US" altLang="zh-CN" dirty="0" smtClean="0"/>
              <a:t>NS3</a:t>
            </a:r>
            <a:r>
              <a:rPr lang="zh-CN" altLang="en-US" dirty="0" smtClean="0"/>
              <a:t>仿真脚本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872BD1-4115-40EF-AC16-4F78C210B7EE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2019</a:t>
            </a:r>
            <a:r>
              <a:rPr lang="zh-CN" altLang="en-US" smtClean="0"/>
              <a:t>本科毕业开题答辩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235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Ns-3</a:t>
            </a:r>
            <a:r>
              <a:rPr lang="zh-CN" altLang="en-US" dirty="0" smtClean="0"/>
              <a:t>仿真概念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</a:p>
          <a:p>
            <a:pPr lvl="1"/>
            <a:r>
              <a:rPr lang="zh-CN" altLang="en-US" dirty="0" smtClean="0"/>
              <a:t>将网络看成图，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是图上的节点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代表物理网络上的主机、路由器、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Ns-3</a:t>
            </a:r>
            <a:r>
              <a:rPr lang="zh-CN" altLang="en-US" dirty="0" smtClean="0"/>
              <a:t>定义了</a:t>
            </a:r>
            <a:r>
              <a:rPr lang="en-US" altLang="zh-CN" dirty="0" smtClean="0">
                <a:solidFill>
                  <a:srgbClr val="FF0000"/>
                </a:solidFill>
              </a:rPr>
              <a:t>Node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Application</a:t>
            </a:r>
          </a:p>
          <a:p>
            <a:pPr lvl="1"/>
            <a:r>
              <a:rPr lang="zh-CN" altLang="en-US" dirty="0" smtClean="0"/>
              <a:t>代表网络应用程序：例如服务端程序、客户端程序、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Ns-3</a:t>
            </a:r>
            <a:r>
              <a:rPr lang="zh-CN" altLang="en-US" dirty="0" smtClean="0"/>
              <a:t>定义了</a:t>
            </a:r>
            <a:r>
              <a:rPr lang="en-US" altLang="zh-CN" dirty="0" smtClean="0">
                <a:solidFill>
                  <a:srgbClr val="FF0000"/>
                </a:solidFill>
              </a:rPr>
              <a:t>Application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Ns-3</a:t>
            </a:r>
            <a:r>
              <a:rPr lang="zh-CN" altLang="en-US" dirty="0" smtClean="0"/>
              <a:t>仿真概念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Channel</a:t>
            </a:r>
          </a:p>
          <a:p>
            <a:pPr lvl="1"/>
            <a:r>
              <a:rPr lang="zh-CN" altLang="en-US" dirty="0" smtClean="0"/>
              <a:t>节点之间通信的通道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Ns-3</a:t>
            </a:r>
            <a:r>
              <a:rPr lang="zh-CN" altLang="en-US" dirty="0" smtClean="0"/>
              <a:t>定义了</a:t>
            </a:r>
            <a:r>
              <a:rPr lang="en-US" altLang="zh-CN" dirty="0" smtClean="0">
                <a:solidFill>
                  <a:srgbClr val="FF0000"/>
                </a:solidFill>
              </a:rPr>
              <a:t>Channel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，一些子类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CsmaChannel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PointToPointChannel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WifiChannel</a:t>
            </a:r>
            <a:endParaRPr lang="en-US" altLang="zh-CN" dirty="0" smtClean="0"/>
          </a:p>
          <a:p>
            <a:r>
              <a:rPr lang="en-US" altLang="zh-CN" dirty="0" smtClean="0"/>
              <a:t>Net Device</a:t>
            </a:r>
          </a:p>
          <a:p>
            <a:pPr lvl="1"/>
            <a:r>
              <a:rPr lang="zh-CN" altLang="en-US" dirty="0" smtClean="0"/>
              <a:t>依附在节点上负责网络通信的设备</a:t>
            </a:r>
            <a:r>
              <a:rPr lang="en-US" altLang="zh-CN" dirty="0" smtClean="0"/>
              <a:t>+</a:t>
            </a:r>
            <a:r>
              <a:rPr lang="zh-CN" altLang="en-US" dirty="0" smtClean="0"/>
              <a:t>驱动程序，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只有安装相应的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才能使用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Ns-3</a:t>
            </a:r>
            <a:r>
              <a:rPr lang="zh-CN" altLang="en-US" dirty="0" smtClean="0"/>
              <a:t>定义了</a:t>
            </a:r>
            <a:r>
              <a:rPr lang="en-US" altLang="zh-CN" dirty="0" err="1" smtClean="0">
                <a:solidFill>
                  <a:srgbClr val="FF0000"/>
                </a:solidFill>
              </a:rPr>
              <a:t>NetDevice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，一些子类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CsmaNetDevice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PointToPointNetDevice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WifiNetDevice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9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Ns-3</a:t>
            </a:r>
            <a:r>
              <a:rPr lang="zh-CN" altLang="en-US" dirty="0" smtClean="0"/>
              <a:t>仿真概念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Topology Helper</a:t>
            </a:r>
          </a:p>
          <a:p>
            <a:pPr lvl="1"/>
            <a:r>
              <a:rPr lang="zh-CN" altLang="en-US" dirty="0" smtClean="0"/>
              <a:t>使用各种</a:t>
            </a:r>
            <a:r>
              <a:rPr lang="en-US" altLang="zh-CN" dirty="0" smtClean="0"/>
              <a:t>topology helper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NetDevice</a:t>
            </a:r>
            <a:r>
              <a:rPr lang="zh-CN" altLang="en-US" dirty="0" smtClean="0"/>
              <a:t>连接到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上，配置</a:t>
            </a:r>
            <a:r>
              <a:rPr lang="en-US" altLang="zh-CN" dirty="0" err="1" smtClean="0"/>
              <a:t>NetDevice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1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仿真脚本</a:t>
            </a:r>
            <a:r>
              <a:rPr lang="en-US" altLang="zh-CN" dirty="0" smtClean="0"/>
              <a:t>first.cc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example/tutorial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Include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ns3 namespace</a:t>
            </a:r>
            <a:r>
              <a:rPr lang="zh-CN" altLang="en-US" dirty="0" smtClean="0"/>
              <a:t>（无需使用</a:t>
            </a:r>
            <a:r>
              <a:rPr lang="en-US" altLang="zh-CN" dirty="0" smtClean="0"/>
              <a:t>ns3::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58" y="4585104"/>
            <a:ext cx="3654952" cy="3600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58" y="5733256"/>
            <a:ext cx="73723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983432" y="2381801"/>
            <a:ext cx="54006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#include "ns3/core-</a:t>
            </a:r>
            <a:r>
              <a:rPr lang="en-US" altLang="zh-CN" sz="2000" dirty="0" err="1"/>
              <a:t>module.h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#include "ns3/network-</a:t>
            </a:r>
            <a:r>
              <a:rPr lang="en-US" altLang="zh-CN" sz="2000" dirty="0" err="1"/>
              <a:t>module.h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#include "ns3/internet-</a:t>
            </a:r>
            <a:r>
              <a:rPr lang="en-US" altLang="zh-CN" sz="2000" dirty="0" err="1"/>
              <a:t>module.h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#include "ns3/point-to-point-</a:t>
            </a:r>
            <a:r>
              <a:rPr lang="en-US" altLang="zh-CN" sz="2000" dirty="0" err="1"/>
              <a:t>module.h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#include "ns3/applications-</a:t>
            </a:r>
            <a:r>
              <a:rPr lang="en-US" altLang="zh-CN" sz="2000" dirty="0" err="1"/>
              <a:t>module.h</a:t>
            </a:r>
            <a:r>
              <a:rPr lang="en-US" altLang="zh-CN" sz="2000" dirty="0"/>
              <a:t>"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8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Enable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这两个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模块将在收到和发出数据包后输出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432" y="1844824"/>
            <a:ext cx="4657725" cy="9906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055440" y="3562225"/>
            <a:ext cx="89644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err="1"/>
              <a:t>LogComponentEnable</a:t>
            </a:r>
            <a:r>
              <a:rPr lang="en-US" altLang="zh-CN" sz="2000" dirty="0"/>
              <a:t> ("</a:t>
            </a:r>
            <a:r>
              <a:rPr lang="en-US" altLang="zh-CN" sz="2000" dirty="0" err="1"/>
              <a:t>UdpEchoClientApplication</a:t>
            </a:r>
            <a:r>
              <a:rPr lang="en-US" altLang="zh-CN" sz="2000" dirty="0"/>
              <a:t>", LOG_LEVEL_INFO);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LogComponentEnable</a:t>
            </a:r>
            <a:r>
              <a:rPr lang="en-US" altLang="zh-CN" sz="2000" dirty="0"/>
              <a:t> ("</a:t>
            </a:r>
            <a:r>
              <a:rPr lang="en-US" altLang="zh-CN" sz="2000" dirty="0" err="1"/>
              <a:t>UdpEchoServerApplication</a:t>
            </a:r>
            <a:r>
              <a:rPr lang="en-US" altLang="zh-CN" sz="2000" dirty="0"/>
              <a:t>", LOG_LEVEL_INFO);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60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Topology Helper</a:t>
            </a:r>
          </a:p>
          <a:p>
            <a:pPr lvl="1"/>
            <a:r>
              <a:rPr lang="en-US" altLang="zh-CN" dirty="0" err="1" smtClean="0"/>
              <a:t>NodeContainer</a:t>
            </a:r>
            <a:r>
              <a:rPr lang="zh-CN" altLang="en-US" dirty="0" smtClean="0"/>
              <a:t>：便于我们创建、管理和访问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2492896"/>
            <a:ext cx="4862150" cy="93610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ns-3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学习资料</a:t>
            </a:r>
            <a:endParaRPr lang="en-US" altLang="zh-CN" dirty="0" smtClean="0"/>
          </a:p>
          <a:p>
            <a:r>
              <a:rPr lang="zh-CN" altLang="en-US" dirty="0"/>
              <a:t>推荐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zh-CN" altLang="en-US" dirty="0" smtClean="0"/>
              <a:t>编译与安装</a:t>
            </a:r>
            <a:endParaRPr lang="en-US" altLang="zh-CN" dirty="0" smtClean="0"/>
          </a:p>
          <a:p>
            <a:r>
              <a:rPr lang="zh-CN" altLang="en-US" dirty="0" smtClean="0"/>
              <a:t>脚本解析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PointToPointHelper</a:t>
            </a:r>
            <a:r>
              <a:rPr lang="zh-CN" altLang="en-US" dirty="0" smtClean="0"/>
              <a:t>：这个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帮助我们配置和连接</a:t>
            </a:r>
            <a:r>
              <a:rPr lang="en-US" altLang="zh-CN" dirty="0" err="1" smtClean="0"/>
              <a:t>PointToPointNetDevice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PointToPointChannel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的数据发送速率设为</a:t>
            </a:r>
            <a:r>
              <a:rPr lang="en-US" altLang="zh-CN" dirty="0" smtClean="0"/>
              <a:t>5Mbps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的时延设为</a:t>
            </a:r>
            <a:r>
              <a:rPr lang="en-US" altLang="zh-CN" dirty="0" smtClean="0"/>
              <a:t>2ms</a:t>
            </a:r>
          </a:p>
        </p:txBody>
      </p:sp>
      <p:sp>
        <p:nvSpPr>
          <p:cNvPr id="5" name="矩形 4"/>
          <p:cNvSpPr/>
          <p:nvPr/>
        </p:nvSpPr>
        <p:spPr>
          <a:xfrm>
            <a:off x="1415480" y="3302018"/>
            <a:ext cx="914400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/>
              <a:t>  </a:t>
            </a:r>
            <a:r>
              <a:rPr lang="en-US" altLang="zh-CN" sz="2200" dirty="0" err="1"/>
              <a:t>pointToPointHelper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pointToPoint</a:t>
            </a:r>
            <a:r>
              <a:rPr lang="en-US" altLang="zh-CN" sz="2200" dirty="0"/>
              <a:t>;</a:t>
            </a:r>
          </a:p>
          <a:p>
            <a:r>
              <a:rPr lang="en-US" altLang="zh-CN" sz="2200" dirty="0"/>
              <a:t>  </a:t>
            </a:r>
            <a:r>
              <a:rPr lang="en-US" altLang="zh-CN" sz="2200" dirty="0" err="1"/>
              <a:t>pointToPoint.SetDeviceAttribute</a:t>
            </a:r>
            <a:r>
              <a:rPr lang="en-US" altLang="zh-CN" sz="2200" dirty="0"/>
              <a:t> ("</a:t>
            </a:r>
            <a:r>
              <a:rPr lang="en-US" altLang="zh-CN" sz="2200" dirty="0" err="1"/>
              <a:t>DataRate</a:t>
            </a:r>
            <a:r>
              <a:rPr lang="en-US" altLang="zh-CN" sz="2200" dirty="0"/>
              <a:t>", </a:t>
            </a:r>
            <a:r>
              <a:rPr lang="en-US" altLang="zh-CN" sz="2200" dirty="0" err="1"/>
              <a:t>StringValue</a:t>
            </a:r>
            <a:r>
              <a:rPr lang="en-US" altLang="zh-CN" sz="2200" dirty="0"/>
              <a:t> ("5Mbps"));</a:t>
            </a:r>
          </a:p>
          <a:p>
            <a:r>
              <a:rPr lang="en-US" altLang="zh-CN" sz="2200" dirty="0"/>
              <a:t>  </a:t>
            </a:r>
            <a:r>
              <a:rPr lang="en-US" altLang="zh-CN" sz="2200" dirty="0" err="1"/>
              <a:t>pointToPoint.SetChannelAttribute</a:t>
            </a:r>
            <a:r>
              <a:rPr lang="en-US" altLang="zh-CN" sz="2200" dirty="0"/>
              <a:t> ("Delay", </a:t>
            </a:r>
            <a:r>
              <a:rPr lang="en-US" altLang="zh-CN" sz="2200" dirty="0" err="1"/>
              <a:t>StringValue</a:t>
            </a:r>
            <a:r>
              <a:rPr lang="en-US" altLang="zh-CN" sz="2200" dirty="0"/>
              <a:t> ("2ms"));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957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NetDeviceContainer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方法在每个节点上创建一个</a:t>
            </a:r>
            <a:r>
              <a:rPr lang="en-US" altLang="zh-CN" dirty="0" err="1" smtClean="0"/>
              <a:t>pointToPointNetDevice</a:t>
            </a:r>
            <a:r>
              <a:rPr lang="zh-CN" altLang="en-US" dirty="0" smtClean="0"/>
              <a:t>，保存在</a:t>
            </a:r>
            <a:r>
              <a:rPr lang="en-US" altLang="zh-CN" dirty="0" err="1" smtClean="0"/>
              <a:t>NetDeviceContainer</a:t>
            </a:r>
            <a:r>
              <a:rPr lang="zh-CN" altLang="en-US" dirty="0" smtClean="0"/>
              <a:t>中，并且还创建了一个</a:t>
            </a:r>
            <a:r>
              <a:rPr lang="en-US" altLang="zh-CN" dirty="0" err="1" smtClean="0"/>
              <a:t>PointToPointChannel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772816"/>
            <a:ext cx="7982762" cy="79208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1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InternetStackHelper</a:t>
            </a:r>
            <a:r>
              <a:rPr lang="zh-CN" altLang="en-US" dirty="0" smtClean="0"/>
              <a:t>：在两个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上安装协议栈（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Ipv4AddressHelper</a:t>
            </a:r>
            <a:r>
              <a:rPr lang="zh-CN" altLang="en-US" dirty="0" smtClean="0"/>
              <a:t>：管理和分配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上依次绑定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10.1.1.1</a:t>
            </a:r>
            <a:r>
              <a:rPr lang="zh-CN" altLang="en-US" dirty="0" smtClean="0"/>
              <a:t>开始，直到</a:t>
            </a:r>
            <a:r>
              <a:rPr lang="en-US" altLang="zh-CN" dirty="0" smtClean="0"/>
              <a:t>10.1.1.254</a:t>
            </a:r>
            <a:r>
              <a:rPr lang="zh-CN" altLang="en-US" dirty="0" smtClean="0"/>
              <a:t>，产生网络接口（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292" y="1784515"/>
            <a:ext cx="5751639" cy="86409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6292" y="3133778"/>
            <a:ext cx="9188221" cy="79208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775520" y="4738388"/>
            <a:ext cx="842493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/>
              <a:t>Ipv4InterfaceContainer interfaces = </a:t>
            </a:r>
            <a:r>
              <a:rPr lang="en-US" altLang="zh-CN" sz="2200" dirty="0" err="1"/>
              <a:t>address.Assign</a:t>
            </a:r>
            <a:r>
              <a:rPr lang="en-US" altLang="zh-CN" sz="2200" dirty="0"/>
              <a:t> (devices);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995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UdpEchoServerApplication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UdpEchoClientApplication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UdpEchoServerHelper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UdpEchoServerHelper</a:t>
            </a:r>
            <a:r>
              <a:rPr lang="zh-CN" altLang="en-US" dirty="0" smtClean="0"/>
              <a:t>创建和配置</a:t>
            </a:r>
            <a:r>
              <a:rPr lang="en-US" altLang="zh-CN" dirty="0" err="1" smtClean="0"/>
              <a:t>UdpEchoServerApplication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zh-CN" altLang="en-US" dirty="0" smtClean="0"/>
              <a:t>创建一个工作在端口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echoServer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43672" y="4509121"/>
            <a:ext cx="576064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/>
              <a:t>UdpEchoServerHelper</a:t>
            </a:r>
            <a:r>
              <a:rPr lang="en-US" altLang="zh-CN" sz="2200" dirty="0"/>
              <a:t> </a:t>
            </a:r>
            <a:r>
              <a:rPr lang="en-US" altLang="zh-CN" sz="2200" dirty="0" err="1"/>
              <a:t>echoServer</a:t>
            </a:r>
            <a:r>
              <a:rPr lang="en-US" altLang="zh-CN" sz="2200" dirty="0"/>
              <a:t> (9);</a:t>
            </a:r>
          </a:p>
        </p:txBody>
      </p:sp>
    </p:spTree>
    <p:extLst>
      <p:ext uri="{BB962C8B-B14F-4D97-AF65-F5344CB8AC3E}">
        <p14:creationId xmlns:p14="http://schemas.microsoft.com/office/powerpoint/2010/main" val="40520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方法将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安装在</a:t>
            </a:r>
            <a:r>
              <a:rPr lang="en-US" altLang="zh-CN" dirty="0" smtClean="0"/>
              <a:t>#1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Application</a:t>
            </a:r>
            <a:r>
              <a:rPr lang="zh-CN" altLang="en-US" dirty="0" smtClean="0"/>
              <a:t>在第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秒开始运行，在第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秒停止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87488" y="1412776"/>
            <a:ext cx="867645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/>
              <a:t>ApplicationContainer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serverApps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echoServer.Install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nodes.Get</a:t>
            </a:r>
            <a:r>
              <a:rPr lang="en-US" altLang="zh-CN" sz="2000" dirty="0"/>
              <a:t> (1));</a:t>
            </a:r>
          </a:p>
          <a:p>
            <a:r>
              <a:rPr lang="en-US" altLang="zh-CN" sz="2000" dirty="0" err="1"/>
              <a:t>serverApps.Start</a:t>
            </a:r>
            <a:r>
              <a:rPr lang="en-US" altLang="zh-CN" sz="2000" dirty="0"/>
              <a:t> (Seconds (1.0));</a:t>
            </a:r>
          </a:p>
          <a:p>
            <a:r>
              <a:rPr lang="en-US" altLang="zh-CN" sz="2000" dirty="0" err="1"/>
              <a:t>serverApps.Stop</a:t>
            </a:r>
            <a:r>
              <a:rPr lang="en-US" altLang="zh-CN" sz="2000" dirty="0"/>
              <a:t> (Seconds (10.0));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18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UdpEchoClientHelper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指定对端的地址和端口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指定最大发包数、发包间隔、大小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1504" y="1988840"/>
            <a:ext cx="853244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/>
              <a:t>UdpEchoClientHelper</a:t>
            </a:r>
            <a:r>
              <a:rPr lang="en-US" altLang="zh-CN" sz="2200" dirty="0"/>
              <a:t> </a:t>
            </a:r>
            <a:r>
              <a:rPr lang="en-US" altLang="zh-CN" sz="2200" dirty="0" err="1"/>
              <a:t>echoClient</a:t>
            </a:r>
            <a:r>
              <a:rPr lang="en-US" altLang="zh-CN" sz="2200" dirty="0"/>
              <a:t> (</a:t>
            </a:r>
            <a:r>
              <a:rPr lang="en-US" altLang="zh-CN" sz="2200" dirty="0" err="1"/>
              <a:t>interfaces.GetAddress</a:t>
            </a:r>
            <a:r>
              <a:rPr lang="en-US" altLang="zh-CN" sz="2200" dirty="0"/>
              <a:t> (1), 9);</a:t>
            </a:r>
          </a:p>
          <a:p>
            <a:r>
              <a:rPr lang="en-US" altLang="zh-CN" sz="2200" dirty="0" err="1"/>
              <a:t>echoClient.SetAttribute</a:t>
            </a:r>
            <a:r>
              <a:rPr lang="en-US" altLang="zh-CN" sz="2200" dirty="0"/>
              <a:t> ("</a:t>
            </a:r>
            <a:r>
              <a:rPr lang="en-US" altLang="zh-CN" sz="2200" dirty="0" err="1"/>
              <a:t>MaxPackets</a:t>
            </a:r>
            <a:r>
              <a:rPr lang="en-US" altLang="zh-CN" sz="2200" dirty="0"/>
              <a:t>", </a:t>
            </a:r>
            <a:r>
              <a:rPr lang="en-US" altLang="zh-CN" sz="2200" dirty="0" err="1"/>
              <a:t>UintegerValue</a:t>
            </a:r>
            <a:r>
              <a:rPr lang="en-US" altLang="zh-CN" sz="2200" dirty="0"/>
              <a:t> (1));</a:t>
            </a:r>
          </a:p>
          <a:p>
            <a:r>
              <a:rPr lang="en-US" altLang="zh-CN" sz="2200" dirty="0" err="1"/>
              <a:t>echoClient.SetAttribute</a:t>
            </a:r>
            <a:r>
              <a:rPr lang="en-US" altLang="zh-CN" sz="2200" dirty="0"/>
              <a:t> ("Interval", </a:t>
            </a:r>
            <a:r>
              <a:rPr lang="en-US" altLang="zh-CN" sz="2200" dirty="0" err="1"/>
              <a:t>TimeValue</a:t>
            </a:r>
            <a:r>
              <a:rPr lang="en-US" altLang="zh-CN" sz="2200" dirty="0"/>
              <a:t> (Seconds (1.0)));</a:t>
            </a:r>
          </a:p>
          <a:p>
            <a:r>
              <a:rPr lang="en-US" altLang="zh-CN" sz="2200" dirty="0" err="1"/>
              <a:t>echoClient.SetAttribute</a:t>
            </a:r>
            <a:r>
              <a:rPr lang="en-US" altLang="zh-CN" sz="2200" dirty="0"/>
              <a:t> ("</a:t>
            </a:r>
            <a:r>
              <a:rPr lang="en-US" altLang="zh-CN" sz="2200" dirty="0" err="1"/>
              <a:t>PacketSize</a:t>
            </a:r>
            <a:r>
              <a:rPr lang="en-US" altLang="zh-CN" sz="2200" dirty="0"/>
              <a:t>", </a:t>
            </a:r>
            <a:r>
              <a:rPr lang="en-US" altLang="zh-CN" sz="2200" dirty="0" err="1"/>
              <a:t>UintegerValue</a:t>
            </a:r>
            <a:r>
              <a:rPr lang="en-US" altLang="zh-CN" sz="2200" dirty="0"/>
              <a:t> (1024));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262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网络仿真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方法在节点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echoClient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秒开始、第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秒停止</a:t>
            </a:r>
            <a:endParaRPr lang="en-US" altLang="zh-CN" dirty="0" smtClean="0"/>
          </a:p>
          <a:p>
            <a:r>
              <a:rPr lang="zh-CN" altLang="en-US" dirty="0" smtClean="0"/>
              <a:t>执行仿真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按照事件的时序，从第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清理，资源回收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7528" y="1556793"/>
            <a:ext cx="86044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/>
              <a:t>ApplicationContainer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clientApps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echoClient.Install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nodes.Get</a:t>
            </a:r>
            <a:r>
              <a:rPr lang="en-US" altLang="zh-CN" sz="2000" dirty="0"/>
              <a:t> (0));</a:t>
            </a:r>
          </a:p>
          <a:p>
            <a:r>
              <a:rPr lang="en-US" altLang="zh-CN" sz="2000" dirty="0" err="1"/>
              <a:t>clientApps.Start</a:t>
            </a:r>
            <a:r>
              <a:rPr lang="en-US" altLang="zh-CN" sz="2000" dirty="0"/>
              <a:t> (Seconds (2.0));</a:t>
            </a:r>
          </a:p>
          <a:p>
            <a:r>
              <a:rPr lang="en-US" altLang="zh-CN" sz="2000" dirty="0" err="1"/>
              <a:t>clientApps.Stop</a:t>
            </a:r>
            <a:r>
              <a:rPr lang="en-US" altLang="zh-CN" sz="2000" dirty="0"/>
              <a:t> (Seconds (10.0));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351584" y="3977188"/>
            <a:ext cx="457200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200" dirty="0"/>
              <a:t> Simulator::Run ();</a:t>
            </a:r>
          </a:p>
          <a:p>
            <a:r>
              <a:rPr lang="en-US" altLang="zh-CN" sz="2200" dirty="0"/>
              <a:t> Simulator::Destroy ();</a:t>
            </a:r>
          </a:p>
          <a:p>
            <a:r>
              <a:rPr lang="en-US" altLang="zh-CN" sz="2200" dirty="0"/>
              <a:t> return 0;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041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Ns-3</a:t>
            </a:r>
            <a:r>
              <a:rPr lang="zh-CN" altLang="en-US" dirty="0" smtClean="0"/>
              <a:t>定义了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LOG_ERROR</a:t>
            </a:r>
            <a:r>
              <a:rPr lang="zh-CN" altLang="en-US" dirty="0" smtClean="0"/>
              <a:t>，输出错误消息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LOG_WARN</a:t>
            </a:r>
            <a:r>
              <a:rPr lang="zh-CN" altLang="en-US" dirty="0" smtClean="0"/>
              <a:t>，输出警告消息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LOG_DEBUG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LOG_INFO</a:t>
            </a:r>
            <a:r>
              <a:rPr lang="zh-CN" altLang="en-US" dirty="0" smtClean="0"/>
              <a:t>，输出程序执行的消息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LOG_FUNCTION</a:t>
            </a:r>
          </a:p>
          <a:p>
            <a:pPr lvl="1"/>
            <a:r>
              <a:rPr lang="en-US" altLang="zh-CN" dirty="0" smtClean="0"/>
              <a:t>LOG_LOGIC</a:t>
            </a:r>
          </a:p>
          <a:p>
            <a:pPr lvl="1"/>
            <a:r>
              <a:rPr lang="en-US" altLang="zh-CN" dirty="0" smtClean="0"/>
              <a:t>LOG_ALL</a:t>
            </a:r>
          </a:p>
          <a:p>
            <a:r>
              <a:rPr lang="zh-CN" altLang="en-US" dirty="0" smtClean="0"/>
              <a:t>对应每个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，有一个</a:t>
            </a:r>
            <a:r>
              <a:rPr lang="en-US" altLang="zh-CN" dirty="0" smtClean="0"/>
              <a:t>LOG_LEVEL_TYPE</a:t>
            </a:r>
            <a:r>
              <a:rPr lang="zh-CN" altLang="en-US" dirty="0" smtClean="0"/>
              <a:t>，表示输出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及其以上类型的消息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LOG_LEVEL_INFO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4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使用命令行参数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command line parser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Parser</a:t>
            </a:r>
            <a:r>
              <a:rPr lang="zh-CN" altLang="en-US" sz="2800" dirty="0"/>
              <a:t>将识别命令行的参数，并作处理。例如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132856"/>
            <a:ext cx="4499396" cy="302433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0719" y="6271808"/>
            <a:ext cx="8602384" cy="3600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2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Q&amp;A</a:t>
            </a: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smtClean="0"/>
              <a:t>谢 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219075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>
                <a:latin typeface="Heiti SC Light" pitchFamily="3" charset="-122"/>
                <a:ea typeface="Heiti SC Light" pitchFamily="3" charset="-122"/>
              </a:rPr>
              <a:t>相关网址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901700" y="1558925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Ns3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官网</a:t>
            </a:r>
          </a:p>
        </p:txBody>
      </p:sp>
    </p:spTree>
    <p:extLst>
      <p:ext uri="{BB962C8B-B14F-4D97-AF65-F5344CB8AC3E}">
        <p14:creationId xmlns:p14="http://schemas.microsoft.com/office/powerpoint/2010/main" val="6446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7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7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7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7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构建</a:t>
            </a:r>
            <a:r>
              <a:rPr lang="zh-CN" altLang="en-US" dirty="0"/>
              <a:t>的</a:t>
            </a:r>
            <a:r>
              <a:rPr lang="zh-CN" altLang="en-US" dirty="0" smtClean="0"/>
              <a:t>计算机网络</a:t>
            </a:r>
            <a:r>
              <a:rPr lang="zh-CN" altLang="en-US" dirty="0"/>
              <a:t>模型，</a:t>
            </a:r>
            <a:r>
              <a:rPr lang="zh-CN" altLang="en-US" dirty="0" smtClean="0"/>
              <a:t>进行对于网络性能</a:t>
            </a:r>
            <a:r>
              <a:rPr lang="zh-CN" altLang="en-US" dirty="0"/>
              <a:t>评估研究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B5497CB-E044-B348-B7B3-62E1DAB9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933244"/>
            <a:ext cx="8763000" cy="3845543"/>
          </a:xfrm>
          <a:prstGeom prst="rect">
            <a:avLst/>
          </a:prstGeom>
        </p:spPr>
      </p:pic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26E4D67-19C5-E74A-9249-62B3059195DB}"/>
              </a:ext>
            </a:extLst>
          </p:cNvPr>
          <p:cNvSpPr/>
          <p:nvPr/>
        </p:nvSpPr>
        <p:spPr>
          <a:xfrm>
            <a:off x="3719736" y="5743710"/>
            <a:ext cx="4042901" cy="51062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35760" y="5831894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dirty="0" smtClean="0"/>
              <a:t>问题</a:t>
            </a:r>
            <a:r>
              <a:rPr lang="en-US" altLang="zh-CN" b="1" i="1" dirty="0" smtClean="0"/>
              <a:t>:  </a:t>
            </a:r>
            <a:r>
              <a:rPr lang="en-US" altLang="zh-CN" dirty="0" smtClean="0"/>
              <a:t>LTE</a:t>
            </a:r>
            <a:r>
              <a:rPr lang="zh-CN" altLang="en-US" dirty="0" smtClean="0"/>
              <a:t>可以和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共存吗？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8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进行研究的一般思路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3" y="1899633"/>
            <a:ext cx="10248921" cy="2305817"/>
          </a:xfrm>
          <a:prstGeom prst="rect">
            <a:avLst/>
          </a:prstGeom>
        </p:spPr>
      </p:pic>
      <p:grpSp>
        <p:nvGrpSpPr>
          <p:cNvPr id="9" name="Group 4">
            <a:extLst>
              <a:ext uri="{FF2B5EF4-FFF2-40B4-BE49-F238E27FC236}">
                <a16:creationId xmlns:a16="http://schemas.microsoft.com/office/drawing/2014/main" id="{B9F13B05-30E5-CC41-826F-2FF034D58F44}"/>
              </a:ext>
            </a:extLst>
          </p:cNvPr>
          <p:cNvGrpSpPr/>
          <p:nvPr/>
        </p:nvGrpSpPr>
        <p:grpSpPr>
          <a:xfrm>
            <a:off x="3791744" y="4184594"/>
            <a:ext cx="6264696" cy="2004550"/>
            <a:chOff x="2209800" y="4349264"/>
            <a:chExt cx="6264696" cy="200455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2F12B1E0-F92D-8045-934A-FA164FC2A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09800" y="4834244"/>
              <a:ext cx="1134215" cy="15195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A22402D7-64FE-014F-9BAA-D2E8721633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751299" y="4829814"/>
              <a:ext cx="1135963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9180F886-F5C1-A04F-B145-FAB907D86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97910" y="4829814"/>
              <a:ext cx="1176174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3" name="Bent-Up Arrow 8">
              <a:extLst>
                <a:ext uri="{FF2B5EF4-FFF2-40B4-BE49-F238E27FC236}">
                  <a16:creationId xmlns:a16="http://schemas.microsoft.com/office/drawing/2014/main" id="{BC554AB6-320C-A24A-B69E-F1E12B8F8E95}"/>
                </a:ext>
              </a:extLst>
            </p:cNvPr>
            <p:cNvSpPr/>
            <p:nvPr/>
          </p:nvSpPr>
          <p:spPr bwMode="auto">
            <a:xfrm rot="16200000" flipH="1">
              <a:off x="7027833" y="4103231"/>
              <a:ext cx="1200629" cy="1692696"/>
            </a:xfrm>
            <a:prstGeom prst="bent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68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网络研究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数学分析</a:t>
            </a:r>
            <a:endParaRPr lang="en-US" altLang="zh-CN" dirty="0" smtClean="0"/>
          </a:p>
          <a:p>
            <a:r>
              <a:rPr lang="zh-CN" altLang="en-US" dirty="0" smtClean="0"/>
              <a:t>数值计算工具</a:t>
            </a:r>
            <a:r>
              <a:rPr lang="en-US" altLang="zh-CN" dirty="0" smtClean="0"/>
              <a:t>/</a:t>
            </a:r>
            <a:r>
              <a:rPr lang="zh-CN" altLang="en-US" dirty="0" smtClean="0"/>
              <a:t>链路级仿真</a:t>
            </a:r>
            <a:r>
              <a:rPr lang="en-US" altLang="zh-CN" dirty="0" smtClean="0"/>
              <a:t>(e.g</a:t>
            </a:r>
            <a:r>
              <a:rPr lang="en-US" altLang="zh-CN" dirty="0"/>
              <a:t>., MATLAB)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基于数据包的仿真工具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系统级仿真工具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实验床、原型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zh-CN" altLang="en-US" dirty="0" smtClean="0"/>
              <a:t>实际网络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4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开源、数据包层面的仿真工具</a:t>
            </a:r>
            <a:endParaRPr lang="en-US" altLang="zh-CN" dirty="0" smtClean="0"/>
          </a:p>
          <a:p>
            <a:r>
              <a:rPr lang="zh-CN" altLang="en-US" dirty="0" smtClean="0"/>
              <a:t>高性能、进行并行运算</a:t>
            </a:r>
            <a:endParaRPr lang="en-US" altLang="zh-CN" dirty="0" smtClean="0"/>
          </a:p>
          <a:p>
            <a:r>
              <a:rPr lang="zh-CN" altLang="en-US" dirty="0" smtClean="0"/>
              <a:t>能够和实验床进行集成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23770943-0393-3545-8A8A-377B3248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852936"/>
            <a:ext cx="9144000" cy="33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数据包层面：模型的传输单元是</a:t>
            </a:r>
            <a:r>
              <a:rPr lang="zh-CN" altLang="en-US" dirty="0" smtClean="0">
                <a:solidFill>
                  <a:srgbClr val="C00000"/>
                </a:solidFill>
              </a:rPr>
              <a:t>数据包，</a:t>
            </a:r>
            <a:r>
              <a:rPr lang="zh-CN" altLang="en-US" dirty="0" smtClean="0">
                <a:solidFill>
                  <a:schemeClr val="tx1"/>
                </a:solidFill>
              </a:rPr>
              <a:t>通过包的交换进行仿真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074473F-33F7-8545-B687-3610E583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5750" y="2348880"/>
            <a:ext cx="7133354" cy="4102948"/>
          </a:xfrm>
          <a:prstGeom prst="rect">
            <a:avLst/>
          </a:prstGeom>
        </p:spPr>
      </p:pic>
      <p:grpSp>
        <p:nvGrpSpPr>
          <p:cNvPr id="7" name="Group 21">
            <a:extLst>
              <a:ext uri="{FF2B5EF4-FFF2-40B4-BE49-F238E27FC236}">
                <a16:creationId xmlns:a16="http://schemas.microsoft.com/office/drawing/2014/main" id="{938C15C4-93DD-EA4B-9AEE-236E7D31AE55}"/>
              </a:ext>
            </a:extLst>
          </p:cNvPr>
          <p:cNvGrpSpPr/>
          <p:nvPr/>
        </p:nvGrpSpPr>
        <p:grpSpPr>
          <a:xfrm>
            <a:off x="2357369" y="2049090"/>
            <a:ext cx="1000321" cy="4687050"/>
            <a:chOff x="434910" y="1512700"/>
            <a:chExt cx="1010516" cy="4689709"/>
          </a:xfrm>
        </p:grpSpPr>
        <p:sp>
          <p:nvSpPr>
            <p:cNvPr id="8" name="Up-Down Arrow 22">
              <a:extLst>
                <a:ext uri="{FF2B5EF4-FFF2-40B4-BE49-F238E27FC236}">
                  <a16:creationId xmlns:a16="http://schemas.microsoft.com/office/drawing/2014/main" id="{72AED31E-AE84-D24E-ADAA-33E669DF5DF7}"/>
                </a:ext>
              </a:extLst>
            </p:cNvPr>
            <p:cNvSpPr/>
            <p:nvPr/>
          </p:nvSpPr>
          <p:spPr>
            <a:xfrm>
              <a:off x="1130969" y="2761247"/>
              <a:ext cx="288758" cy="2105526"/>
            </a:xfrm>
            <a:prstGeom prst="upDownArrow">
              <a:avLst/>
            </a:prstGeom>
            <a:solidFill>
              <a:srgbClr val="0F6FC6"/>
            </a:solidFill>
            <a:ln w="9525" cap="flat" cmpd="sng" algn="ctr">
              <a:solidFill>
                <a:srgbClr val="0F6F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Up-Down Arrow 23">
              <a:extLst>
                <a:ext uri="{FF2B5EF4-FFF2-40B4-BE49-F238E27FC236}">
                  <a16:creationId xmlns:a16="http://schemas.microsoft.com/office/drawing/2014/main" id="{19FAB78B-B768-274E-911D-8F7347DBAC72}"/>
                </a:ext>
              </a:extLst>
            </p:cNvPr>
            <p:cNvSpPr/>
            <p:nvPr/>
          </p:nvSpPr>
          <p:spPr>
            <a:xfrm>
              <a:off x="1130969" y="2172903"/>
              <a:ext cx="288758" cy="546233"/>
            </a:xfrm>
            <a:prstGeom prst="upDownArrow">
              <a:avLst/>
            </a:prstGeom>
            <a:gradFill rotWithShape="1">
              <a:gsLst>
                <a:gs pos="0">
                  <a:srgbClr val="0F6FC6">
                    <a:shade val="51000"/>
                    <a:satMod val="130000"/>
                  </a:srgbClr>
                </a:gs>
                <a:gs pos="80000">
                  <a:srgbClr val="0F6FC6">
                    <a:shade val="93000"/>
                    <a:satMod val="130000"/>
                  </a:srgbClr>
                </a:gs>
                <a:gs pos="100000">
                  <a:srgbClr val="0F6F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F6F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Up-Down Arrow 24">
              <a:extLst>
                <a:ext uri="{FF2B5EF4-FFF2-40B4-BE49-F238E27FC236}">
                  <a16:creationId xmlns:a16="http://schemas.microsoft.com/office/drawing/2014/main" id="{A2CA4BE2-935F-2C48-93FA-6B202F4980D0}"/>
                </a:ext>
              </a:extLst>
            </p:cNvPr>
            <p:cNvSpPr/>
            <p:nvPr/>
          </p:nvSpPr>
          <p:spPr>
            <a:xfrm rot="10800000">
              <a:off x="1156668" y="4929287"/>
              <a:ext cx="288758" cy="493295"/>
            </a:xfrm>
            <a:prstGeom prst="upDownArrow">
              <a:avLst/>
            </a:prstGeom>
            <a:gradFill rotWithShape="1">
              <a:gsLst>
                <a:gs pos="0">
                  <a:srgbClr val="0F6FC6">
                    <a:shade val="51000"/>
                    <a:satMod val="130000"/>
                  </a:srgbClr>
                </a:gs>
                <a:gs pos="80000">
                  <a:srgbClr val="0F6FC6">
                    <a:shade val="93000"/>
                    <a:satMod val="130000"/>
                  </a:srgbClr>
                </a:gs>
                <a:gs pos="100000">
                  <a:srgbClr val="0F6F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F6F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TextBox 25">
              <a:extLst>
                <a:ext uri="{FF2B5EF4-FFF2-40B4-BE49-F238E27FC236}">
                  <a16:creationId xmlns:a16="http://schemas.microsoft.com/office/drawing/2014/main" id="{343587BC-26F2-F348-A1D5-50FC3193CD0A}"/>
                </a:ext>
              </a:extLst>
            </p:cNvPr>
            <p:cNvSpPr txBox="1"/>
            <p:nvPr/>
          </p:nvSpPr>
          <p:spPr>
            <a:xfrm rot="16200000">
              <a:off x="101659" y="5222653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More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abstraction</a:t>
              </a:r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DF7877FD-38A8-914E-857B-EE7D46A661A5}"/>
                </a:ext>
              </a:extLst>
            </p:cNvPr>
            <p:cNvSpPr txBox="1"/>
            <p:nvPr/>
          </p:nvSpPr>
          <p:spPr>
            <a:xfrm rot="16200000">
              <a:off x="101487" y="1846124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More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abstraction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78382EF8-AD51-6240-A8B2-7AC0F4EDB0A4}"/>
                </a:ext>
              </a:extLst>
            </p:cNvPr>
            <p:cNvSpPr txBox="1"/>
            <p:nvPr/>
          </p:nvSpPr>
          <p:spPr>
            <a:xfrm rot="16200000">
              <a:off x="101486" y="3542291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Less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abstraction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8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</a:t>
            </a:r>
            <a:r>
              <a:rPr lang="en-US" altLang="zh-CN" dirty="0" smtClean="0"/>
              <a:t>s-3</a:t>
            </a:r>
            <a:r>
              <a:rPr lang="zh-CN" altLang="en-US" dirty="0"/>
              <a:t>是一个离散事件驱动网络模拟器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离散时间系统级仿真工具</a:t>
            </a:r>
            <a:endParaRPr lang="en-US" altLang="zh-CN" dirty="0"/>
          </a:p>
          <a:p>
            <a:r>
              <a:rPr lang="en-US" altLang="zh-CN" dirty="0" smtClean="0"/>
              <a:t>ns-3</a:t>
            </a:r>
            <a:r>
              <a:rPr lang="zh-CN" altLang="en-US" dirty="0"/>
              <a:t>是一个基于事件的（</a:t>
            </a:r>
            <a:r>
              <a:rPr lang="en-US" altLang="zh-CN" dirty="0"/>
              <a:t>event-based</a:t>
            </a:r>
            <a:r>
              <a:rPr lang="zh-CN" altLang="en-US" dirty="0"/>
              <a:t>）仿真系统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时钟</a:t>
            </a:r>
            <a:r>
              <a:rPr lang="zh-CN" altLang="en-US" dirty="0"/>
              <a:t>（</a:t>
            </a:r>
            <a:r>
              <a:rPr lang="en-US" altLang="zh-CN" dirty="0"/>
              <a:t>Clock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pPr lvl="1"/>
            <a:r>
              <a:rPr lang="zh-CN" altLang="en-US" dirty="0"/>
              <a:t>事件列表（</a:t>
            </a:r>
            <a:r>
              <a:rPr lang="en-US" altLang="zh-CN" dirty="0"/>
              <a:t>Events 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随机数发生器</a:t>
            </a:r>
          </a:p>
          <a:p>
            <a:pPr lvl="1"/>
            <a:r>
              <a:rPr lang="zh-CN" altLang="en-US" dirty="0"/>
              <a:t>统计（</a:t>
            </a:r>
            <a:r>
              <a:rPr lang="en-US" altLang="zh-CN" dirty="0"/>
              <a:t>Statistics</a:t>
            </a:r>
            <a:r>
              <a:rPr lang="zh-CN" altLang="en-US" dirty="0"/>
              <a:t>） </a:t>
            </a:r>
          </a:p>
          <a:p>
            <a:pPr lvl="1"/>
            <a:r>
              <a:rPr lang="zh-CN" altLang="en-US" dirty="0"/>
              <a:t>结束条件（ </a:t>
            </a:r>
            <a:r>
              <a:rPr lang="en-US" altLang="zh-CN" dirty="0"/>
              <a:t>Ending Condition</a:t>
            </a:r>
            <a:r>
              <a:rPr lang="zh-CN" altLang="en-US" dirty="0"/>
              <a:t>）</a:t>
            </a: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7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4" descr="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593033"/>
            <a:ext cx="29035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66" y="1584401"/>
            <a:ext cx="2654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593033"/>
            <a:ext cx="2638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452638" y="4285605"/>
            <a:ext cx="203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手册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讲一些工具怎么用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36306" y="4149080"/>
            <a:ext cx="2276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模块库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详细说明每个模块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的设计、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使用例子、测试例子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8286700" y="4149080"/>
            <a:ext cx="2276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说明书</a:t>
            </a:r>
            <a:endParaRPr lang="en-US" altLang="zh-CN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讲实现原理、机制、</a:t>
            </a:r>
            <a:endParaRPr lang="en-US" altLang="zh-CN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1763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2396</TotalTime>
  <Words>975</Words>
  <Application>Microsoft Office PowerPoint</Application>
  <PresentationFormat>宽屏</PresentationFormat>
  <Paragraphs>239</Paragraphs>
  <Slides>29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Heiti SC Light</vt:lpstr>
      <vt:lpstr>宋体</vt:lpstr>
      <vt:lpstr>微软雅黑</vt:lpstr>
      <vt:lpstr>Arial</vt:lpstr>
      <vt:lpstr>Calibri</vt:lpstr>
      <vt:lpstr>Times New Roman</vt:lpstr>
      <vt:lpstr>Wingdings</vt:lpstr>
      <vt:lpstr>Pixel</vt:lpstr>
      <vt:lpstr>NS3培训        ——NS3基础</vt:lpstr>
      <vt:lpstr>目录</vt:lpstr>
      <vt:lpstr>什么是ns-3</vt:lpstr>
      <vt:lpstr>什么是ns-3</vt:lpstr>
      <vt:lpstr>网络研究</vt:lpstr>
      <vt:lpstr>什么是ns-3</vt:lpstr>
      <vt:lpstr>什么是ns-3</vt:lpstr>
      <vt:lpstr>什么是ns-3</vt:lpstr>
      <vt:lpstr>学习资料</vt:lpstr>
      <vt:lpstr>学习资料</vt:lpstr>
      <vt:lpstr>推荐学习</vt:lpstr>
      <vt:lpstr>编译与安装</vt:lpstr>
      <vt:lpstr>NS3仿真脚本</vt:lpstr>
      <vt:lpstr>Ns-3仿真概念</vt:lpstr>
      <vt:lpstr>Ns-3仿真概念</vt:lpstr>
      <vt:lpstr>Ns-3仿真概念</vt:lpstr>
      <vt:lpstr>PointToPoint网络仿真</vt:lpstr>
      <vt:lpstr>PointToPoint网络仿真</vt:lpstr>
      <vt:lpstr>PointToPoint网络仿真</vt:lpstr>
      <vt:lpstr>PointToPoint网络仿真</vt:lpstr>
      <vt:lpstr>PointToPoint网络仿真</vt:lpstr>
      <vt:lpstr>PointToPoint网络仿真</vt:lpstr>
      <vt:lpstr>PointToPoint网络仿真</vt:lpstr>
      <vt:lpstr>PointToPoint网络仿真</vt:lpstr>
      <vt:lpstr>PointToPoint网络仿真</vt:lpstr>
      <vt:lpstr>PointToPoint网络仿真</vt:lpstr>
      <vt:lpstr>Ns-3的log模块</vt:lpstr>
      <vt:lpstr>使用命令行参数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Yin Hao</cp:lastModifiedBy>
  <cp:revision>336</cp:revision>
  <dcterms:created xsi:type="dcterms:W3CDTF">2006-05-03T02:09:52Z</dcterms:created>
  <dcterms:modified xsi:type="dcterms:W3CDTF">2019-07-10T06:09:48Z</dcterms:modified>
</cp:coreProperties>
</file>