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300" r:id="rId3"/>
    <p:sldId id="291" r:id="rId4"/>
    <p:sldId id="296" r:id="rId5"/>
    <p:sldId id="292" r:id="rId6"/>
    <p:sldId id="298" r:id="rId7"/>
    <p:sldId id="293" r:id="rId8"/>
    <p:sldId id="294" r:id="rId9"/>
    <p:sldId id="295" r:id="rId10"/>
    <p:sldId id="287" r:id="rId11"/>
  </p:sldIdLst>
  <p:sldSz cx="6858000" cy="5143500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194C6"/>
    <a:srgbClr val="03AE97"/>
    <a:srgbClr val="A5C067"/>
    <a:srgbClr val="F7AC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776" y="-96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597828"/>
            <a:ext cx="58293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4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4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3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09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7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9" indent="0">
              <a:buNone/>
              <a:defRPr sz="1350" b="1"/>
            </a:lvl3pPr>
            <a:lvl4pPr marL="1028547" indent="0">
              <a:buNone/>
              <a:defRPr sz="1200" b="1"/>
            </a:lvl4pPr>
            <a:lvl5pPr marL="1371397" indent="0">
              <a:buNone/>
              <a:defRPr sz="1200" b="1"/>
            </a:lvl5pPr>
            <a:lvl6pPr marL="1714244" indent="0">
              <a:buNone/>
              <a:defRPr sz="1200" b="1"/>
            </a:lvl6pPr>
            <a:lvl7pPr marL="2057091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9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5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9" indent="0">
              <a:buNone/>
              <a:defRPr sz="1350" b="1"/>
            </a:lvl3pPr>
            <a:lvl4pPr marL="1028547" indent="0">
              <a:buNone/>
              <a:defRPr sz="1200" b="1"/>
            </a:lvl4pPr>
            <a:lvl5pPr marL="1371397" indent="0">
              <a:buNone/>
              <a:defRPr sz="1200" b="1"/>
            </a:lvl5pPr>
            <a:lvl6pPr marL="1714244" indent="0">
              <a:buNone/>
              <a:defRPr sz="1200" b="1"/>
            </a:lvl6pPr>
            <a:lvl7pPr marL="2057091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9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5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204797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48" indent="0">
              <a:buNone/>
              <a:defRPr sz="900"/>
            </a:lvl2pPr>
            <a:lvl3pPr marL="685699" indent="0">
              <a:buNone/>
              <a:defRPr sz="750"/>
            </a:lvl3pPr>
            <a:lvl4pPr marL="1028547" indent="0">
              <a:buNone/>
              <a:defRPr sz="675"/>
            </a:lvl4pPr>
            <a:lvl5pPr marL="1371397" indent="0">
              <a:buNone/>
              <a:defRPr sz="675"/>
            </a:lvl5pPr>
            <a:lvl6pPr marL="1714244" indent="0">
              <a:buNone/>
              <a:defRPr sz="675"/>
            </a:lvl6pPr>
            <a:lvl7pPr marL="2057091" indent="0">
              <a:buNone/>
              <a:defRPr sz="675"/>
            </a:lvl7pPr>
            <a:lvl8pPr marL="2399940" indent="0">
              <a:buNone/>
              <a:defRPr sz="675"/>
            </a:lvl8pPr>
            <a:lvl9pPr marL="2742789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48" indent="0">
              <a:buNone/>
              <a:defRPr sz="2100"/>
            </a:lvl2pPr>
            <a:lvl3pPr marL="685699" indent="0">
              <a:buNone/>
              <a:defRPr sz="1800"/>
            </a:lvl3pPr>
            <a:lvl4pPr marL="1028547" indent="0">
              <a:buNone/>
              <a:defRPr sz="1500"/>
            </a:lvl4pPr>
            <a:lvl5pPr marL="1371397" indent="0">
              <a:buNone/>
              <a:defRPr sz="1500"/>
            </a:lvl5pPr>
            <a:lvl6pPr marL="1714244" indent="0">
              <a:buNone/>
              <a:defRPr sz="1500"/>
            </a:lvl6pPr>
            <a:lvl7pPr marL="2057091" indent="0">
              <a:buNone/>
              <a:defRPr sz="1500"/>
            </a:lvl7pPr>
            <a:lvl8pPr marL="2399940" indent="0">
              <a:buNone/>
              <a:defRPr sz="1500"/>
            </a:lvl8pPr>
            <a:lvl9pPr marL="2742789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12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48" indent="0">
              <a:buNone/>
              <a:defRPr sz="900"/>
            </a:lvl2pPr>
            <a:lvl3pPr marL="685699" indent="0">
              <a:buNone/>
              <a:defRPr sz="750"/>
            </a:lvl3pPr>
            <a:lvl4pPr marL="1028547" indent="0">
              <a:buNone/>
              <a:defRPr sz="675"/>
            </a:lvl4pPr>
            <a:lvl5pPr marL="1371397" indent="0">
              <a:buNone/>
              <a:defRPr sz="675"/>
            </a:lvl5pPr>
            <a:lvl6pPr marL="1714244" indent="0">
              <a:buNone/>
              <a:defRPr sz="675"/>
            </a:lvl6pPr>
            <a:lvl7pPr marL="2057091" indent="0">
              <a:buNone/>
              <a:defRPr sz="675"/>
            </a:lvl7pPr>
            <a:lvl8pPr marL="2399940" indent="0">
              <a:buNone/>
              <a:defRPr sz="675"/>
            </a:lvl8pPr>
            <a:lvl9pPr marL="2742789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14" r="3314"/>
          <a:stretch/>
        </p:blipFill>
        <p:spPr bwMode="auto">
          <a:xfrm>
            <a:off x="0" y="-5376"/>
            <a:ext cx="6858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69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36" indent="-257136" algn="l" defTabSz="68569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31" indent="-214281" algn="l" defTabSz="6856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23" indent="-171423" algn="l" defTabSz="68569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70" indent="-171423" algn="l" defTabSz="68569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20" indent="-171423" algn="l" defTabSz="68569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67" indent="-171423" algn="l" defTabSz="6856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3" algn="l" defTabSz="6856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5" indent="-171423" algn="l" defTabSz="6856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4" indent="-171423" algn="l" defTabSz="6856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9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7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4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1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9" algn="l" defTabSz="6856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57232" y="1857370"/>
            <a:ext cx="5126355" cy="6858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928670" y="2857502"/>
            <a:ext cx="5126355" cy="68007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199295" y="2050309"/>
            <a:ext cx="4443952" cy="836767"/>
          </a:xfrm>
          <a:prstGeom prst="rect">
            <a:avLst/>
          </a:prstGeom>
          <a:noFill/>
        </p:spPr>
        <p:txBody>
          <a:bodyPr wrap="square" lIns="51428" tIns="25717" rIns="51428" bIns="25717" rtlCol="0">
            <a:spAutoFit/>
          </a:bodyPr>
          <a:lstStyle/>
          <a:p>
            <a:pPr algn="ctr" defTabSz="514274"/>
            <a:r>
              <a:rPr lang="zh-CN" altLang="en-US" sz="2550" b="1" dirty="0">
                <a:solidFill>
                  <a:schemeClr val="bg1"/>
                </a:solidFill>
                <a:latin typeface="微软雅黑"/>
                <a:ea typeface="微软雅黑"/>
              </a:rPr>
              <a:t>软件工程课程</a:t>
            </a:r>
            <a:r>
              <a:rPr lang="zh-CN" altLang="en-US" sz="2550" b="1" dirty="0" smtClean="0">
                <a:solidFill>
                  <a:schemeClr val="bg1"/>
                </a:solidFill>
                <a:latin typeface="微软雅黑"/>
                <a:ea typeface="微软雅黑"/>
              </a:rPr>
              <a:t>设计</a:t>
            </a:r>
            <a:r>
              <a:rPr lang="en-US" altLang="zh-CN" sz="2550" b="1" dirty="0" smtClean="0">
                <a:solidFill>
                  <a:schemeClr val="bg1"/>
                </a:solidFill>
                <a:latin typeface="微软雅黑"/>
                <a:ea typeface="微软雅黑"/>
              </a:rPr>
              <a:t>II</a:t>
            </a:r>
          </a:p>
          <a:p>
            <a:pPr algn="ctr" defTabSz="514274"/>
            <a:r>
              <a:rPr lang="en-US" altLang="zh-CN" sz="2550" b="1" dirty="0" smtClean="0">
                <a:solidFill>
                  <a:schemeClr val="bg1"/>
                </a:solidFill>
                <a:latin typeface="微软雅黑"/>
                <a:ea typeface="微软雅黑"/>
              </a:rPr>
              <a:t>2020</a:t>
            </a:r>
            <a:r>
              <a:rPr lang="zh-CN" altLang="en-US" sz="2550" b="1" dirty="0" smtClean="0">
                <a:solidFill>
                  <a:schemeClr val="bg1"/>
                </a:solidFill>
                <a:latin typeface="微软雅黑"/>
                <a:ea typeface="微软雅黑"/>
              </a:rPr>
              <a:t>年</a:t>
            </a:r>
            <a:r>
              <a:rPr lang="en-US" altLang="zh-CN" sz="2550" b="1" dirty="0" smtClean="0">
                <a:solidFill>
                  <a:schemeClr val="bg1"/>
                </a:solidFill>
                <a:latin typeface="微软雅黑"/>
                <a:ea typeface="微软雅黑"/>
              </a:rPr>
              <a:t>5</a:t>
            </a:r>
            <a:r>
              <a:rPr lang="zh-CN" altLang="en-US" sz="2550" b="1" dirty="0" smtClean="0">
                <a:solidFill>
                  <a:schemeClr val="bg1"/>
                </a:solidFill>
                <a:latin typeface="微软雅黑"/>
                <a:ea typeface="微软雅黑"/>
              </a:rPr>
              <a:t>月</a:t>
            </a:r>
            <a:endParaRPr lang="zh-CN" altLang="en-US" sz="255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3143248" y="3429006"/>
            <a:ext cx="2886241" cy="65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1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</a:t>
            </a:r>
            <a:endParaRPr lang="en-US" altLang="zh-CN" sz="1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4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65823" y="1869672"/>
            <a:ext cx="5126355" cy="6858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865823" y="2625757"/>
            <a:ext cx="5126355" cy="68007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307306" y="2028878"/>
            <a:ext cx="4243388" cy="605934"/>
          </a:xfrm>
          <a:prstGeom prst="rect">
            <a:avLst/>
          </a:prstGeom>
          <a:noFill/>
        </p:spPr>
        <p:txBody>
          <a:bodyPr wrap="square" lIns="51428" tIns="25717" rIns="51428" bIns="25717" rtlCol="0">
            <a:spAutoFit/>
          </a:bodyPr>
          <a:lstStyle/>
          <a:p>
            <a:pPr algn="ctr" defTabSz="514274"/>
            <a:r>
              <a:rPr lang="en-US" altLang="zh-CN" sz="3600" b="1" dirty="0">
                <a:solidFill>
                  <a:prstClr val="white"/>
                </a:solidFill>
                <a:latin typeface="微软雅黑"/>
                <a:ea typeface="微软雅黑"/>
              </a:rPr>
              <a:t>THANK </a:t>
            </a:r>
            <a:r>
              <a:rPr lang="en-US" altLang="zh-CN" sz="3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YOU</a:t>
            </a:r>
            <a:r>
              <a:rPr lang="zh-CN" altLang="en-US" sz="3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！</a:t>
            </a:r>
            <a:endParaRPr lang="zh-CN" altLang="en-US" sz="36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0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课程目标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652" y="707742"/>
            <a:ext cx="631870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课程目标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：学习软件工程知识，培养学生根据软件项目需求及设计编写、调试、集成项目代码的工程能力，能够理解具体软件项目的需求分析、设计方案及开发框架，能在此基础上进行详细设计、编码实现、测试维护等工作。</a:t>
            </a: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课程目标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：对于给定的软件项目课题，综合使用软件开发过程中所涉及的知识，对任务进行分析、建模，掌握分而治之、“逐步求精”等任务分析的方法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。</a:t>
            </a:r>
            <a:endParaRPr lang="zh-CN" altLang="en-US" sz="2000" b="1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0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 smtClean="0">
                <a:solidFill>
                  <a:srgbClr val="F59F14"/>
                </a:solidFill>
                <a:latin typeface="微软雅黑"/>
                <a:ea typeface="微软雅黑"/>
              </a:rPr>
              <a:t>工作安排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652" y="707742"/>
            <a:ext cx="631870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</a:pP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课程设计时间： 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14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周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-15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周（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月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25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日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-6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月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日）</a:t>
            </a:r>
            <a:endParaRPr lang="en-US" altLang="zh-CN" sz="2000" b="1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indent="-342900">
              <a:lnSpc>
                <a:spcPct val="130000"/>
              </a:lnSpc>
            </a:pP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软件工程课程设计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II 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要求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学生提前学习关于软件工程的相关知识，了解工程训练项目的需求、设计，开发框架的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结构（在同步进行的软件工程课程中已经具备）。完成分组，小组一般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4-6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人；每组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安排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项目组长一名。</a:t>
            </a:r>
            <a:endParaRPr lang="zh-CN" altLang="en-US" sz="2000" b="1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0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课程目标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652" y="707742"/>
            <a:ext cx="6318702" cy="365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课程目标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：对实验所得的数据能够使用各种数学方法、统计方法或者数据挖掘算法，对数据进行有效的分类、预测和评估，得到合理有效的结论。</a:t>
            </a: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课程目标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：学习团队开发软件项目的工作方式，了解团队中各种角色的工作职责，掌握团队开发过程中有效沟通和协作的方法，学会积极有效的团队合作。</a:t>
            </a: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课程目标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：通过承担项目组长或者成员的角色，积极调整和安排组员和自身的任务，协调团队成员之间的协作，培养组织和管理团队的能力。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课程目标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652" y="707742"/>
            <a:ext cx="6318702" cy="2699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目标</a:t>
            </a:r>
            <a:r>
              <a:rPr lang="en-US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：学习团队开发软件项目的工作方式，了解团队中各种角色的工作职责，掌握团队开发过程中有效沟通和协作的方法，学习组织、管理团队的技能。</a:t>
            </a:r>
            <a:endParaRPr lang="en-US" altLang="zh-CN" sz="20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总结项目团队的组织管理方法，包括成员间沟通、交流、激励、内部项目培训等方面。</a:t>
            </a: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给出不少于</a:t>
            </a:r>
            <a:r>
              <a:rPr lang="en-US" altLang="zh-CN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次的团队活动记录，包含活动讨论内容（必须具体），并配合有图片，要求有图有真相。</a:t>
            </a:r>
          </a:p>
        </p:txBody>
      </p:sp>
    </p:spTree>
    <p:extLst>
      <p:ext uri="{BB962C8B-B14F-4D97-AF65-F5344CB8AC3E}">
        <p14:creationId xmlns:p14="http://schemas.microsoft.com/office/powerpoint/2010/main" xmlns="" val="1816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 smtClean="0">
                <a:solidFill>
                  <a:srgbClr val="F59F14"/>
                </a:solidFill>
                <a:latin typeface="微软雅黑"/>
                <a:ea typeface="微软雅黑"/>
              </a:rPr>
              <a:t>涉及技术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652" y="707742"/>
            <a:ext cx="631870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javaGUI</a:t>
            </a:r>
            <a:r>
              <a:rPr lang="en-US" altLang="zh-CN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(swing ,java FX)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Mysql</a:t>
            </a:r>
            <a:r>
              <a:rPr lang="en-US" altLang="zh-CN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SQLServer</a:t>
            </a:r>
            <a:r>
              <a:rPr lang="en-US" altLang="zh-CN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JDBC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、 </a:t>
            </a: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RMI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Redis</a:t>
            </a:r>
            <a:r>
              <a:rPr lang="en-US" altLang="zh-CN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微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服务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等。 </a:t>
            </a:r>
            <a:endParaRPr lang="zh-CN" altLang="en-US" b="1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网络通讯组件、多线程库、数据库连接池、</a:t>
            </a: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JSON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解析 </a:t>
            </a: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Git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SVN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、云存储</a:t>
            </a:r>
            <a:r>
              <a:rPr lang="en-US" altLang="zh-CN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……..</a:t>
            </a: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应用创新：同类产品没有考虑到的应用场景</a:t>
            </a:r>
            <a:r>
              <a:rPr lang="zh-CN" altLang="en-US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等</a:t>
            </a: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。</a:t>
            </a:r>
            <a:endParaRPr lang="zh-CN" altLang="en-US" b="1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课程内容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652" y="707742"/>
            <a:ext cx="6318702" cy="395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以软件工程课程设计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 ——</a:t>
            </a:r>
            <a:r>
              <a:rPr lang="en-US" altLang="zh-CN" sz="2000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TTMS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为设计基础，完成课程设计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II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CS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版本的</a:t>
            </a:r>
            <a:r>
              <a:rPr lang="en-US" altLang="zh-CN" sz="2000" b="1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TTMS</a:t>
            </a: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系统；</a:t>
            </a:r>
            <a:endParaRPr lang="en-US" altLang="zh-CN" sz="2000" b="1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自选</a:t>
            </a: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系统（工作量不少于</a:t>
            </a:r>
            <a:r>
              <a:rPr lang="en-US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TTMS</a:t>
            </a: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系统）</a:t>
            </a:r>
            <a:endParaRPr lang="en-US" altLang="zh-CN" sz="20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表的数量不能少于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张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模块数不能少于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个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选题和应用场景具有一定的创新意识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 smtClean="0">
                <a:solidFill>
                  <a:prstClr val="white"/>
                </a:solidFill>
                <a:cs typeface="Times New Roman" panose="02020603050405020304" pitchFamily="18" charset="0"/>
              </a:rPr>
              <a:t>基于</a:t>
            </a:r>
            <a:r>
              <a:rPr lang="en-US" altLang="zh-CN" b="1" kern="100" dirty="0" smtClean="0">
                <a:solidFill>
                  <a:prstClr val="white"/>
                </a:solidFill>
                <a:cs typeface="Times New Roman" panose="02020603050405020304" pitchFamily="18" charset="0"/>
              </a:rPr>
              <a:t>C/S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架构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4-6</a:t>
            </a:r>
            <a:r>
              <a:rPr lang="zh-CN" altLang="en-US" sz="2000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人一组，合理分工</a:t>
            </a:r>
            <a:endParaRPr lang="en-US" altLang="zh-CN" sz="20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完成移动端开发加分</a:t>
            </a:r>
            <a:endParaRPr lang="en-US" altLang="zh-CN" sz="20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1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日报  </a:t>
            </a:r>
            <a:r>
              <a:rPr lang="en-US" altLang="zh-CN" sz="21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sz="21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请</a:t>
            </a:r>
            <a:r>
              <a:rPr lang="zh-CN" altLang="en-US" sz="21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根据指导老师安排汇报。</a:t>
            </a:r>
            <a:r>
              <a:rPr lang="en-US" altLang="zh-CN" sz="2000" b="1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endParaRPr lang="zh-CN" altLang="en-US" sz="20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4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课程考核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652" y="707742"/>
            <a:ext cx="6318702" cy="3936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日志汇报和提问（</a:t>
            </a:r>
            <a:r>
              <a:rPr lang="en-US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组织和协调（</a:t>
            </a:r>
            <a:r>
              <a:rPr lang="en-US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软件系统验收（</a:t>
            </a:r>
            <a:r>
              <a:rPr lang="en-US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50%</a:t>
            </a: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个人在团队中的工作总结（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）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团队项目验收（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30%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）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团队和个人答辩成绩（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）</a:t>
            </a:r>
          </a:p>
          <a:p>
            <a:pPr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文档及报告（</a:t>
            </a:r>
            <a:r>
              <a:rPr lang="en-US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30%</a:t>
            </a:r>
            <a:r>
              <a:rPr lang="zh-CN" altLang="en-US" sz="20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报告中体现的工作量（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）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报告内容与实践结合紧密程度（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）</a:t>
            </a:r>
            <a:endParaRPr lang="en-US" altLang="zh-CN" b="1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报告撰写规范性（</a:t>
            </a:r>
            <a:r>
              <a:rPr lang="en-US" altLang="zh-CN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b="1" kern="100" dirty="0">
                <a:solidFill>
                  <a:prstClr val="white"/>
                </a:solidFill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20486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88640" y="275694"/>
            <a:ext cx="3187304" cy="359963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40469" tIns="18221" rIns="40469" bIns="18221" rtlCol="0" anchor="t">
            <a:spAutoFit/>
          </a:bodyPr>
          <a:lstStyle/>
          <a:p>
            <a:pPr defTabSz="513904">
              <a:defRPr/>
            </a:pPr>
            <a:r>
              <a:rPr lang="zh-CN" altLang="en-US" sz="21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课程考核</a:t>
            </a:r>
            <a:endParaRPr lang="en-US" altLang="zh-CN" sz="21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7176DCA-0395-4FB6-BE14-2B4F043827CE}"/>
              </a:ext>
            </a:extLst>
          </p:cNvPr>
          <p:cNvSpPr/>
          <p:nvPr/>
        </p:nvSpPr>
        <p:spPr>
          <a:xfrm>
            <a:off x="269649" y="771550"/>
            <a:ext cx="6318702" cy="383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1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实验报告</a:t>
            </a: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按照软件工程课程要求：需求、设计、实现</a:t>
            </a:r>
            <a:endParaRPr lang="en-US" altLang="zh-CN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文档中标注个人写的部分说明</a:t>
            </a:r>
            <a:endParaRPr lang="en-US" altLang="zh-CN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给出不少于</a:t>
            </a:r>
            <a:r>
              <a:rPr lang="en-US" altLang="zh-CN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次的团队活动记录</a:t>
            </a:r>
            <a:endParaRPr lang="en-US" altLang="zh-CN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项目中体现创新之处（应用创新）</a:t>
            </a:r>
            <a:endParaRPr lang="en-US" altLang="zh-CN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页数不少于</a:t>
            </a:r>
            <a:r>
              <a:rPr lang="en-US" altLang="zh-CN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30</a:t>
            </a: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页</a:t>
            </a:r>
            <a:endParaRPr lang="en-US" altLang="zh-CN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报告最后附每个人的个人总结</a:t>
            </a:r>
            <a:endParaRPr lang="en-US" altLang="zh-CN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格式要求见模板</a:t>
            </a:r>
            <a:endParaRPr lang="en-US" altLang="zh-CN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1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项目答辩</a:t>
            </a: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kern="100">
                <a:solidFill>
                  <a:schemeClr val="bg1"/>
                </a:solidFill>
                <a:cs typeface="Times New Roman" panose="02020603050405020304" pitchFamily="18" charset="0"/>
              </a:rPr>
              <a:t>PPT</a:t>
            </a:r>
            <a:endParaRPr lang="en-US" altLang="zh-CN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拍照留念</a:t>
            </a:r>
          </a:p>
        </p:txBody>
      </p:sp>
    </p:spTree>
    <p:extLst>
      <p:ext uri="{BB962C8B-B14F-4D97-AF65-F5344CB8AC3E}">
        <p14:creationId xmlns:p14="http://schemas.microsoft.com/office/powerpoint/2010/main" xmlns="" val="1926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687</Words>
  <Application>Microsoft Office PowerPoint</Application>
  <PresentationFormat>自定义</PresentationFormat>
  <Paragraphs>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Administrator</cp:lastModifiedBy>
  <cp:revision>165</cp:revision>
  <dcterms:created xsi:type="dcterms:W3CDTF">2015-04-30T08:31:44Z</dcterms:created>
  <dcterms:modified xsi:type="dcterms:W3CDTF">2020-05-20T13:25:51Z</dcterms:modified>
  <cp:category>第一PPT模板网-WWW.1PPT.COM</cp:category>
</cp:coreProperties>
</file>