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</p:sldIdLst>
  <p:sldSz cy="5143500" cx="9144000"/>
  <p:notesSz cx="6858000" cy="9144000"/>
  <p:embeddedFontLst>
    <p:embeddedFont>
      <p:font typeface="Roboto Slab"/>
      <p:regular r:id="rId44"/>
      <p:bold r:id="rId45"/>
    </p:embeddedFont>
    <p:embeddedFont>
      <p:font typeface="Old Standard TT"/>
      <p:regular r:id="rId46"/>
      <p:bold r:id="rId47"/>
      <p: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font" Target="fonts/RobotoSlab-regular.fntdata"/><Relationship Id="rId21" Type="http://schemas.openxmlformats.org/officeDocument/2006/relationships/slide" Target="slides/slide17.xml"/><Relationship Id="rId43" Type="http://schemas.openxmlformats.org/officeDocument/2006/relationships/slide" Target="slides/slide39.xml"/><Relationship Id="rId24" Type="http://schemas.openxmlformats.org/officeDocument/2006/relationships/slide" Target="slides/slide20.xml"/><Relationship Id="rId46" Type="http://schemas.openxmlformats.org/officeDocument/2006/relationships/font" Target="fonts/OldStandardTT-regular.fntdata"/><Relationship Id="rId23" Type="http://schemas.openxmlformats.org/officeDocument/2006/relationships/slide" Target="slides/slide19.xml"/><Relationship Id="rId45" Type="http://schemas.openxmlformats.org/officeDocument/2006/relationships/font" Target="fonts/RobotoSlab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8" Type="http://schemas.openxmlformats.org/officeDocument/2006/relationships/font" Target="fonts/OldStandardTT-italic.fntdata"/><Relationship Id="rId25" Type="http://schemas.openxmlformats.org/officeDocument/2006/relationships/slide" Target="slides/slide21.xml"/><Relationship Id="rId47" Type="http://schemas.openxmlformats.org/officeDocument/2006/relationships/font" Target="fonts/OldStandardTT-bold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5.png"/><Relationship Id="rId4" Type="http://schemas.openxmlformats.org/officeDocument/2006/relationships/image" Target="../media/image0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3.png"/><Relationship Id="rId4" Type="http://schemas.openxmlformats.org/officeDocument/2006/relationships/image" Target="../media/image0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0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0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0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0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671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 sz="4800">
                <a:latin typeface="Old Standard TT"/>
                <a:ea typeface="Old Standard TT"/>
                <a:cs typeface="Old Standard TT"/>
                <a:sym typeface="Old Standard TT"/>
              </a:rPr>
              <a:t>Queryable map events of IIITH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3417550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By sunand Puli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600">
                <a:latin typeface="Old Standard TT"/>
                <a:ea typeface="Old Standard TT"/>
                <a:cs typeface="Old Standard TT"/>
                <a:sym typeface="Old Standard TT"/>
              </a:rPr>
              <a:t>Procedure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81000" lvl="0" marL="457200">
              <a:spcBef>
                <a:spcPts val="0"/>
              </a:spcBef>
              <a:buClr>
                <a:schemeClr val="lt2"/>
              </a:buClr>
              <a:buSzPct val="100000"/>
              <a:buFont typeface="Old Standard TT"/>
              <a:buChar char="❏"/>
            </a:pPr>
            <a:r>
              <a:rPr lang="en" sz="2400">
                <a:solidFill>
                  <a:schemeClr val="l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The admin will be given map he needs to select the building vertices and then store them.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81000" lvl="0" marL="457200">
              <a:spcBef>
                <a:spcPts val="0"/>
              </a:spcBef>
              <a:buClr>
                <a:schemeClr val="lt2"/>
              </a:buClr>
              <a:buSzPct val="100000"/>
              <a:buFont typeface="Old Standard TT"/>
              <a:buChar char="❏"/>
            </a:pPr>
            <a:r>
              <a:rPr lang="en" sz="2400">
                <a:solidFill>
                  <a:schemeClr val="l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Then he can use the vertices to make polygon and then can select the location by checking point in polygon.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000">
                <a:latin typeface="Old Standard TT"/>
                <a:ea typeface="Old Standard TT"/>
                <a:cs typeface="Old Standard TT"/>
                <a:sym typeface="Old Standard TT"/>
              </a:rPr>
              <a:t>Challenges  involved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81000" lvl="0" marL="457200">
              <a:spcBef>
                <a:spcPts val="0"/>
              </a:spcBef>
              <a:buClr>
                <a:schemeClr val="lt2"/>
              </a:buClr>
              <a:buSzPct val="100000"/>
              <a:buFont typeface="Old Standard TT"/>
              <a:buChar char="❏"/>
            </a:pPr>
            <a:r>
              <a:rPr lang="en" sz="2400">
                <a:solidFill>
                  <a:schemeClr val="l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He should get the latitudes and longitudes of vertices.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81000" lvl="0" marL="457200">
              <a:spcBef>
                <a:spcPts val="0"/>
              </a:spcBef>
              <a:buClr>
                <a:schemeClr val="lt2"/>
              </a:buClr>
              <a:buSzPct val="100000"/>
              <a:buFont typeface="Old Standard TT"/>
              <a:buChar char="❏"/>
            </a:pPr>
            <a:r>
              <a:rPr lang="en" sz="2400">
                <a:solidFill>
                  <a:schemeClr val="l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He should store the latitudes and longitudes and then make polygons out of them.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81000" lvl="0" marL="457200">
              <a:spcBef>
                <a:spcPts val="0"/>
              </a:spcBef>
              <a:buClr>
                <a:schemeClr val="lt2"/>
              </a:buClr>
              <a:buSzPct val="100000"/>
              <a:buFont typeface="Old Standard TT"/>
              <a:buChar char="❏"/>
            </a:pPr>
            <a:r>
              <a:rPr lang="en" sz="2400">
                <a:solidFill>
                  <a:schemeClr val="l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He should set the zoom parameter of the map to visualize a particular area completely with all its elements being visible.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24750" y="3812600"/>
            <a:ext cx="84945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 sz="4800">
                <a:latin typeface="Old Standard TT"/>
                <a:ea typeface="Old Standard TT"/>
                <a:cs typeface="Old Standard TT"/>
                <a:sym typeface="Old Standard TT"/>
              </a:rPr>
              <a:t>Routing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rgbClr val="E7E6E6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Technologies</a:t>
            </a:r>
          </a:p>
        </p:txBody>
      </p:sp>
      <p:sp>
        <p:nvSpPr>
          <p:cNvPr id="129" name="Shape 1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chemeClr val="lt2"/>
              </a:buClr>
              <a:buFont typeface="Old Standard TT"/>
              <a:buChar char="❏"/>
            </a:pPr>
            <a:r>
              <a:rPr lang="en">
                <a:solidFill>
                  <a:schemeClr val="l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Javascript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chemeClr val="lt2"/>
              </a:buClr>
              <a:buFont typeface="Old Standard TT"/>
              <a:buChar char="❏"/>
            </a:pPr>
            <a:r>
              <a:rPr lang="en">
                <a:solidFill>
                  <a:schemeClr val="l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html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600">
                <a:latin typeface="Old Standard TT"/>
                <a:ea typeface="Old Standard TT"/>
                <a:cs typeface="Old Standard TT"/>
                <a:sym typeface="Old Standard TT"/>
              </a:rPr>
              <a:t>Procedure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81000" lvl="0" marL="457200">
              <a:spcBef>
                <a:spcPts val="0"/>
              </a:spcBef>
              <a:buClr>
                <a:schemeClr val="lt2"/>
              </a:buClr>
              <a:buSzPct val="100000"/>
              <a:buFont typeface="Old Standard TT"/>
              <a:buChar char="❏"/>
            </a:pPr>
            <a:r>
              <a:rPr lang="en" sz="2400">
                <a:solidFill>
                  <a:schemeClr val="l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The user is given to select the start and destination points in the map between which he wants to find the route.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81000" lvl="0" marL="457200">
              <a:spcBef>
                <a:spcPts val="0"/>
              </a:spcBef>
              <a:buClr>
                <a:schemeClr val="lt2"/>
              </a:buClr>
              <a:buSzPct val="100000"/>
              <a:buFont typeface="Old Standard TT"/>
              <a:buChar char="❏"/>
            </a:pPr>
            <a:r>
              <a:rPr lang="en" sz="2400">
                <a:solidFill>
                  <a:schemeClr val="l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The start and end points are given markers when he selects the points.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810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Old Standard TT"/>
              <a:buChar char="❏"/>
            </a:pPr>
            <a:r>
              <a:rPr lang="en" sz="2400">
                <a:solidFill>
                  <a:schemeClr val="l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Once you select and click submit we can find the route between the points.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600">
                <a:latin typeface="Old Standard TT"/>
                <a:ea typeface="Old Standard TT"/>
                <a:cs typeface="Old Standard TT"/>
                <a:sym typeface="Old Standard TT"/>
              </a:rPr>
              <a:t>Challenges  involved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>
              <a:spcBef>
                <a:spcPts val="0"/>
              </a:spcBef>
              <a:buClr>
                <a:schemeClr val="lt2"/>
              </a:buClr>
              <a:buSzPct val="100000"/>
              <a:buFont typeface="Old Standard TT"/>
              <a:buChar char="❏"/>
            </a:pPr>
            <a:r>
              <a:rPr lang="en" sz="2400">
                <a:solidFill>
                  <a:schemeClr val="l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Once the source and destination is selected we need to find the points at which we should take turn.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810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Old Standard TT"/>
              <a:buChar char="❏"/>
            </a:pPr>
            <a:r>
              <a:rPr lang="en" sz="2400">
                <a:solidFill>
                  <a:schemeClr val="l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After we get the points at which we should take turn we need to draw google polyline between those points.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24750" y="3439550"/>
            <a:ext cx="84945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lang="en" sz="4800">
                <a:latin typeface="Old Standard TT"/>
                <a:ea typeface="Old Standard TT"/>
                <a:cs typeface="Old Standard TT"/>
                <a:sym typeface="Old Standard TT"/>
              </a:rPr>
              <a:t>Database management and Query Processing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rgbClr val="E7E6E6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Technologies</a:t>
            </a:r>
          </a:p>
        </p:txBody>
      </p:sp>
      <p:sp>
        <p:nvSpPr>
          <p:cNvPr id="151" name="Shape 15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5B9BD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Clr>
                <a:schemeClr val="lt2"/>
              </a:buClr>
              <a:buSzPct val="100000"/>
              <a:buFont typeface="Old Standard TT"/>
              <a:buChar char="❏"/>
            </a:pPr>
            <a:r>
              <a:rPr lang="en" sz="2400">
                <a:solidFill>
                  <a:schemeClr val="l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mysql Database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Clr>
                <a:schemeClr val="lt2"/>
              </a:buClr>
              <a:buSzPct val="100000"/>
              <a:buFont typeface="Old Standard TT"/>
              <a:buChar char="❏"/>
            </a:pPr>
            <a:r>
              <a:rPr lang="en" sz="2400">
                <a:solidFill>
                  <a:schemeClr val="l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phpmyadmin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Clr>
                <a:schemeClr val="lt2"/>
              </a:buClr>
              <a:buSzPct val="100000"/>
              <a:buFont typeface="Old Standard TT"/>
              <a:buChar char="❏"/>
            </a:pPr>
            <a:r>
              <a:rPr lang="en" sz="2400">
                <a:solidFill>
                  <a:schemeClr val="l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Javascript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Clr>
                <a:schemeClr val="lt2"/>
              </a:buClr>
              <a:buSzPct val="100000"/>
              <a:buFont typeface="Old Standard TT"/>
              <a:buChar char="❏"/>
            </a:pPr>
            <a:r>
              <a:rPr lang="en" sz="2400">
                <a:solidFill>
                  <a:schemeClr val="l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PHP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600">
                <a:latin typeface="Old Standard TT"/>
                <a:ea typeface="Old Standard TT"/>
                <a:cs typeface="Old Standard TT"/>
                <a:sym typeface="Old Standard TT"/>
              </a:rPr>
              <a:t>Procedure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81000" lvl="0" marL="457200">
              <a:spcBef>
                <a:spcPts val="0"/>
              </a:spcBef>
              <a:buClr>
                <a:schemeClr val="lt2"/>
              </a:buClr>
              <a:buSzPct val="100000"/>
              <a:buFont typeface="Old Standard TT"/>
              <a:buChar char="❏"/>
            </a:pPr>
            <a:r>
              <a:rPr lang="en" sz="2400">
                <a:solidFill>
                  <a:schemeClr val="l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Admin needs to insert event data from the map.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81000" lvl="0" marL="457200">
              <a:spcBef>
                <a:spcPts val="0"/>
              </a:spcBef>
              <a:buClr>
                <a:schemeClr val="lt2"/>
              </a:buClr>
              <a:buSzPct val="100000"/>
              <a:buFont typeface="Old Standard TT"/>
              <a:buChar char="❏"/>
            </a:pPr>
            <a:r>
              <a:rPr lang="en" sz="2400">
                <a:solidFill>
                  <a:schemeClr val="l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Then we should store the event data in sql database.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810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Old Standard TT"/>
              <a:buChar char="❏"/>
            </a:pPr>
            <a:r>
              <a:rPr lang="en" sz="2400">
                <a:solidFill>
                  <a:schemeClr val="l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Then when the user gives what he need we will query the database and gives the user output.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chemeClr val="l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Challenges  involved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chemeClr val="lt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81000" lvl="0" marL="457200">
              <a:spcBef>
                <a:spcPts val="0"/>
              </a:spcBef>
              <a:buClr>
                <a:schemeClr val="lt2"/>
              </a:buClr>
              <a:buSzPct val="100000"/>
              <a:buChar char="❏"/>
            </a:pPr>
            <a:r>
              <a:rPr lang="en" sz="2400">
                <a:solidFill>
                  <a:schemeClr val="lt2"/>
                </a:solidFill>
              </a:rPr>
              <a:t>We need to connect to phpmyadmin and select database without any connection error.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2"/>
              </a:solidFill>
            </a:endParaRPr>
          </a:p>
          <a:p>
            <a:pPr indent="-381000" lvl="0" marL="457200" rtl="0">
              <a:spcBef>
                <a:spcPts val="0"/>
              </a:spcBef>
              <a:buClr>
                <a:schemeClr val="lt2"/>
              </a:buClr>
              <a:buSzPct val="100000"/>
              <a:buChar char="❏"/>
            </a:pPr>
            <a:r>
              <a:rPr lang="en" sz="2400">
                <a:solidFill>
                  <a:schemeClr val="lt2"/>
                </a:solidFill>
              </a:rPr>
              <a:t>We need to check if the data is inserting correctly to the database or any error occured.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600">
                <a:solidFill>
                  <a:srgbClr val="E7E6E6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Need for Event locations online on map?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90000"/>
              </a:lnSpc>
              <a:spcBef>
                <a:spcPts val="0"/>
              </a:spcBef>
              <a:buClr>
                <a:srgbClr val="E7E6E6"/>
              </a:buClr>
              <a:buSzPct val="100000"/>
              <a:buFont typeface="Old Standard TT"/>
              <a:buChar char="❏"/>
            </a:pPr>
            <a:r>
              <a:rPr lang="en" sz="2400">
                <a:solidFill>
                  <a:srgbClr val="E7E6E6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To Provide visitors about information of events and event locations.</a:t>
            </a:r>
          </a:p>
          <a:p>
            <a:pPr indent="-381000" lvl="0" marL="457200" rtl="0">
              <a:lnSpc>
                <a:spcPct val="90000"/>
              </a:lnSpc>
              <a:spcBef>
                <a:spcPts val="0"/>
              </a:spcBef>
              <a:buClr>
                <a:srgbClr val="E7E6E6"/>
              </a:buClr>
              <a:buSzPct val="100000"/>
              <a:buFont typeface="Old Standard TT"/>
              <a:buChar char="❏"/>
            </a:pPr>
            <a:r>
              <a:rPr lang="en" sz="2400">
                <a:solidFill>
                  <a:srgbClr val="E7E6E6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To provide them an easy way of finding places and find route to their desired location from their desired location.</a:t>
            </a:r>
          </a:p>
          <a:p>
            <a:pPr indent="-381000" lvl="0" marL="457200" rtl="0">
              <a:lnSpc>
                <a:spcPct val="90000"/>
              </a:lnSpc>
              <a:spcBef>
                <a:spcPts val="0"/>
              </a:spcBef>
              <a:buClr>
                <a:srgbClr val="E7E6E6"/>
              </a:buClr>
              <a:buSzPct val="100000"/>
              <a:buFont typeface="Old Standard TT"/>
              <a:buChar char="❏"/>
            </a:pPr>
            <a:r>
              <a:rPr lang="en" sz="2400">
                <a:solidFill>
                  <a:srgbClr val="E7E6E6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For students who are lazy to check mails they can easily query event of their desired date.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176325" y="40319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600">
                <a:latin typeface="Old Standard TT"/>
                <a:ea typeface="Old Standard TT"/>
                <a:cs typeface="Old Standard TT"/>
                <a:sym typeface="Old Standard TT"/>
              </a:rPr>
              <a:t>USER INTERFACE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shot from 2016-11-16 13:31:17.png"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shot from 2016-11-16 13:31:36.png"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 from 2016-11-16 13:31:36.png" id="180" name="Shape 1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"/>
            <a:ext cx="9144000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shot from 2016-11-16 13:31:58.png"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Shape 1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94000" y="1255"/>
            <a:ext cx="9144000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05"/>
            <a:ext cx="9144000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17" name="Shape 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25" y="1255"/>
            <a:ext cx="9144000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23" name="Shape 2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1450" y="1255"/>
            <a:ext cx="9144000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600">
                <a:latin typeface="Old Standard TT"/>
                <a:ea typeface="Old Standard TT"/>
                <a:cs typeface="Old Standard TT"/>
                <a:sym typeface="Old Standard TT"/>
              </a:rPr>
              <a:t>  </a:t>
            </a:r>
            <a:r>
              <a:rPr b="1" lang="en" sz="6000">
                <a:latin typeface="Old Standard TT"/>
                <a:ea typeface="Old Standard TT"/>
                <a:cs typeface="Old Standard TT"/>
                <a:sym typeface="Old Standard TT"/>
              </a:rPr>
              <a:t>Scope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950775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81000" lvl="0" marL="457200">
              <a:spcBef>
                <a:spcPts val="0"/>
              </a:spcBef>
              <a:buClr>
                <a:schemeClr val="lt2"/>
              </a:buClr>
              <a:buSzPct val="100000"/>
              <a:buFont typeface="Old Standard TT"/>
              <a:buChar char="❏"/>
            </a:pPr>
            <a:r>
              <a:rPr lang="en" sz="2400">
                <a:solidFill>
                  <a:schemeClr val="l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To analyse events location in IIIT H .</a:t>
            </a:r>
          </a:p>
          <a:p>
            <a:pPr indent="-381000" lvl="0" marL="457200">
              <a:spcBef>
                <a:spcPts val="0"/>
              </a:spcBef>
              <a:buClr>
                <a:schemeClr val="lt2"/>
              </a:buClr>
              <a:buSzPct val="100000"/>
              <a:buFont typeface="Old Standard TT"/>
              <a:buChar char="❏"/>
            </a:pPr>
            <a:r>
              <a:rPr lang="en" sz="2400">
                <a:solidFill>
                  <a:schemeClr val="l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 easiest way to manage events.</a:t>
            </a:r>
          </a:p>
          <a:p>
            <a:pPr indent="-381000" lvl="0" marL="457200">
              <a:spcBef>
                <a:spcPts val="0"/>
              </a:spcBef>
              <a:buClr>
                <a:schemeClr val="lt2"/>
              </a:buClr>
              <a:buSzPct val="100000"/>
              <a:buFont typeface="Old Standard TT"/>
              <a:buChar char="❏"/>
            </a:pPr>
            <a:r>
              <a:rPr lang="en" sz="2400">
                <a:solidFill>
                  <a:schemeClr val="l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Can be extended to a larger networks.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29" name="Shape 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8900" y="1255"/>
            <a:ext cx="9144000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35" name="Shape 2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"/>
            <a:ext cx="9144000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176325" y="40319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>
                <a:latin typeface="Old Standard TT"/>
                <a:ea typeface="Old Standard TT"/>
                <a:cs typeface="Old Standard TT"/>
                <a:sym typeface="Old Standard TT"/>
              </a:rPr>
              <a:t>ADMIN INTERFACE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46" name="Shape 2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52" name="Shape 2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58" name="Shape 2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64" name="Shape 2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70" name="Shape 2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76" name="Shape 2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type="title"/>
          </p:nvPr>
        </p:nvSpPr>
        <p:spPr>
          <a:xfrm>
            <a:off x="198900" y="41447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 sz="6000">
                <a:latin typeface="Old Standard TT"/>
                <a:ea typeface="Old Standard TT"/>
                <a:cs typeface="Old Standard TT"/>
                <a:sym typeface="Old Standard TT"/>
              </a:rPr>
              <a:t>Thank you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6000">
                <a:latin typeface="Old Standard TT"/>
                <a:ea typeface="Old Standard TT"/>
                <a:cs typeface="Old Standard TT"/>
                <a:sym typeface="Old Standard TT"/>
              </a:rPr>
              <a:t>Objective</a:t>
            </a:r>
          </a:p>
        </p:txBody>
      </p:sp>
      <p:sp>
        <p:nvSpPr>
          <p:cNvPr id="74" name="Shape 7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68300" lvl="0" marL="457200">
              <a:spcBef>
                <a:spcPts val="0"/>
              </a:spcBef>
              <a:buClr>
                <a:schemeClr val="lt2"/>
              </a:buClr>
              <a:buSzPct val="100000"/>
              <a:buFont typeface="Old Standard TT"/>
              <a:buChar char="❏"/>
            </a:pPr>
            <a:r>
              <a:rPr lang="en" sz="2200">
                <a:solidFill>
                  <a:schemeClr val="l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This project aims at providing a user a detailed structured information about event, their timing and location.</a:t>
            </a:r>
          </a:p>
          <a:p>
            <a:pPr indent="-3683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Old Standard TT"/>
              <a:buChar char="❏"/>
            </a:pPr>
            <a:r>
              <a:rPr lang="en" sz="2200">
                <a:solidFill>
                  <a:schemeClr val="l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This project provides a easiest interface to manage events.</a:t>
            </a:r>
          </a:p>
          <a:p>
            <a:pPr lvl="0" algn="just">
              <a:spcBef>
                <a:spcPts val="0"/>
              </a:spcBef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latin typeface="Old Standard TT"/>
                <a:ea typeface="Old Standard TT"/>
                <a:cs typeface="Old Standard TT"/>
                <a:sym typeface="Old Standard TT"/>
              </a:rPr>
              <a:t>Data Required</a:t>
            </a:r>
          </a:p>
        </p:txBody>
      </p:sp>
      <p:sp>
        <p:nvSpPr>
          <p:cNvPr id="81" name="Shape 8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81000" lvl="0" marL="457200">
              <a:spcBef>
                <a:spcPts val="0"/>
              </a:spcBef>
              <a:buClr>
                <a:schemeClr val="lt2"/>
              </a:buClr>
              <a:buSzPct val="100000"/>
              <a:buFont typeface="Old Standard TT"/>
              <a:buChar char="❏"/>
            </a:pPr>
            <a:r>
              <a:rPr lang="en" sz="2400">
                <a:solidFill>
                  <a:schemeClr val="l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Map Data of IIIT-H</a:t>
            </a:r>
          </a:p>
          <a:p>
            <a:pPr indent="-381000" lvl="0" marL="457200" rtl="0">
              <a:spcBef>
                <a:spcPts val="0"/>
              </a:spcBef>
              <a:buClr>
                <a:schemeClr val="lt2"/>
              </a:buClr>
              <a:buSzPct val="100000"/>
              <a:buFont typeface="Old Standard TT"/>
              <a:buChar char="❏"/>
            </a:pPr>
            <a:r>
              <a:rPr lang="en" sz="2400">
                <a:solidFill>
                  <a:schemeClr val="l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Event Data</a:t>
            </a:r>
          </a:p>
          <a:p>
            <a:pPr indent="-381000" lvl="0" marL="457200">
              <a:spcBef>
                <a:spcPts val="0"/>
              </a:spcBef>
              <a:buClr>
                <a:schemeClr val="lt2"/>
              </a:buClr>
              <a:buSzPct val="100000"/>
              <a:buFont typeface="Old Standard TT"/>
              <a:buChar char="❏"/>
            </a:pPr>
            <a:r>
              <a:rPr lang="en" sz="2400">
                <a:solidFill>
                  <a:schemeClr val="l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Photos of buildings in IIIT-H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44625" y="1888350"/>
            <a:ext cx="4045200" cy="1366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4800">
                <a:latin typeface="Old Standard TT"/>
                <a:ea typeface="Old Standard TT"/>
                <a:cs typeface="Old Standard TT"/>
                <a:sym typeface="Old Standard TT"/>
              </a:rPr>
              <a:t>Key feature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Font typeface="Old Standard TT"/>
              <a:buChar char="❏"/>
            </a:pPr>
            <a:r>
              <a:rPr lang="en">
                <a:solidFill>
                  <a:schemeClr val="l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Extracting information about a place/building.​</a:t>
            </a:r>
          </a:p>
          <a:p>
            <a:pPr indent="-228600" lvl="0" marL="457200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Font typeface="Old Standard TT"/>
              <a:buChar char="❏"/>
            </a:pPr>
            <a:r>
              <a:rPr lang="en">
                <a:solidFill>
                  <a:schemeClr val="l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Exploring various events in the campus and their locations.​</a:t>
            </a:r>
          </a:p>
          <a:p>
            <a:pPr indent="-228600" lvl="0" marL="457200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Font typeface="Old Standard TT"/>
              <a:buChar char="❏"/>
            </a:pPr>
            <a:r>
              <a:rPr lang="en">
                <a:solidFill>
                  <a:schemeClr val="l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Finding the route to different places in the campus/outside side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>
                <a:latin typeface="Old Standard TT"/>
                <a:ea typeface="Old Standard TT"/>
                <a:cs typeface="Old Standard TT"/>
                <a:sym typeface="Old Standard TT"/>
              </a:rPr>
              <a:t>Key Concepts</a:t>
            </a:r>
          </a:p>
        </p:txBody>
      </p:sp>
      <p:sp>
        <p:nvSpPr>
          <p:cNvPr id="95" name="Shape 9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E7E6E6"/>
              </a:solidFill>
            </a:endParaRPr>
          </a:p>
        </p:txBody>
      </p:sp>
      <p:sp>
        <p:nvSpPr>
          <p:cNvPr id="96" name="Shape 9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  <a:buClr>
                <a:schemeClr val="lt2"/>
              </a:buClr>
              <a:buChar char="❏"/>
            </a:pPr>
            <a:r>
              <a:rPr lang="en">
                <a:solidFill>
                  <a:schemeClr val="lt2"/>
                </a:solidFill>
              </a:rPr>
              <a:t>Map visualization.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  <a:buClr>
                <a:schemeClr val="lt2"/>
              </a:buClr>
              <a:buChar char="❏"/>
            </a:pPr>
            <a:r>
              <a:rPr lang="en">
                <a:solidFill>
                  <a:schemeClr val="lt2"/>
                </a:solidFill>
              </a:rPr>
              <a:t>Routing.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  <a:buClr>
                <a:schemeClr val="lt2"/>
              </a:buClr>
              <a:buChar char="❏"/>
            </a:pPr>
            <a:r>
              <a:rPr lang="en">
                <a:solidFill>
                  <a:schemeClr val="lt2"/>
                </a:solidFill>
              </a:rPr>
              <a:t>Query processing.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  <a:buClr>
                <a:schemeClr val="lt2"/>
              </a:buClr>
              <a:buChar char="❏"/>
            </a:pPr>
            <a:r>
              <a:rPr lang="en">
                <a:solidFill>
                  <a:schemeClr val="lt2"/>
                </a:solidFill>
              </a:rPr>
              <a:t>Database management.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333780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b="1" lang="en" sz="4800">
                <a:latin typeface="Old Standard TT"/>
                <a:ea typeface="Old Standard TT"/>
                <a:cs typeface="Old Standard TT"/>
                <a:sym typeface="Old Standard TT"/>
              </a:rPr>
              <a:t>Map Visualization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4800">
                <a:solidFill>
                  <a:srgbClr val="E7E6E6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Technologies</a:t>
            </a:r>
          </a:p>
        </p:txBody>
      </p:sp>
      <p:sp>
        <p:nvSpPr>
          <p:cNvPr id="107" name="Shape 10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5B9BD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Old Standard TT"/>
              <a:buChar char="❏"/>
            </a:pPr>
            <a:r>
              <a:rPr lang="en" sz="2400">
                <a:latin typeface="Old Standard TT"/>
                <a:ea typeface="Old Standard TT"/>
                <a:cs typeface="Old Standard TT"/>
                <a:sym typeface="Old Standard TT"/>
              </a:rPr>
              <a:t>MapBox API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Old Standard TT"/>
              <a:buChar char="❏"/>
            </a:pPr>
            <a:r>
              <a:rPr lang="en" sz="2400">
                <a:latin typeface="Old Standard TT"/>
                <a:ea typeface="Old Standard TT"/>
                <a:cs typeface="Old Standard TT"/>
                <a:sym typeface="Old Standard TT"/>
              </a:rPr>
              <a:t>Leaflet API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Old Standard TT"/>
              <a:buChar char="❏"/>
            </a:pPr>
            <a:r>
              <a:rPr lang="en" sz="2400">
                <a:latin typeface="Old Standard TT"/>
                <a:ea typeface="Old Standard TT"/>
                <a:cs typeface="Old Standard TT"/>
                <a:sym typeface="Old Standard TT"/>
              </a:rPr>
              <a:t>HTML,CSS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Old Standard TT"/>
              <a:buChar char="❏"/>
            </a:pPr>
            <a:r>
              <a:rPr lang="en" sz="2400">
                <a:latin typeface="Old Standard TT"/>
                <a:ea typeface="Old Standard TT"/>
                <a:cs typeface="Old Standard TT"/>
                <a:sym typeface="Old Standard TT"/>
              </a:rPr>
              <a:t>Javascript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  <a:buChar char="❏"/>
            </a:pPr>
            <a:r>
              <a:rPr lang="en" sz="2400">
                <a:latin typeface="Old Standard TT"/>
                <a:ea typeface="Old Standard TT"/>
                <a:cs typeface="Old Standard TT"/>
                <a:sym typeface="Old Standard TT"/>
              </a:rPr>
              <a:t>PHP</a:t>
            </a:r>
            <a:br>
              <a:rPr lang="en"/>
            </a:b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