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08" r:id="rId3"/>
  </p:sldMasterIdLst>
  <p:sldIdLst>
    <p:sldId id="256" r:id="rId4"/>
    <p:sldId id="275" r:id="rId5"/>
    <p:sldId id="302" r:id="rId6"/>
    <p:sldId id="289" r:id="rId7"/>
    <p:sldId id="301" r:id="rId8"/>
    <p:sldId id="303" r:id="rId9"/>
    <p:sldId id="304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6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魔鬼训练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第二阶段：核心训练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10726220" cy="2566059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回</a:t>
            </a:r>
            <a:r>
              <a:rPr lang="en-US" altLang="zh-CN" smtClean="0"/>
              <a:t>:</a:t>
            </a:r>
            <a:r>
              <a:rPr lang="zh-CN" altLang="en-US" smtClean="0"/>
              <a:t> 变种的数据中心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/>
              <a:t>狗</a:t>
            </a:r>
            <a:r>
              <a:rPr lang="zh-CN" altLang="en-US" smtClean="0"/>
              <a:t>和书一起卖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479" y="356659"/>
            <a:ext cx="9480031" cy="639804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上节课家庭作业</a:t>
            </a:r>
            <a:endParaRPr lang="zh-CN" altLang="en-US" sz="4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69632" y="996463"/>
            <a:ext cx="11877180" cy="584153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我们打个比方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假设狗卖的很差，于是老板决定每个商品的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getList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都要额外加上狗的信息（狗本身除外）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3" y="4443611"/>
            <a:ext cx="699671" cy="8262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851" y="5499908"/>
            <a:ext cx="202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Book();</a:t>
            </a:r>
          </a:p>
          <a:p>
            <a:r>
              <a:rPr lang="en-US" smtClean="0">
                <a:solidFill>
                  <a:schemeClr val="bg1"/>
                </a:solidFill>
              </a:rPr>
              <a:t>$dog=new Dog();</a:t>
            </a:r>
            <a:r>
              <a:rPr lang="zh-CN" altLang="en-US" smtClean="0">
                <a:solidFill>
                  <a:schemeClr val="bg1"/>
                </a:solidFill>
              </a:rPr>
              <a:t>难道这样？。。。。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14" y="4484706"/>
            <a:ext cx="699671" cy="8262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71054" y="5413802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Dog();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74" y="4443609"/>
            <a:ext cx="699671" cy="8262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97836" y="5424345"/>
            <a:ext cx="208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Wine();</a:t>
            </a:r>
          </a:p>
          <a:p>
            <a:r>
              <a:rPr lang="en-US">
                <a:solidFill>
                  <a:schemeClr val="bg1"/>
                </a:solidFill>
              </a:rPr>
              <a:t>$dog=new Dog();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43" y="2897635"/>
            <a:ext cx="800170" cy="701101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2"/>
          </p:cNvCxnSpPr>
          <p:nvPr/>
        </p:nvCxnSpPr>
        <p:spPr>
          <a:xfrm flipV="1">
            <a:off x="1462051" y="3598736"/>
            <a:ext cx="3984077" cy="868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2"/>
          </p:cNvCxnSpPr>
          <p:nvPr/>
        </p:nvCxnSpPr>
        <p:spPr>
          <a:xfrm flipH="1" flipV="1">
            <a:off x="5446128" y="3598736"/>
            <a:ext cx="1052011" cy="1093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2"/>
          </p:cNvCxnSpPr>
          <p:nvPr/>
        </p:nvCxnSpPr>
        <p:spPr>
          <a:xfrm flipH="1" flipV="1">
            <a:off x="5446128" y="3598736"/>
            <a:ext cx="4249639" cy="937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479" y="356659"/>
            <a:ext cx="9480031" cy="639804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我们来看下一个非典型的电商系统</a:t>
            </a:r>
            <a:endParaRPr lang="zh-CN" altLang="en-US" sz="4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69632" y="996463"/>
            <a:ext cx="11877180" cy="584153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一个电商系统，刚起步时往往只有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个商品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譬如只有图书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。此时的协作模式很简单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633" y="3449807"/>
            <a:ext cx="769687" cy="777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43" y="3477841"/>
            <a:ext cx="718905" cy="8489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5547" y="3132958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Book();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 flipV="1">
            <a:off x="1719314" y="3317624"/>
            <a:ext cx="2496233" cy="8244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82993" y="3317624"/>
            <a:ext cx="3431028" cy="644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06975" y="5188450"/>
            <a:ext cx="2897313" cy="147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1</a:t>
            </a:r>
            <a:r>
              <a:rPr lang="zh-CN" altLang="en-US" smtClean="0"/>
              <a:t>、图书信息维护</a:t>
            </a:r>
            <a:endParaRPr lang="en-US" altLang="zh-CN" smtClean="0"/>
          </a:p>
          <a:p>
            <a:pPr algn="ctr"/>
            <a:r>
              <a:rPr lang="en-US" smtClean="0"/>
              <a:t>2</a:t>
            </a:r>
            <a:r>
              <a:rPr lang="zh-CN" altLang="en-US" smtClean="0"/>
              <a:t>、图书点击量</a:t>
            </a:r>
            <a:endParaRPr lang="en-US" altLang="zh-CN"/>
          </a:p>
          <a:p>
            <a:pPr algn="ctr"/>
            <a:r>
              <a:rPr lang="en-US" smtClean="0"/>
              <a:t>3</a:t>
            </a:r>
            <a:r>
              <a:rPr lang="zh-CN" altLang="en-US" smtClean="0"/>
              <a:t>、图书价格</a:t>
            </a:r>
            <a:endParaRPr lang="en-US" altLang="zh-CN" smtClean="0"/>
          </a:p>
          <a:p>
            <a:pPr algn="ctr"/>
            <a:r>
              <a:rPr lang="en-US" smtClean="0"/>
              <a:t>4</a:t>
            </a:r>
            <a:r>
              <a:rPr lang="zh-CN" altLang="en-US" smtClean="0"/>
              <a:t>、图书订单</a:t>
            </a:r>
            <a:endParaRPr lang="en-US"/>
          </a:p>
        </p:txBody>
      </p:sp>
      <p:sp>
        <p:nvSpPr>
          <p:cNvPr id="18" name="下箭头 17"/>
          <p:cNvSpPr/>
          <p:nvPr/>
        </p:nvSpPr>
        <p:spPr>
          <a:xfrm>
            <a:off x="4931596" y="3639849"/>
            <a:ext cx="224036" cy="1548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479" y="356659"/>
            <a:ext cx="9480031" cy="639804"/>
          </a:xfrm>
        </p:spPr>
        <p:txBody>
          <a:bodyPr/>
          <a:lstStyle/>
          <a:p>
            <a:r>
              <a:rPr lang="zh-CN" altLang="en-US" sz="4000" b="1">
                <a:solidFill>
                  <a:schemeClr val="bg1"/>
                </a:solidFill>
                <a:latin typeface="+mn-ea"/>
                <a:ea typeface="+mn-ea"/>
              </a:rPr>
              <a:t>规范</a:t>
            </a:r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每个类有个</a:t>
            </a:r>
            <a:r>
              <a:rPr lang="en-US" altLang="zh-CN" sz="4000" b="1" smtClean="0">
                <a:solidFill>
                  <a:schemeClr val="bg1"/>
                </a:solidFill>
                <a:latin typeface="+mn-ea"/>
                <a:ea typeface="+mn-ea"/>
              </a:rPr>
              <a:t>getList()</a:t>
            </a:r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方法？</a:t>
            </a:r>
            <a:endParaRPr lang="zh-CN" altLang="en-US" sz="4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69632" y="996463"/>
            <a:ext cx="11877180" cy="584153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3" y="4443611"/>
            <a:ext cx="699671" cy="8262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851" y="5499908"/>
            <a:ext cx="202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Book();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70" y="4821038"/>
            <a:ext cx="699671" cy="8262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74289" y="5516734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Dog();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97" y="4531379"/>
            <a:ext cx="699671" cy="8262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04946" y="5477769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$obj=new Wine();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43" y="2897635"/>
            <a:ext cx="800170" cy="701101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2"/>
          </p:cNvCxnSpPr>
          <p:nvPr/>
        </p:nvCxnSpPr>
        <p:spPr>
          <a:xfrm flipV="1">
            <a:off x="1462051" y="3598736"/>
            <a:ext cx="3984077" cy="868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2"/>
          </p:cNvCxnSpPr>
          <p:nvPr/>
        </p:nvCxnSpPr>
        <p:spPr>
          <a:xfrm flipV="1">
            <a:off x="5303306" y="3598736"/>
            <a:ext cx="142822" cy="1271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2"/>
          </p:cNvCxnSpPr>
          <p:nvPr/>
        </p:nvCxnSpPr>
        <p:spPr>
          <a:xfrm flipH="1" flipV="1">
            <a:off x="5446128" y="3598736"/>
            <a:ext cx="3256083" cy="10607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39739" y="1428108"/>
            <a:ext cx="6647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我们最先想到的可能是用</a:t>
            </a:r>
            <a:r>
              <a:rPr lang="en-US" altLang="zh-CN" sz="2400" smtClean="0">
                <a:solidFill>
                  <a:schemeClr val="bg1"/>
                </a:solidFill>
              </a:rPr>
              <a:t>interface,</a:t>
            </a:r>
            <a:r>
              <a:rPr lang="zh-CN" altLang="en-US" sz="2400" smtClean="0">
                <a:solidFill>
                  <a:schemeClr val="bg1"/>
                </a:solidFill>
              </a:rPr>
              <a:t>代码如下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interface IProduct  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    function getList();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}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让每个类都必须继承这个类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479" y="356659"/>
            <a:ext cx="9480031" cy="639804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修改工厂方法 </a:t>
            </a:r>
            <a:endParaRPr lang="zh-CN" altLang="en-US" sz="4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69632" y="996463"/>
            <a:ext cx="11877180" cy="584153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我们必须确保创建的类，是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IProduct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的“儿子”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使用函数：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is_subclass_of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97" y="1636267"/>
            <a:ext cx="189754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9479" y="356659"/>
            <a:ext cx="9480031" cy="639804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bg1"/>
                </a:solidFill>
                <a:latin typeface="+mn-ea"/>
                <a:ea typeface="+mn-ea"/>
              </a:rPr>
              <a:t> 为了实现上节课的思考题</a:t>
            </a:r>
            <a:endParaRPr lang="zh-CN" altLang="en-US" sz="4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269632" y="996463"/>
            <a:ext cx="11877180" cy="584153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我们引入一个新的模式：注册树模式（我们叫数据中心模式）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、我们把数据全部放到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“数据中心里”。统一集中管理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、取数据时也从“数据中心”取。坚决不和类本身 “私自交往“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43" y="1796819"/>
            <a:ext cx="835924" cy="110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23" y="1897989"/>
            <a:ext cx="690967" cy="89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24" y="1897991"/>
            <a:ext cx="690361" cy="89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7454236" y="1708819"/>
            <a:ext cx="1248139" cy="118907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Picture 76" descr="image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5329">
            <a:off x="6432487" y="2526106"/>
            <a:ext cx="2023644" cy="9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1" descr="image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6488">
            <a:off x="7736915" y="2452921"/>
            <a:ext cx="1253520" cy="7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84388" y="2955422"/>
            <a:ext cx="10094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方正大标宋简体" pitchFamily="65" charset="-122"/>
                <a:ea typeface="方正大标宋简体" pitchFamily="65" charset="-122"/>
              </a:rPr>
              <a:t>程序员在囧途教育</a:t>
            </a:r>
            <a:r>
              <a:rPr lang="en-US" altLang="zh-CN" sz="3200" smtClean="0">
                <a:solidFill>
                  <a:schemeClr val="bg1"/>
                </a:solidFill>
                <a:latin typeface="方正大标宋简体" pitchFamily="65" charset="-122"/>
                <a:ea typeface="方正大标宋简体" pitchFamily="65" charset="-122"/>
              </a:rPr>
              <a:t>--PHP</a:t>
            </a:r>
            <a:r>
              <a:rPr lang="zh-CN" altLang="en-US" sz="3200" smtClean="0">
                <a:solidFill>
                  <a:schemeClr val="bg1"/>
                </a:solidFill>
                <a:latin typeface="方正大标宋简体" pitchFamily="65" charset="-122"/>
                <a:ea typeface="方正大标宋简体" pitchFamily="65" charset="-122"/>
              </a:rPr>
              <a:t>专用答疑群</a:t>
            </a:r>
            <a:r>
              <a:rPr lang="en-US" altLang="zh-CN" sz="3200">
                <a:solidFill>
                  <a:schemeClr val="bg1"/>
                </a:solidFill>
                <a:latin typeface="方正大标宋简体" pitchFamily="65" charset="-122"/>
                <a:ea typeface="方正大标宋简体" pitchFamily="65" charset="-122"/>
              </a:rPr>
              <a:t>:563402123</a:t>
            </a:r>
            <a:endParaRPr lang="zh-CN" altLang="en-US" sz="3200">
              <a:solidFill>
                <a:schemeClr val="bg1"/>
              </a:solidFill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286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方正大标宋简体</vt:lpstr>
      <vt:lpstr>宋体</vt:lpstr>
      <vt:lpstr>微软雅黑</vt:lpstr>
      <vt:lpstr>Arial</vt:lpstr>
      <vt:lpstr>Calibri</vt:lpstr>
      <vt:lpstr>Calibri Light</vt:lpstr>
      <vt:lpstr>Office 主题</vt:lpstr>
      <vt:lpstr>1_Office 主题​​</vt:lpstr>
      <vt:lpstr>4_Office 主题​​</vt:lpstr>
      <vt:lpstr>PHP魔鬼训练</vt:lpstr>
      <vt:lpstr>第2回: 变种的数据中心模式 狗和书一起卖</vt:lpstr>
      <vt:lpstr>上节课家庭作业</vt:lpstr>
      <vt:lpstr>我们来看下一个非典型的电商系统</vt:lpstr>
      <vt:lpstr>规范每个类有个getList()方法？</vt:lpstr>
      <vt:lpstr>修改工厂方法 </vt:lpstr>
      <vt:lpstr> 为了实现上节课的思考题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592</cp:revision>
  <dcterms:created xsi:type="dcterms:W3CDTF">2016-05-22T15:40:23Z</dcterms:created>
  <dcterms:modified xsi:type="dcterms:W3CDTF">2016-11-01T16:10:00Z</dcterms:modified>
</cp:coreProperties>
</file>