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2"/>
  </p:notesMasterIdLst>
  <p:handoutMasterIdLst>
    <p:handoutMasterId r:id="rId33"/>
  </p:handoutMasterIdLst>
  <p:sldIdLst>
    <p:sldId id="323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61" r:id="rId12"/>
    <p:sldId id="359" r:id="rId13"/>
    <p:sldId id="360" r:id="rId14"/>
    <p:sldId id="335" r:id="rId15"/>
    <p:sldId id="336" r:id="rId16"/>
    <p:sldId id="337" r:id="rId17"/>
    <p:sldId id="338" r:id="rId18"/>
    <p:sldId id="339" r:id="rId19"/>
    <p:sldId id="340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68" d="100"/>
          <a:sy n="68" d="100"/>
        </p:scale>
        <p:origin x="-11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5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542117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90" y="1543050"/>
            <a:ext cx="4359910" cy="2571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40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Do: Exercise </a:t>
            </a:r>
            <a:r>
              <a:rPr lang="en-US" dirty="0" smtClean="0"/>
              <a:t>7-1 and 7-2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complete these, submit your zipped solution files by </a:t>
            </a:r>
            <a:r>
              <a:rPr lang="en-US" dirty="0" smtClean="0"/>
              <a:t>5:00 p.m. </a:t>
            </a:r>
            <a:r>
              <a:rPr lang="en-US" smtClean="0"/>
              <a:t>on Monday, March 15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Extra 7-1	Add exception handling 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simple </a:t>
            </a:r>
            <a:r>
              <a:rPr lang="en-US" dirty="0"/>
              <a:t>calculator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1562735"/>
            <a:ext cx="2550795" cy="2349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45" y="3191510"/>
            <a:ext cx="4288155" cy="1609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637702"/>
              </p:ext>
            </p:extLst>
          </p:nvPr>
        </p:nvGraphicFramePr>
        <p:xfrm>
          <a:off x="990600" y="4737011"/>
          <a:ext cx="7301323" cy="59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Document" r:id="rId5" imgW="7301323" imgH="596989" progId="Word.Document.12">
                  <p:embed/>
                </p:oleObj>
              </mc:Choice>
              <mc:Fallback>
                <p:oleObj name="Document" r:id="rId5" imgW="7301323" imgH="596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737011"/>
                        <a:ext cx="7301323" cy="596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55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Extra 7-2	Add data validation to the simple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569085"/>
            <a:ext cx="2779395" cy="2560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35" y="3274060"/>
            <a:ext cx="1993265" cy="1755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62889"/>
              </p:ext>
            </p:extLst>
          </p:nvPr>
        </p:nvGraphicFramePr>
        <p:xfrm>
          <a:off x="990600" y="5105400"/>
          <a:ext cx="7301323" cy="48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Document" r:id="rId5" imgW="7301323" imgH="482488" progId="Word.Document.12">
                  <p:embed/>
                </p:oleObj>
              </mc:Choice>
              <mc:Fallback>
                <p:oleObj name="Document" r:id="rId5" imgW="7301323" imgH="4824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5105400"/>
                        <a:ext cx="7301323" cy="48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40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a try-catch statement </a:t>
            </a:r>
            <a:br>
              <a:rPr lang="en-US" dirty="0"/>
            </a:br>
            <a:r>
              <a:rPr lang="en-US" dirty="0"/>
              <a:t>that catches specific types of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25510"/>
              </p:ext>
            </p:extLst>
          </p:nvPr>
        </p:nvGraphicFramePr>
        <p:xfrm>
          <a:off x="990600" y="1524000"/>
          <a:ext cx="73009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3" imgW="7301323" imgH="1043111" progId="Word.Document.12">
                  <p:embed/>
                </p:oleObj>
              </mc:Choice>
              <mc:Fallback>
                <p:oleObj name="Document" r:id="rId3" imgW="7301323" imgH="1043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6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8981"/>
            <a:ext cx="7772400" cy="800219"/>
          </a:xfrm>
        </p:spPr>
        <p:txBody>
          <a:bodyPr/>
          <a:lstStyle/>
          <a:p>
            <a:r>
              <a:rPr lang="en-US" dirty="0"/>
              <a:t>A statement that catches two specific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93824"/>
              </p:ext>
            </p:extLst>
          </p:nvPr>
        </p:nvGraphicFramePr>
        <p:xfrm>
          <a:off x="990600" y="1143000"/>
          <a:ext cx="7453312" cy="522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3" imgW="7454871" imgH="5222396" progId="Word.Document.12">
                  <p:embed/>
                </p:oleObj>
              </mc:Choice>
              <mc:Fallback>
                <p:oleObj name="Document" r:id="rId3" imgW="7454871" imgH="5222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453312" cy="5221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74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throwing a new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691484"/>
              </p:ext>
            </p:extLst>
          </p:nvPr>
        </p:nvGraphicFramePr>
        <p:xfrm>
          <a:off x="914400" y="1066800"/>
          <a:ext cx="7301323" cy="357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Document" r:id="rId3" imgW="7301323" imgH="3578695" progId="Word.Document.12">
                  <p:embed/>
                </p:oleObj>
              </mc:Choice>
              <mc:Fallback>
                <p:oleObj name="Document" r:id="rId3" imgW="7301323" imgH="35786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7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6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method that throws an exception </a:t>
            </a:r>
            <a:br>
              <a:rPr lang="en-US" dirty="0"/>
            </a:br>
            <a:r>
              <a:rPr lang="en-US" dirty="0"/>
              <a:t>when an exceptional condition occurs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921709"/>
              </p:ext>
            </p:extLst>
          </p:nvPr>
        </p:nvGraphicFramePr>
        <p:xfrm>
          <a:off x="990600" y="1524000"/>
          <a:ext cx="7301323" cy="306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Document" r:id="rId3" imgW="7301323" imgH="3069202" progId="Word.Document.12">
                  <p:embed/>
                </p:oleObj>
              </mc:Choice>
              <mc:Fallback>
                <p:oleObj name="Document" r:id="rId3" imgW="7301323" imgH="30692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06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3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throws an exception for testing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70087"/>
              </p:ext>
            </p:extLst>
          </p:nvPr>
        </p:nvGraphicFramePr>
        <p:xfrm>
          <a:off x="990600" y="1085850"/>
          <a:ext cx="73009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3" imgW="7301323" imgH="2648285" progId="Word.Document.12">
                  <p:embed/>
                </p:oleObj>
              </mc:Choice>
              <mc:Fallback>
                <p:oleObj name="Document" r:id="rId3" imgW="7301323" imgH="26482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085850"/>
                        <a:ext cx="7300912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38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</a:t>
            </a:r>
            <a:r>
              <a:rPr lang="en-US" dirty="0" err="1"/>
              <a:t>rethrows</a:t>
            </a:r>
            <a:r>
              <a:rPr lang="en-US" dirty="0"/>
              <a:t> 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439069"/>
              </p:ext>
            </p:extLst>
          </p:nvPr>
        </p:nvGraphicFramePr>
        <p:xfrm>
          <a:off x="990600" y="1128447"/>
          <a:ext cx="7301323" cy="214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3" imgW="7301323" imgH="2148153" progId="Word.Document.12">
                  <p:embed/>
                </p:oleObj>
              </mc:Choice>
              <mc:Fallback>
                <p:oleObj name="Document" r:id="rId3" imgW="7301323" imgH="2148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28447"/>
                        <a:ext cx="7301323" cy="2148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8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an unhandled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5" y="1209675"/>
            <a:ext cx="6483985" cy="465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checks that an entry has been made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13318"/>
              </p:ext>
            </p:extLst>
          </p:nvPr>
        </p:nvGraphicFramePr>
        <p:xfrm>
          <a:off x="914400" y="1066800"/>
          <a:ext cx="7301323" cy="4727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ocument" r:id="rId3" imgW="7301323" imgH="4727666" progId="Word.Document.12">
                  <p:embed/>
                </p:oleObj>
              </mc:Choice>
              <mc:Fallback>
                <p:oleObj name="Document" r:id="rId3" imgW="7301323" imgH="4727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727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83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checks an entry for a valid range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59158"/>
              </p:ext>
            </p:extLst>
          </p:nvPr>
        </p:nvGraphicFramePr>
        <p:xfrm>
          <a:off x="995363" y="1146175"/>
          <a:ext cx="7243762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3" imgW="7301323" imgH="3759808" progId="Word.Document.12">
                  <p:embed/>
                </p:oleObj>
              </mc:Choice>
              <mc:Fallback>
                <p:oleObj name="Document" r:id="rId3" imgW="7301323" imgH="375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146175"/>
                        <a:ext cx="7243762" cy="371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97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method that checks for a required field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641450"/>
              </p:ext>
            </p:extLst>
          </p:nvPr>
        </p:nvGraphicFramePr>
        <p:xfrm>
          <a:off x="990600" y="11191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3" imgW="7301323" imgH="2538825" progId="Word.Document.12">
                  <p:embed/>
                </p:oleObj>
              </mc:Choice>
              <mc:Fallback>
                <p:oleObj name="Document" r:id="rId3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4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method that checks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 valid numeric format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68827"/>
              </p:ext>
            </p:extLst>
          </p:nvPr>
        </p:nvGraphicFramePr>
        <p:xfrm>
          <a:off x="990600" y="1524000"/>
          <a:ext cx="7301323" cy="375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Document" r:id="rId3" imgW="7301323" imgH="3759808" progId="Word.Document.12">
                  <p:embed/>
                </p:oleObj>
              </mc:Choice>
              <mc:Fallback>
                <p:oleObj name="Document" r:id="rId3" imgW="7301323" imgH="3759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3759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method that checks for a valid numeric range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66489"/>
              </p:ext>
            </p:extLst>
          </p:nvPr>
        </p:nvGraphicFramePr>
        <p:xfrm>
          <a:off x="990600" y="1143000"/>
          <a:ext cx="7300912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Document" r:id="rId3" imgW="7301323" imgH="3223310" progId="Word.Document.12">
                  <p:embed/>
                </p:oleObj>
              </mc:Choice>
              <mc:Fallback>
                <p:oleObj name="Document" r:id="rId3" imgW="7301323" imgH="32233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0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checks the validity of one entry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18195"/>
              </p:ext>
            </p:extLst>
          </p:nvPr>
        </p:nvGraphicFramePr>
        <p:xfrm>
          <a:off x="990600" y="1119187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9187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3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20000" cy="800219"/>
          </a:xfrm>
        </p:spPr>
        <p:txBody>
          <a:bodyPr/>
          <a:lstStyle/>
          <a:p>
            <a:r>
              <a:rPr lang="en-US" dirty="0"/>
              <a:t>Code that uses a series of simple if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29134"/>
              </p:ext>
            </p:extLst>
          </p:nvPr>
        </p:nvGraphicFramePr>
        <p:xfrm>
          <a:off x="990600" y="1117600"/>
          <a:ext cx="7300912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3" imgW="7301323" imgH="4293426" progId="Word.Document.12">
                  <p:embed/>
                </p:oleObj>
              </mc:Choice>
              <mc:Fallback>
                <p:oleObj name="Document" r:id="rId3" imgW="7301323" imgH="429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17600"/>
                        <a:ext cx="7300912" cy="429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Compound conditions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 single return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883273"/>
              </p:ext>
            </p:extLst>
          </p:nvPr>
        </p:nvGraphicFramePr>
        <p:xfrm>
          <a:off x="990600" y="1543050"/>
          <a:ext cx="7300912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Document" r:id="rId3" imgW="7301323" imgH="3486879" progId="Word.Document.12">
                  <p:embed/>
                </p:oleObj>
              </mc:Choice>
              <mc:Fallback>
                <p:oleObj name="Document" r:id="rId3" imgW="7301323" imgH="34868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43050"/>
                        <a:ext cx="7300912" cy="348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5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Future Value form with a dialog box </a:t>
            </a:r>
            <a:br>
              <a:rPr lang="en-US" dirty="0"/>
            </a:br>
            <a:r>
              <a:rPr lang="en-US" dirty="0"/>
              <a:t>for required fields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7-11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0965" y="1600200"/>
            <a:ext cx="2943860" cy="22580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7-11b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096895" y="3721735"/>
            <a:ext cx="2999105" cy="1764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7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invalid decimals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593736"/>
              </p:ext>
            </p:extLst>
          </p:nvPr>
        </p:nvGraphicFramePr>
        <p:xfrm>
          <a:off x="914400" y="1143000"/>
          <a:ext cx="7300912" cy="368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Document" r:id="rId3" imgW="7301323" imgH="3682034" progId="Word.Document.12">
                  <p:embed/>
                </p:oleObj>
              </mc:Choice>
              <mc:Fallback>
                <p:oleObj name="Document" r:id="rId3" imgW="7301323" imgH="36820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8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1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Exception hierarchy </a:t>
            </a:r>
            <a:br>
              <a:rPr lang="en-US" dirty="0"/>
            </a:br>
            <a:r>
              <a:rPr lang="en-US" dirty="0"/>
              <a:t>for five common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5" y="1600200"/>
            <a:ext cx="6878955" cy="2945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0292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exceptions are subclasses of the Exception class.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" y="406908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Result is too large for the receiving variable.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468407" y="4175998"/>
            <a:ext cx="2776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Application is attempting to divide by zero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17991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Arithmetic, casting, or conversion error.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996440"/>
            <a:ext cx="17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Value of one data type can’t be converted to another data type.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3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dialog box for an unanticipated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175150"/>
            <a:ext cx="4805680" cy="2101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1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Methods that might throw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91816"/>
              </p:ext>
            </p:extLst>
          </p:nvPr>
        </p:nvGraphicFramePr>
        <p:xfrm>
          <a:off x="990600" y="1106081"/>
          <a:ext cx="7301323" cy="239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3" imgW="7301323" imgH="2399119" progId="Word.Document.12">
                  <p:embed/>
                </p:oleObj>
              </mc:Choice>
              <mc:Fallback>
                <p:oleObj name="Document" r:id="rId3" imgW="7301323" imgH="23991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06081"/>
                        <a:ext cx="7301323" cy="239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37338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database:  setting a number field to integer  instead of long integer.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to display a dialog box </a:t>
            </a:r>
            <a:br>
              <a:rPr lang="en-US" dirty="0"/>
            </a:br>
            <a:r>
              <a:rPr lang="en-US" dirty="0"/>
              <a:t>with an OK button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2788"/>
              </p:ext>
            </p:extLst>
          </p:nvPr>
        </p:nvGraphicFramePr>
        <p:xfrm>
          <a:off x="914400" y="1447800"/>
          <a:ext cx="7300912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3" imgW="7301323" imgH="3956765" progId="Word.Document.12">
                  <p:embed/>
                </p:oleObj>
              </mc:Choice>
              <mc:Fallback>
                <p:oleObj name="Document" r:id="rId3" imgW="7301323" imgH="39567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95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6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a simple try-catch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33006"/>
              </p:ext>
            </p:extLst>
          </p:nvPr>
        </p:nvGraphicFramePr>
        <p:xfrm>
          <a:off x="914400" y="1100137"/>
          <a:ext cx="7300912" cy="370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3" imgW="7301323" imgH="3701118" progId="Word.Document.12">
                  <p:embed/>
                </p:oleObj>
              </mc:Choice>
              <mc:Fallback>
                <p:oleObj name="Document" r:id="rId3" imgW="7301323" imgH="3701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0137"/>
                        <a:ext cx="7300912" cy="370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3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848600" cy="800219"/>
          </a:xfrm>
        </p:spPr>
        <p:txBody>
          <a:bodyPr/>
          <a:lstStyle/>
          <a:p>
            <a:r>
              <a:rPr lang="en-US" dirty="0"/>
              <a:t>The dialog box that’s displayed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an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7-03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24610" y="1600200"/>
            <a:ext cx="2698115" cy="2419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7-03b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746375" y="3401060"/>
            <a:ext cx="3730625" cy="1755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for a try-catch statement </a:t>
            </a:r>
            <a:br>
              <a:rPr lang="en-US" dirty="0"/>
            </a:br>
            <a:r>
              <a:rPr lang="en-US" dirty="0"/>
              <a:t>that accesses the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3677"/>
              </p:ext>
            </p:extLst>
          </p:nvPr>
        </p:nvGraphicFramePr>
        <p:xfrm>
          <a:off x="914400" y="1489075"/>
          <a:ext cx="7300912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3" imgW="7301323" imgH="4302788" progId="Word.Document.12">
                  <p:embed/>
                </p:oleObj>
              </mc:Choice>
              <mc:Fallback>
                <p:oleObj name="Document" r:id="rId3" imgW="7301323" imgH="43027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89075"/>
                        <a:ext cx="7300912" cy="430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80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try-catch statement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accesses </a:t>
            </a:r>
            <a:r>
              <a:rPr lang="en-US" dirty="0" smtClean="0"/>
              <a:t>an exception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17498"/>
              </p:ext>
            </p:extLst>
          </p:nvPr>
        </p:nvGraphicFramePr>
        <p:xfrm>
          <a:off x="990600" y="1524000"/>
          <a:ext cx="7300912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7301323" imgH="2608678" progId="Word.Document.12">
                  <p:embed/>
                </p:oleObj>
              </mc:Choice>
              <mc:Fallback>
                <p:oleObj name="Document" r:id="rId3" imgW="7301323" imgH="2608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260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9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799</Words>
  <Application>Microsoft Office PowerPoint</Application>
  <PresentationFormat>On-screen Show (4:3)</PresentationFormat>
  <Paragraphs>157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Master slides_with_titles</vt:lpstr>
      <vt:lpstr>Document</vt:lpstr>
      <vt:lpstr>Chapter 7</vt:lpstr>
      <vt:lpstr>The dialog box for an unhandled exception</vt:lpstr>
      <vt:lpstr>The Exception hierarchy  for five common exceptions</vt:lpstr>
      <vt:lpstr>Methods that might throw exceptions</vt:lpstr>
      <vt:lpstr>The syntax to display a dialog box  with an OK button</vt:lpstr>
      <vt:lpstr>The syntax for a simple try-catch statement</vt:lpstr>
      <vt:lpstr>The dialog box that’s displayed  for an exception</vt:lpstr>
      <vt:lpstr>The syntax for a try-catch statement  that accesses the exception</vt:lpstr>
      <vt:lpstr>A try-catch statement  that accesses an exception</vt:lpstr>
      <vt:lpstr>The dialog box that’s displayed  for an exception</vt:lpstr>
      <vt:lpstr>To Do: Exercise 7-1 and 7-2</vt:lpstr>
      <vt:lpstr>Extra 7-1 Add exception handling to the                      simple calculator</vt:lpstr>
      <vt:lpstr>Extra 7-2 Add data validation to the simple                      calculator</vt:lpstr>
      <vt:lpstr>The syntax for a try-catch statement  that catches specific types of exceptions</vt:lpstr>
      <vt:lpstr>A statement that catches two specific exceptions</vt:lpstr>
      <vt:lpstr>The syntax for throwing a new exception</vt:lpstr>
      <vt:lpstr>A method that throws an exception  when an exceptional condition occurs</vt:lpstr>
      <vt:lpstr>Code that throws an exception for testing</vt:lpstr>
      <vt:lpstr>Code that rethrows an exception</vt:lpstr>
      <vt:lpstr>Code that checks that an entry has been made</vt:lpstr>
      <vt:lpstr>Code that checks an entry for a valid range</vt:lpstr>
      <vt:lpstr>A method that checks for a required field</vt:lpstr>
      <vt:lpstr>A method that checks  for a valid numeric format</vt:lpstr>
      <vt:lpstr>A method that checks for a valid numeric range</vt:lpstr>
      <vt:lpstr>Code that checks the validity of one entry</vt:lpstr>
      <vt:lpstr>Code that uses a series of simple if statements</vt:lpstr>
      <vt:lpstr>Compound conditions  in a single return statement</vt:lpstr>
      <vt:lpstr>The Future Value form with a dialog box  for required fields</vt:lpstr>
      <vt:lpstr>The dialog box for invalid decimals</vt:lpstr>
      <vt:lpstr>The dialog box for an unanticipated exception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</cp:lastModifiedBy>
  <cp:revision>18</cp:revision>
  <cp:lastPrinted>2016-01-14T23:03:16Z</cp:lastPrinted>
  <dcterms:created xsi:type="dcterms:W3CDTF">2016-01-14T22:50:19Z</dcterms:created>
  <dcterms:modified xsi:type="dcterms:W3CDTF">2021-02-10T20:21:06Z</dcterms:modified>
</cp:coreProperties>
</file>