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396" r:id="rId2"/>
    <p:sldId id="1361" r:id="rId3"/>
    <p:sldId id="1362" r:id="rId4"/>
    <p:sldId id="1363" r:id="rId5"/>
    <p:sldId id="1364" r:id="rId6"/>
    <p:sldId id="1365" r:id="rId7"/>
    <p:sldId id="1366" r:id="rId8"/>
    <p:sldId id="1367" r:id="rId9"/>
    <p:sldId id="1368" r:id="rId10"/>
    <p:sldId id="1369" r:id="rId11"/>
    <p:sldId id="1370" r:id="rId12"/>
    <p:sldId id="137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99FFCC"/>
    <a:srgbClr val="CCFFCC"/>
    <a:srgbClr val="FFFFE7"/>
    <a:srgbClr val="009999"/>
    <a:srgbClr val="CC00CC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97" autoAdjust="0"/>
    <p:restoredTop sz="94683" autoAdjust="0"/>
  </p:normalViewPr>
  <p:slideViewPr>
    <p:cSldViewPr snapToObjects="1">
      <p:cViewPr varScale="1">
        <p:scale>
          <a:sx n="108" d="100"/>
          <a:sy n="108" d="100"/>
        </p:scale>
        <p:origin x="-192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4C5931C0-18D7-4064-8B2B-48DCDCEB3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CE9CA473-B813-4B21-ADC2-FFD691212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3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/>
              </a:rPr>
              <a:t>data structure</a:t>
            </a:r>
            <a:endParaRPr lang="zh-CN" altLang="en-US" sz="3200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/>
            </a:endParaRPr>
          </a:p>
        </p:txBody>
      </p:sp>
      <p:pic>
        <p:nvPicPr>
          <p:cNvPr id="14344" name="图片 10" descr="1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2438" y="6072188"/>
            <a:ext cx="696912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3" name="Rectangle 21"/>
          <p:cNvSpPr txBox="1">
            <a:spLocks noChangeArrowheads="1"/>
          </p:cNvSpPr>
          <p:nvPr/>
        </p:nvSpPr>
        <p:spPr>
          <a:xfrm>
            <a:off x="6076950" y="3120231"/>
            <a:ext cx="1911350" cy="595313"/>
          </a:xfrm>
          <a:prstGeom prst="rect">
            <a:avLst/>
          </a:prstGeom>
        </p:spPr>
        <p:txBody>
          <a:bodyPr/>
          <a:lstStyle/>
          <a:p>
            <a:pPr marL="342900" indent="-342900">
              <a:defRPr/>
            </a:pPr>
            <a:r>
              <a:rPr lang="zh-CN" altLang="en-US" sz="400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李冬梅</a:t>
            </a:r>
            <a:r>
              <a:rPr lang="zh-CN" altLang="en-US" sz="4000" kern="0" dirty="0">
                <a:solidFill>
                  <a:srgbClr val="00B050"/>
                </a:solidFill>
                <a:latin typeface="楷体_GB2312" pitchFamily="49" charset="-122"/>
              </a:rPr>
              <a:t> </a:t>
            </a:r>
          </a:p>
          <a:p>
            <a:pPr marL="342900" indent="-342900">
              <a:buFontTx/>
              <a:buChar char="•"/>
              <a:defRPr/>
            </a:pPr>
            <a:endParaRPr lang="zh-CN" altLang="en-US" sz="3200" kern="0" dirty="0">
              <a:solidFill>
                <a:srgbClr val="00B050"/>
              </a:solidFill>
              <a:latin typeface="楷体_GB2312" pitchFamily="49" charset="-122"/>
            </a:endParaRPr>
          </a:p>
          <a:p>
            <a:pPr marL="342900" indent="-342900">
              <a:buFontTx/>
              <a:buChar char="•"/>
              <a:defRPr/>
            </a:pPr>
            <a:endParaRPr lang="en-US" altLang="zh-CN" sz="3200" kern="0" dirty="0">
              <a:solidFill>
                <a:srgbClr val="00B050"/>
              </a:solidFill>
              <a:latin typeface="楷体_GB2312" pitchFamily="49" charset="-122"/>
            </a:endParaRPr>
          </a:p>
        </p:txBody>
      </p:sp>
      <p:sp>
        <p:nvSpPr>
          <p:cNvPr id="4" name="Rectangle 24"/>
          <p:cNvSpPr txBox="1">
            <a:spLocks noChangeArrowheads="1"/>
          </p:cNvSpPr>
          <p:nvPr/>
        </p:nvSpPr>
        <p:spPr>
          <a:xfrm>
            <a:off x="727869" y="1571612"/>
            <a:ext cx="7050087" cy="16954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660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数据结构期末总结</a:t>
            </a:r>
            <a:br>
              <a:rPr lang="zh-CN" altLang="en-US" sz="660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</a:br>
            <a:endParaRPr lang="zh-CN" altLang="en-US" sz="6600" i="1" kern="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0" y="4357688"/>
            <a:ext cx="5572125" cy="1169987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>
                  <a:lumMod val="50000"/>
                </a:schemeClr>
              </a:buClr>
              <a:buFontTx/>
              <a:buChar char="•"/>
              <a:defRPr/>
            </a:pPr>
            <a:r>
              <a:rPr lang="en-US" altLang="zh-CN" dirty="0">
                <a:ea typeface="仿宋_GB2312" pitchFamily="49" charset="-122"/>
              </a:rPr>
              <a:t>Office: </a:t>
            </a:r>
            <a:r>
              <a:rPr lang="zh-CN" altLang="en-US" dirty="0">
                <a:ea typeface="仿宋_GB2312" pitchFamily="49" charset="-122"/>
              </a:rPr>
              <a:t>西配楼</a:t>
            </a:r>
            <a:r>
              <a:rPr lang="en-US" altLang="zh-CN" dirty="0">
                <a:ea typeface="仿宋_GB2312" pitchFamily="49" charset="-122"/>
              </a:rPr>
              <a:t>304</a:t>
            </a:r>
            <a:r>
              <a:rPr lang="zh-CN" altLang="en-US" dirty="0">
                <a:ea typeface="仿宋_GB2312" pitchFamily="49" charset="-122"/>
              </a:rPr>
              <a:t>（软件教研室）</a:t>
            </a:r>
          </a:p>
          <a:p>
            <a:pPr>
              <a:spcBef>
                <a:spcPct val="50000"/>
              </a:spcBef>
              <a:buClr>
                <a:schemeClr val="accent1">
                  <a:lumMod val="50000"/>
                </a:schemeClr>
              </a:buClr>
              <a:buFontTx/>
              <a:buChar char="•"/>
              <a:defRPr/>
            </a:pPr>
            <a:r>
              <a:rPr lang="en-US" altLang="zh-CN" dirty="0" err="1">
                <a:ea typeface="仿宋_GB2312" pitchFamily="49" charset="-122"/>
              </a:rPr>
              <a:t>Email:lidongmei@bjfu.edu.cn</a:t>
            </a:r>
            <a:endParaRPr lang="en-US" altLang="zh-CN" dirty="0">
              <a:ea typeface="仿宋_GB2312" pitchFamily="49" charset="-122"/>
            </a:endParaRPr>
          </a:p>
        </p:txBody>
      </p:sp>
      <p:sp>
        <p:nvSpPr>
          <p:cNvPr id="6" name="页脚占位符 2"/>
          <p:cNvSpPr txBox="1">
            <a:spLocks/>
          </p:cNvSpPr>
          <p:nvPr/>
        </p:nvSpPr>
        <p:spPr bwMode="auto">
          <a:xfrm>
            <a:off x="471488" y="63293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北京林业大学信息学院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50825" y="692150"/>
            <a:ext cx="8645525" cy="4454526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>
              <a:defRPr/>
            </a:pPr>
            <a:r>
              <a:rPr lang="en-US" altLang="zh-CN" b="1" dirty="0">
                <a:latin typeface="楷体_GB2312" pitchFamily="49" charset="-122"/>
              </a:rPr>
              <a:t>1.</a:t>
            </a:r>
            <a:r>
              <a:rPr lang="zh-CN" altLang="en-US" b="1" dirty="0"/>
              <a:t>熟练掌握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/>
              <a:t>查找和</a:t>
            </a:r>
            <a:r>
              <a:rPr lang="zh-CN" altLang="en-US" b="1" dirty="0">
                <a:solidFill>
                  <a:srgbClr val="FF3300"/>
                </a:solidFill>
              </a:rPr>
              <a:t>折半</a:t>
            </a:r>
            <a:r>
              <a:rPr lang="zh-CN" altLang="en-US" b="1" dirty="0"/>
              <a:t>查找</a:t>
            </a:r>
            <a:r>
              <a:rPr lang="zh-CN" altLang="en-US" b="1" dirty="0">
                <a:solidFill>
                  <a:srgbClr val="FF0000"/>
                </a:solidFill>
              </a:rPr>
              <a:t>算法</a:t>
            </a:r>
            <a:r>
              <a:rPr lang="zh-CN" altLang="en-US" b="1" dirty="0"/>
              <a:t>实现及其性能分析方法，</a:t>
            </a:r>
            <a:r>
              <a:rPr lang="zh-CN" altLang="en-US" b="1" dirty="0">
                <a:solidFill>
                  <a:schemeClr val="tx2"/>
                </a:solidFill>
              </a:rPr>
              <a:t>计算</a:t>
            </a:r>
            <a:r>
              <a:rPr lang="en-US" altLang="zh-CN" b="1" dirty="0">
                <a:solidFill>
                  <a:srgbClr val="FF3300"/>
                </a:solidFill>
              </a:rPr>
              <a:t>ASL</a:t>
            </a:r>
            <a:endParaRPr lang="zh-CN" altLang="en-US" b="1" dirty="0"/>
          </a:p>
          <a:p>
            <a:pPr marL="457200" indent="-457200">
              <a:defRPr/>
            </a:pPr>
            <a:r>
              <a:rPr lang="en-US" altLang="zh-CN" b="1" dirty="0"/>
              <a:t>2.</a:t>
            </a:r>
            <a:r>
              <a:rPr lang="zh-CN" altLang="en-US" b="1" dirty="0"/>
              <a:t>熟练掌握</a:t>
            </a:r>
            <a:r>
              <a:rPr lang="zh-CN" altLang="en-US" b="1" dirty="0">
                <a:solidFill>
                  <a:srgbClr val="FF3300"/>
                </a:solidFill>
              </a:rPr>
              <a:t>二叉排序树的构造、插入和查找</a:t>
            </a:r>
            <a:r>
              <a:rPr lang="zh-CN" altLang="en-US" b="1" dirty="0">
                <a:solidFill>
                  <a:srgbClr val="FF0000"/>
                </a:solidFill>
              </a:rPr>
              <a:t>算法</a:t>
            </a:r>
            <a:r>
              <a:rPr lang="zh-CN" altLang="en-US" b="1" dirty="0"/>
              <a:t>及其性能分析，</a:t>
            </a:r>
            <a:r>
              <a:rPr lang="zh-CN" altLang="en-US" b="1" dirty="0">
                <a:solidFill>
                  <a:schemeClr val="tx2"/>
                </a:solidFill>
              </a:rPr>
              <a:t>计算</a:t>
            </a:r>
            <a:r>
              <a:rPr lang="en-US" altLang="zh-CN" b="1" dirty="0">
                <a:solidFill>
                  <a:srgbClr val="FF3300"/>
                </a:solidFill>
              </a:rPr>
              <a:t>ASL</a:t>
            </a:r>
            <a:r>
              <a:rPr lang="zh-CN" altLang="en-US" b="1" dirty="0">
                <a:solidFill>
                  <a:srgbClr val="FF3300"/>
                </a:solidFill>
              </a:rPr>
              <a:t>，</a:t>
            </a:r>
            <a:r>
              <a:rPr lang="zh-CN" altLang="en-US" b="1" dirty="0"/>
              <a:t>掌握二叉排序树删除的方法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熟练掌握哈希表的</a:t>
            </a:r>
            <a:r>
              <a:rPr lang="zh-CN" altLang="en-US" b="1" dirty="0">
                <a:solidFill>
                  <a:srgbClr val="FF0000"/>
                </a:solidFill>
              </a:rPr>
              <a:t>构造和查找</a:t>
            </a:r>
            <a:r>
              <a:rPr lang="zh-CN" altLang="en-US" b="1" dirty="0"/>
              <a:t>方法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b="1" dirty="0"/>
              <a:t>6.</a:t>
            </a:r>
            <a:r>
              <a:rPr lang="zh-CN" altLang="en-US" b="1" dirty="0"/>
              <a:t>熟练掌握哈希函数</a:t>
            </a:r>
            <a:r>
              <a:rPr lang="zh-CN" altLang="en-US" b="1" dirty="0">
                <a:solidFill>
                  <a:srgbClr val="FF3300"/>
                </a:solidFill>
              </a:rPr>
              <a:t>解决冲突的方法</a:t>
            </a:r>
            <a:r>
              <a:rPr lang="zh-CN" altLang="en-US" b="1" dirty="0">
                <a:solidFill>
                  <a:srgbClr val="000000"/>
                </a:solidFill>
              </a:rPr>
              <a:t>及其特点</a:t>
            </a:r>
          </a:p>
          <a:p>
            <a:pPr marL="1371600" lvl="2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</a:rPr>
              <a:t>开放地址法（</a:t>
            </a:r>
            <a:r>
              <a:rPr lang="zh-CN" altLang="en-US" sz="2400" b="1" dirty="0">
                <a:solidFill>
                  <a:srgbClr val="FF3300"/>
                </a:solidFill>
              </a:rPr>
              <a:t>线性探测法）</a:t>
            </a:r>
          </a:p>
          <a:p>
            <a:pPr marL="1371600" lvl="2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rgbClr val="FF3300"/>
                </a:solidFill>
              </a:rPr>
              <a:t>   链地址法</a:t>
            </a:r>
          </a:p>
          <a:p>
            <a:pPr marL="1371600" lvl="2" indent="-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  给定实例计算</a:t>
            </a:r>
            <a:r>
              <a:rPr lang="en-US" altLang="zh-CN" sz="2400" b="1" dirty="0">
                <a:solidFill>
                  <a:srgbClr val="FF3300"/>
                </a:solidFill>
              </a:rPr>
              <a:t>ASL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ASL</a:t>
            </a:r>
            <a:r>
              <a:rPr lang="zh-CN" altLang="en-US" sz="2400" b="1" dirty="0"/>
              <a:t>依赖于</a:t>
            </a:r>
            <a:r>
              <a:rPr lang="zh-CN" altLang="en-US" sz="2400" b="1" dirty="0">
                <a:solidFill>
                  <a:srgbClr val="FF3300"/>
                </a:solidFill>
              </a:rPr>
              <a:t>装填因子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</a:t>
            </a:r>
            <a:endParaRPr lang="zh-CN" altLang="en-US" sz="2400" b="1" dirty="0"/>
          </a:p>
          <a:p>
            <a:pPr marL="457200" indent="-457200" eaLnBrk="0" hangingPunct="0">
              <a:spcBef>
                <a:spcPct val="20000"/>
              </a:spcBef>
              <a:defRPr/>
            </a:pPr>
            <a:endParaRPr lang="en-US" altLang="zh-CN" b="1" dirty="0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7</a:t>
            </a:r>
            <a:r>
              <a:rPr lang="zh-CN" altLang="en-US" sz="3200" b="1">
                <a:solidFill>
                  <a:schemeClr val="accent2"/>
                </a:solidFill>
              </a:rPr>
              <a:t>章　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13315" name="Text Box 107"/>
          <p:cNvSpPr txBox="1"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8</a:t>
            </a:r>
            <a:r>
              <a:rPr lang="zh-CN" altLang="en-US" sz="3200" b="1">
                <a:solidFill>
                  <a:schemeClr val="accent2"/>
                </a:solidFill>
              </a:rPr>
              <a:t>章　排序</a:t>
            </a:r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250825" y="908050"/>
            <a:ext cx="8535988" cy="3449644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609600" indent="-609600">
              <a:defRPr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熟练掌握</a:t>
            </a:r>
            <a:r>
              <a:rPr lang="zh-CN" altLang="en-US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直接插入排序</a:t>
            </a: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折半插入排序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、冒泡排序、快速排序、简单选择排序、归并排序</a:t>
            </a: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及其性能分析</a:t>
            </a:r>
          </a:p>
          <a:p>
            <a:pPr marL="609600" indent="-609600">
              <a:defRPr/>
            </a:pPr>
            <a:r>
              <a:rPr lang="en-US" altLang="zh-CN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掌握希尔排序、堆排序的方法及其性能分析</a:t>
            </a:r>
          </a:p>
          <a:p>
            <a:pPr marL="609600" indent="-609600">
              <a:defRPr/>
            </a:pPr>
            <a:r>
              <a:rPr lang="en-US" altLang="zh-CN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各种内部排序方法的比较（时间、空间、稳定性、选择原则）</a:t>
            </a:r>
          </a:p>
          <a:p>
            <a:pPr marL="609600" indent="-609600">
              <a:defRPr/>
            </a:pPr>
            <a:r>
              <a:rPr lang="en-US" altLang="zh-CN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堆的概念、判别方法、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存储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结构</a:t>
            </a:r>
            <a:endParaRPr lang="en-US" altLang="zh-CN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AA7B98-2927-49A8-BF36-2F36E14DD9D7}" type="datetime2">
              <a:rPr lang="zh-CN" altLang="en-US" smtClean="0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3" name="日期占位符 1"/>
          <p:cNvSpPr txBox="1">
            <a:spLocks/>
          </p:cNvSpPr>
          <p:nvPr/>
        </p:nvSpPr>
        <p:spPr bwMode="auto">
          <a:xfrm>
            <a:off x="5562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 sz="1400">
                <a:ea typeface="+mn-ea"/>
              </a:rPr>
              <a:pPr>
                <a:defRPr/>
              </a:pPr>
              <a:t>2018年12月8日</a:t>
            </a:fld>
            <a:endParaRPr lang="en-US" altLang="zh-CN" sz="1400">
              <a:ea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203575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复习方法指导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179388" y="1341438"/>
            <a:ext cx="8569325" cy="3097212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>
              <a:defRPr/>
            </a:pPr>
            <a:r>
              <a:rPr lang="en-US" altLang="zh-CN" sz="3200" b="1"/>
              <a:t>1.</a:t>
            </a:r>
            <a:r>
              <a:rPr lang="zh-CN" altLang="en-US" sz="3200" b="1"/>
              <a:t>注意课程的</a:t>
            </a:r>
            <a:r>
              <a:rPr lang="zh-CN" altLang="en-US" sz="3200" b="1">
                <a:solidFill>
                  <a:srgbClr val="FF0000"/>
                </a:solidFill>
              </a:rPr>
              <a:t>知识体系</a:t>
            </a:r>
            <a:r>
              <a:rPr lang="zh-CN" altLang="en-US" sz="3200" b="1"/>
              <a:t>（良好的结构性）</a:t>
            </a:r>
          </a:p>
          <a:p>
            <a:pPr marL="457200" indent="-457200">
              <a:defRPr/>
            </a:pPr>
            <a:r>
              <a:rPr lang="en-US" altLang="zh-CN" sz="3200" b="1"/>
              <a:t>2.</a:t>
            </a:r>
            <a:r>
              <a:rPr lang="zh-CN" altLang="en-US" sz="3200" b="1"/>
              <a:t>注意</a:t>
            </a:r>
            <a:r>
              <a:rPr lang="zh-CN" altLang="en-US" sz="3200" b="1">
                <a:solidFill>
                  <a:srgbClr val="FF0000"/>
                </a:solidFill>
              </a:rPr>
              <a:t>比较</a:t>
            </a:r>
            <a:r>
              <a:rPr lang="zh-CN" altLang="en-US" sz="3200" b="1"/>
              <a:t>（横向和纵向）</a:t>
            </a:r>
          </a:p>
          <a:p>
            <a:pPr marL="457200" indent="-457200">
              <a:defRPr/>
            </a:pPr>
            <a:r>
              <a:rPr lang="en-US" altLang="zh-CN" sz="3200" b="1"/>
              <a:t>3.</a:t>
            </a:r>
            <a:r>
              <a:rPr lang="zh-CN" altLang="en-US" sz="3200" b="1"/>
              <a:t>注意</a:t>
            </a:r>
            <a:r>
              <a:rPr lang="zh-CN" altLang="en-US" sz="3200" b="1">
                <a:solidFill>
                  <a:srgbClr val="FF0000"/>
                </a:solidFill>
              </a:rPr>
              <a:t>反复阅读</a:t>
            </a:r>
            <a:r>
              <a:rPr lang="zh-CN" altLang="en-US" sz="3200" b="1"/>
              <a:t>（化难为易、温故知新）</a:t>
            </a:r>
          </a:p>
          <a:p>
            <a:pPr marL="457200" indent="-457200">
              <a:defRPr/>
            </a:pPr>
            <a:r>
              <a:rPr lang="en-US" altLang="zh-CN" sz="3200" b="1"/>
              <a:t>4.</a:t>
            </a:r>
            <a:r>
              <a:rPr lang="zh-CN" altLang="en-US" sz="3200" b="1"/>
              <a:t>注意</a:t>
            </a:r>
            <a:r>
              <a:rPr lang="zh-CN" altLang="en-US" sz="3200" b="1">
                <a:solidFill>
                  <a:srgbClr val="FF0000"/>
                </a:solidFill>
              </a:rPr>
              <a:t>循序渐进</a:t>
            </a:r>
            <a:endParaRPr lang="zh-CN" altLang="en-US" sz="3200" b="1"/>
          </a:p>
          <a:p>
            <a:pPr marL="914400" lvl="1" indent="-457200">
              <a:defRPr/>
            </a:pPr>
            <a:r>
              <a:rPr lang="zh-CN" altLang="en-US" sz="3200" b="1"/>
              <a:t>基本概念</a:t>
            </a:r>
            <a:r>
              <a:rPr lang="en-US" altLang="zh-CN" sz="3200" b="1">
                <a:solidFill>
                  <a:schemeClr val="accent2"/>
                </a:solidFill>
              </a:rPr>
              <a:t>-&gt;</a:t>
            </a:r>
            <a:r>
              <a:rPr lang="zh-CN" altLang="en-US" sz="3200" b="1"/>
              <a:t>基本思想</a:t>
            </a:r>
            <a:r>
              <a:rPr lang="en-US" altLang="zh-CN" sz="3200" b="1">
                <a:solidFill>
                  <a:schemeClr val="accent2"/>
                </a:solidFill>
              </a:rPr>
              <a:t>-&gt;</a:t>
            </a:r>
            <a:r>
              <a:rPr lang="zh-CN" altLang="en-US" sz="3200" b="1"/>
              <a:t>基本步骤</a:t>
            </a:r>
            <a:r>
              <a:rPr lang="en-US" altLang="zh-CN" sz="3200" b="1">
                <a:solidFill>
                  <a:schemeClr val="accent2"/>
                </a:solidFill>
              </a:rPr>
              <a:t>-&gt;</a:t>
            </a:r>
            <a:r>
              <a:rPr lang="zh-CN" altLang="en-US" sz="3200" b="1"/>
              <a:t>算法设计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56100" y="188913"/>
            <a:ext cx="4002114" cy="727075"/>
          </a:xfrm>
          <a:prstGeom prst="wedgeRoundRectCallout">
            <a:avLst>
              <a:gd name="adj1" fmla="val -154620"/>
              <a:gd name="adj2" fmla="val 10021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围绕习题、实验题目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03350" y="981075"/>
            <a:ext cx="7026302" cy="4162425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>
            <a:solidFill>
              <a:srgbClr val="2357FF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 smtClean="0">
                <a:latin typeface="楷体_GB2312" pitchFamily="49" charset="-122"/>
              </a:rPr>
              <a:t>选择题</a:t>
            </a:r>
            <a:endParaRPr lang="zh-CN" altLang="en-US" sz="28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dirty="0">
                <a:latin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</a:rPr>
              <a:t>、判断</a:t>
            </a:r>
            <a:r>
              <a:rPr lang="zh-CN" altLang="en-US" sz="2800" b="1" dirty="0" smtClean="0"/>
              <a:t>题</a:t>
            </a:r>
            <a:endParaRPr lang="zh-CN" altLang="en-US" sz="2800" b="1" dirty="0">
              <a:latin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dirty="0">
                <a:latin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</a:rPr>
              <a:t>、</a:t>
            </a:r>
            <a:r>
              <a:rPr lang="zh-CN" altLang="en-US" sz="2800" b="1" dirty="0"/>
              <a:t>填空</a:t>
            </a:r>
            <a:r>
              <a:rPr lang="zh-CN" altLang="en-US" sz="2800" b="1" dirty="0" smtClean="0"/>
              <a:t>题</a:t>
            </a:r>
            <a:endParaRPr lang="zh-CN" altLang="en-US" sz="28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dirty="0">
                <a:latin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</a:rPr>
              <a:t>应用题</a:t>
            </a:r>
            <a:endParaRPr lang="zh-CN" altLang="en-US" sz="2800" b="1" dirty="0">
              <a:latin typeface="楷体_GB2312" pitchFamily="49" charset="-122"/>
            </a:endParaRP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altLang="zh-CN" sz="2800" b="1" dirty="0">
                <a:latin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</a:rPr>
              <a:t>、算法</a:t>
            </a:r>
            <a:r>
              <a:rPr lang="zh-CN" altLang="en-US" sz="2800" b="1" dirty="0" smtClean="0">
                <a:latin typeface="楷体_GB2312" pitchFamily="49" charset="-122"/>
              </a:rPr>
              <a:t>设计题</a:t>
            </a:r>
            <a:r>
              <a:rPr lang="zh-CN" altLang="en-US" sz="2800" b="1" dirty="0">
                <a:latin typeface="楷体_GB2312" pitchFamily="49" charset="-122"/>
              </a:rPr>
              <a:t>（程序填空</a:t>
            </a:r>
            <a:r>
              <a:rPr lang="zh-CN" altLang="en-US" sz="2800" b="1" dirty="0" smtClean="0">
                <a:latin typeface="楷体_GB2312" pitchFamily="49" charset="-122"/>
              </a:rPr>
              <a:t>和编写程序</a:t>
            </a:r>
            <a:r>
              <a:rPr lang="zh-CN" altLang="en-US" dirty="0" smtClean="0">
                <a:latin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4100" name="Comment 7"/>
          <p:cNvSpPr>
            <a:spLocks noChangeArrowheads="1"/>
          </p:cNvSpPr>
          <p:nvPr/>
        </p:nvSpPr>
        <p:spPr bwMode="auto">
          <a:xfrm>
            <a:off x="0" y="0"/>
            <a:ext cx="341947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600" b="1">
                <a:solidFill>
                  <a:srgbClr val="A50021"/>
                </a:solidFill>
                <a:latin typeface="Arial" charset="0"/>
              </a:rPr>
              <a:t>期末考试题型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96938" y="149225"/>
            <a:ext cx="8247062" cy="4662488"/>
            <a:chOff x="432" y="528"/>
            <a:chExt cx="5195" cy="2937"/>
          </a:xfrm>
        </p:grpSpPr>
        <p:sp>
          <p:nvSpPr>
            <p:cNvPr id="5130" name="Text Box 3"/>
            <p:cNvSpPr txBox="1">
              <a:spLocks noChangeArrowheads="1"/>
            </p:cNvSpPr>
            <p:nvPr/>
          </p:nvSpPr>
          <p:spPr bwMode="auto">
            <a:xfrm>
              <a:off x="432" y="1753"/>
              <a:ext cx="2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ea typeface="宋体" pitchFamily="2" charset="-122"/>
              </a:endParaRPr>
            </a:p>
          </p:txBody>
        </p:sp>
        <p:sp>
          <p:nvSpPr>
            <p:cNvPr id="5131" name="AutoShape 4"/>
            <p:cNvSpPr>
              <a:spLocks/>
            </p:cNvSpPr>
            <p:nvPr/>
          </p:nvSpPr>
          <p:spPr bwMode="auto">
            <a:xfrm>
              <a:off x="480" y="1296"/>
              <a:ext cx="336" cy="2169"/>
            </a:xfrm>
            <a:prstGeom prst="leftBrace">
              <a:avLst>
                <a:gd name="adj1" fmla="val 5379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Text Box 5" descr="花岗岩"/>
            <p:cNvSpPr txBox="1">
              <a:spLocks noChangeArrowheads="1"/>
            </p:cNvSpPr>
            <p:nvPr/>
          </p:nvSpPr>
          <p:spPr bwMode="auto">
            <a:xfrm>
              <a:off x="730" y="1360"/>
              <a:ext cx="1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</a:t>
              </a:r>
              <a:r>
                <a:rPr lang="zh-CN" altLang="en-US" sz="2800" b="1">
                  <a:ea typeface="隶书" pitchFamily="49" charset="-122"/>
                </a:rPr>
                <a:t>数据的逻辑结构 </a:t>
              </a:r>
            </a:p>
          </p:txBody>
        </p:sp>
        <p:sp>
          <p:nvSpPr>
            <p:cNvPr id="5133" name="Text Box 6" descr="花岗岩"/>
            <p:cNvSpPr txBox="1">
              <a:spLocks noChangeArrowheads="1"/>
            </p:cNvSpPr>
            <p:nvPr/>
          </p:nvSpPr>
          <p:spPr bwMode="auto">
            <a:xfrm>
              <a:off x="730" y="2472"/>
              <a:ext cx="1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</a:t>
              </a:r>
              <a:r>
                <a:rPr lang="zh-CN" altLang="en-US" sz="2800" b="1">
                  <a:ea typeface="隶书" pitchFamily="49" charset="-122"/>
                </a:rPr>
                <a:t>数据的存储结构 </a:t>
              </a:r>
            </a:p>
          </p:txBody>
        </p:sp>
        <p:sp>
          <p:nvSpPr>
            <p:cNvPr id="5134" name="Text Box 7" descr="花岗岩"/>
            <p:cNvSpPr txBox="1">
              <a:spLocks noChangeArrowheads="1"/>
            </p:cNvSpPr>
            <p:nvPr/>
          </p:nvSpPr>
          <p:spPr bwMode="auto">
            <a:xfrm>
              <a:off x="730" y="3137"/>
              <a:ext cx="4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隶书" pitchFamily="49" charset="-122"/>
                </a:rPr>
                <a:t>数据的运算：检索、排序、插入、删除、修改等 </a:t>
              </a:r>
            </a:p>
          </p:txBody>
        </p:sp>
        <p:sp>
          <p:nvSpPr>
            <p:cNvPr id="5135" name="AutoShape 8"/>
            <p:cNvSpPr>
              <a:spLocks/>
            </p:cNvSpPr>
            <p:nvPr/>
          </p:nvSpPr>
          <p:spPr bwMode="auto">
            <a:xfrm>
              <a:off x="2592" y="2341"/>
              <a:ext cx="72" cy="595"/>
            </a:xfrm>
            <a:prstGeom prst="leftBrace">
              <a:avLst>
                <a:gd name="adj1" fmla="val 68866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AutoShape 9"/>
            <p:cNvSpPr>
              <a:spLocks/>
            </p:cNvSpPr>
            <p:nvPr/>
          </p:nvSpPr>
          <p:spPr bwMode="auto">
            <a:xfrm>
              <a:off x="2496" y="960"/>
              <a:ext cx="288" cy="1118"/>
            </a:xfrm>
            <a:prstGeom prst="leftBrace">
              <a:avLst>
                <a:gd name="adj1" fmla="val 20326"/>
                <a:gd name="adj2" fmla="val 49282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AutoShape 10"/>
            <p:cNvSpPr>
              <a:spLocks/>
            </p:cNvSpPr>
            <p:nvPr/>
          </p:nvSpPr>
          <p:spPr bwMode="auto">
            <a:xfrm>
              <a:off x="4008" y="576"/>
              <a:ext cx="96" cy="857"/>
            </a:xfrm>
            <a:prstGeom prst="leftBrace">
              <a:avLst>
                <a:gd name="adj1" fmla="val 74392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AutoShape 11"/>
            <p:cNvSpPr>
              <a:spLocks/>
            </p:cNvSpPr>
            <p:nvPr/>
          </p:nvSpPr>
          <p:spPr bwMode="auto">
            <a:xfrm>
              <a:off x="4032" y="1584"/>
              <a:ext cx="72" cy="595"/>
            </a:xfrm>
            <a:prstGeom prst="leftBrace">
              <a:avLst>
                <a:gd name="adj1" fmla="val 68866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Text Box 12" descr="花岗岩"/>
            <p:cNvSpPr txBox="1">
              <a:spLocks noChangeArrowheads="1"/>
            </p:cNvSpPr>
            <p:nvPr/>
          </p:nvSpPr>
          <p:spPr bwMode="auto">
            <a:xfrm>
              <a:off x="2748" y="903"/>
              <a:ext cx="1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</a:t>
              </a:r>
              <a:r>
                <a:rPr lang="zh-CN" altLang="en-US" sz="2800" b="1">
                  <a:ea typeface="隶书" pitchFamily="49" charset="-122"/>
                </a:rPr>
                <a:t>线性结构 </a:t>
              </a:r>
            </a:p>
          </p:txBody>
        </p:sp>
        <p:sp>
          <p:nvSpPr>
            <p:cNvPr id="5140" name="Text Box 13" descr="花岗岩"/>
            <p:cNvSpPr txBox="1">
              <a:spLocks noChangeArrowheads="1"/>
            </p:cNvSpPr>
            <p:nvPr/>
          </p:nvSpPr>
          <p:spPr bwMode="auto">
            <a:xfrm>
              <a:off x="2748" y="1728"/>
              <a:ext cx="12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</a:t>
              </a:r>
              <a:r>
                <a:rPr lang="zh-CN" altLang="en-US" sz="2800" b="1">
                  <a:ea typeface="隶书" pitchFamily="49" charset="-122"/>
                </a:rPr>
                <a:t>非线性结构</a:t>
              </a:r>
            </a:p>
          </p:txBody>
        </p:sp>
        <p:sp>
          <p:nvSpPr>
            <p:cNvPr id="5141" name="Text Box 14" descr="花岗岩"/>
            <p:cNvSpPr txBox="1">
              <a:spLocks noChangeArrowheads="1"/>
            </p:cNvSpPr>
            <p:nvPr/>
          </p:nvSpPr>
          <p:spPr bwMode="auto">
            <a:xfrm>
              <a:off x="2704" y="2316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</a:t>
              </a:r>
              <a:r>
                <a:rPr lang="zh-CN" altLang="en-US" sz="2800" b="1">
                  <a:ea typeface="隶书" pitchFamily="49" charset="-122"/>
                </a:rPr>
                <a:t>顺序存储</a:t>
              </a:r>
            </a:p>
          </p:txBody>
        </p:sp>
        <p:sp>
          <p:nvSpPr>
            <p:cNvPr id="5142" name="Text Box 15" descr="花岗岩"/>
            <p:cNvSpPr txBox="1">
              <a:spLocks noChangeArrowheads="1"/>
            </p:cNvSpPr>
            <p:nvPr/>
          </p:nvSpPr>
          <p:spPr bwMode="auto">
            <a:xfrm>
              <a:off x="2648" y="2652"/>
              <a:ext cx="11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 </a:t>
              </a:r>
              <a:r>
                <a:rPr lang="zh-CN" altLang="en-US" sz="2800" b="1">
                  <a:ea typeface="隶书" pitchFamily="49" charset="-122"/>
                </a:rPr>
                <a:t>链式存储 </a:t>
              </a:r>
            </a:p>
          </p:txBody>
        </p:sp>
        <p:sp>
          <p:nvSpPr>
            <p:cNvPr id="5143" name="Text Box 16" descr="花岗岩"/>
            <p:cNvSpPr txBox="1">
              <a:spLocks noChangeArrowheads="1"/>
            </p:cNvSpPr>
            <p:nvPr/>
          </p:nvSpPr>
          <p:spPr bwMode="auto">
            <a:xfrm>
              <a:off x="4093" y="52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隶书" pitchFamily="49" charset="-122"/>
                </a:rPr>
                <a:t>线性表</a:t>
              </a:r>
            </a:p>
          </p:txBody>
        </p:sp>
        <p:sp>
          <p:nvSpPr>
            <p:cNvPr id="5144" name="Text Box 17" descr="花岗岩"/>
            <p:cNvSpPr txBox="1">
              <a:spLocks noChangeArrowheads="1"/>
            </p:cNvSpPr>
            <p:nvPr/>
          </p:nvSpPr>
          <p:spPr bwMode="auto">
            <a:xfrm>
              <a:off x="3756" y="855"/>
              <a:ext cx="1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     </a:t>
              </a:r>
              <a:r>
                <a:rPr lang="zh-CN" altLang="en-US" sz="2800" b="1">
                  <a:ea typeface="隶书" pitchFamily="49" charset="-122"/>
                </a:rPr>
                <a:t>栈、队列</a:t>
              </a:r>
            </a:p>
          </p:txBody>
        </p:sp>
        <p:sp>
          <p:nvSpPr>
            <p:cNvPr id="5145" name="Text Box 18" descr="花岗岩"/>
            <p:cNvSpPr txBox="1">
              <a:spLocks noChangeArrowheads="1"/>
            </p:cNvSpPr>
            <p:nvPr/>
          </p:nvSpPr>
          <p:spPr bwMode="auto">
            <a:xfrm>
              <a:off x="3448" y="1182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隶书" pitchFamily="49" charset="-122"/>
                </a:rPr>
                <a:t>           </a:t>
              </a:r>
              <a:r>
                <a:rPr lang="zh-CN" altLang="en-US" sz="2800" b="1">
                  <a:ea typeface="隶书" pitchFamily="49" charset="-122"/>
                </a:rPr>
                <a:t>串、数组</a:t>
              </a:r>
            </a:p>
          </p:txBody>
        </p:sp>
        <p:sp>
          <p:nvSpPr>
            <p:cNvPr id="5146" name="Text Box 19" descr="花岗岩"/>
            <p:cNvSpPr txBox="1">
              <a:spLocks noChangeArrowheads="1"/>
            </p:cNvSpPr>
            <p:nvPr/>
          </p:nvSpPr>
          <p:spPr bwMode="auto">
            <a:xfrm>
              <a:off x="4124" y="1584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隶书" pitchFamily="49" charset="-122"/>
                </a:rPr>
                <a:t>树形结构</a:t>
              </a:r>
            </a:p>
          </p:txBody>
        </p:sp>
        <p:sp>
          <p:nvSpPr>
            <p:cNvPr id="5147" name="Text Box 20" descr="花岗岩"/>
            <p:cNvSpPr txBox="1">
              <a:spLocks noChangeArrowheads="1"/>
            </p:cNvSpPr>
            <p:nvPr/>
          </p:nvSpPr>
          <p:spPr bwMode="auto">
            <a:xfrm>
              <a:off x="4124" y="192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隶书" pitchFamily="49" charset="-122"/>
                </a:rPr>
                <a:t>图形结构</a:t>
              </a:r>
            </a:p>
          </p:txBody>
        </p:sp>
        <p:sp>
          <p:nvSpPr>
            <p:cNvPr id="5148" name="Text Box 21" descr="花岗岩"/>
            <p:cNvSpPr txBox="1">
              <a:spLocks noChangeArrowheads="1"/>
            </p:cNvSpPr>
            <p:nvPr/>
          </p:nvSpPr>
          <p:spPr bwMode="auto">
            <a:xfrm>
              <a:off x="1441" y="540"/>
              <a:ext cx="1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4000" b="1">
                <a:solidFill>
                  <a:srgbClr val="0000FF"/>
                </a:solidFill>
                <a:ea typeface="隶书" pitchFamily="49" charset="-122"/>
              </a:endParaRPr>
            </a:p>
          </p:txBody>
        </p:sp>
      </p:grp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53975" y="836613"/>
            <a:ext cx="14954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逻辑结构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唯一</a:t>
            </a:r>
          </a:p>
          <a:p>
            <a:pPr>
              <a:spcBef>
                <a:spcPct val="50000"/>
              </a:spcBef>
            </a:pPr>
            <a:endParaRPr lang="zh-CN" altLang="en-US" sz="2000" b="1">
              <a:solidFill>
                <a:srgbClr val="FF3399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存储结构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不唯一</a:t>
            </a:r>
          </a:p>
          <a:p>
            <a:pPr>
              <a:spcBef>
                <a:spcPct val="50000"/>
              </a:spcBef>
            </a:pPr>
            <a:endParaRPr lang="zh-CN" altLang="en-US" sz="2000" b="1">
              <a:solidFill>
                <a:srgbClr val="FF3399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2000" b="1">
              <a:solidFill>
                <a:srgbClr val="FF3399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运算的实现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依赖于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99"/>
                </a:solidFill>
              </a:rPr>
              <a:t>存储结构</a:t>
            </a:r>
          </a:p>
        </p:txBody>
      </p:sp>
      <p:sp>
        <p:nvSpPr>
          <p:cNvPr id="110615" name="AutoShape 23"/>
          <p:cNvSpPr>
            <a:spLocks noChangeArrowheads="1"/>
          </p:cNvSpPr>
          <p:nvPr/>
        </p:nvSpPr>
        <p:spPr bwMode="auto">
          <a:xfrm>
            <a:off x="609600" y="2970213"/>
            <a:ext cx="139700" cy="1039812"/>
          </a:xfrm>
          <a:prstGeom prst="upArrow">
            <a:avLst>
              <a:gd name="adj1" fmla="val 50000"/>
              <a:gd name="adj2" fmla="val 186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Text Box 24"/>
          <p:cNvSpPr txBox="1">
            <a:spLocks noChangeArrowheads="1"/>
          </p:cNvSpPr>
          <p:nvPr/>
        </p:nvSpPr>
        <p:spPr bwMode="auto">
          <a:xfrm>
            <a:off x="0" y="0"/>
            <a:ext cx="26670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1</a:t>
            </a:r>
            <a:r>
              <a:rPr lang="zh-CN" altLang="en-US" sz="3200" b="1">
                <a:solidFill>
                  <a:schemeClr val="accent2"/>
                </a:solidFill>
              </a:rPr>
              <a:t>章　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</a:rPr>
              <a:t>绪论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0" y="5516563"/>
            <a:ext cx="4356100" cy="5191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sz="2800" b="1"/>
              <a:t>算法的时间复杂度其分析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build="p" autoUpdateAnimBg="0" advAuto="3000"/>
      <p:bldP spid="110615" grpId="0" animBg="1"/>
      <p:bldP spid="1106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0" y="0"/>
            <a:ext cx="3132138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2</a:t>
            </a:r>
            <a:r>
              <a:rPr lang="zh-CN" altLang="en-US" sz="3200" b="1">
                <a:solidFill>
                  <a:schemeClr val="accent2"/>
                </a:solidFill>
              </a:rPr>
              <a:t>章　线性表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79388" y="981075"/>
            <a:ext cx="8713787" cy="3887788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</a:rPr>
              <a:t>熟练掌握顺序表的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查找、插入和删除</a:t>
            </a:r>
            <a:r>
              <a:rPr lang="zh-CN" altLang="en-US" sz="2800" b="1" dirty="0">
                <a:latin typeface="楷体_GB2312" pitchFamily="49" charset="-122"/>
              </a:rPr>
              <a:t>算法实现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</a:rPr>
              <a:t>熟练掌握链表</a:t>
            </a:r>
            <a:r>
              <a:rPr lang="zh-CN" altLang="en-US" sz="2800" b="1" dirty="0" smtClean="0">
                <a:latin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</a:rPr>
              <a:t>创建（前插、后插）、查找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、插入和删除</a:t>
            </a:r>
            <a:r>
              <a:rPr lang="zh-CN" altLang="en-US" sz="2800" b="1" dirty="0">
                <a:latin typeface="楷体_GB2312" pitchFamily="49" charset="-122"/>
              </a:rPr>
              <a:t>算法</a:t>
            </a:r>
            <a:r>
              <a:rPr lang="zh-CN" altLang="en-US" sz="2800" b="1" dirty="0"/>
              <a:t>实现</a:t>
            </a:r>
            <a:r>
              <a:rPr lang="zh-CN" altLang="en-US" sz="2800" b="1" dirty="0">
                <a:latin typeface="楷体_GB2312" pitchFamily="49" charset="-122"/>
              </a:rPr>
              <a:t>并灵活运用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3.</a:t>
            </a:r>
            <a:r>
              <a:rPr lang="zh-CN" altLang="en-US" sz="2800" b="1" dirty="0"/>
              <a:t>掌握</a:t>
            </a:r>
            <a:r>
              <a:rPr lang="zh-CN" altLang="en-US" sz="2800" b="1" dirty="0">
                <a:solidFill>
                  <a:srgbClr val="FF0000"/>
                </a:solidFill>
              </a:rPr>
              <a:t>循环链表、双向链表的特点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熟练掌握</a:t>
            </a:r>
            <a:r>
              <a:rPr lang="zh-CN" altLang="en-US" sz="2800" b="1" dirty="0">
                <a:solidFill>
                  <a:srgbClr val="FF0000"/>
                </a:solidFill>
              </a:rPr>
              <a:t>循环链表、双向链表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插入和删除算法实现</a:t>
            </a:r>
            <a:endParaRPr lang="zh-CN" altLang="en-US" sz="2800" b="1" dirty="0">
              <a:latin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5.</a:t>
            </a:r>
            <a:r>
              <a:rPr lang="zh-CN" altLang="en-US" sz="2800" b="1" dirty="0">
                <a:latin typeface="楷体_GB2312" pitchFamily="49" charset="-122"/>
              </a:rPr>
              <a:t>能够从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时间和空间复杂度</a:t>
            </a:r>
            <a:r>
              <a:rPr lang="zh-CN" altLang="en-US" sz="2800" b="1" dirty="0">
                <a:latin typeface="楷体_GB2312" pitchFamily="49" charset="-122"/>
              </a:rPr>
              <a:t>的角度比较两种存储结构的不同特点及其适用场合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2800" b="1" dirty="0">
              <a:latin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  <a:defRPr/>
            </a:pPr>
            <a:endParaRPr lang="en-US" altLang="zh-CN" sz="28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142844" y="1066800"/>
            <a:ext cx="8750331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 "/>
            </a:pPr>
            <a:r>
              <a:rPr lang="en-US" altLang="zh-CN" sz="2800" b="1" dirty="0">
                <a:latin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</a:rPr>
              <a:t>实验１（创建、插入、删除、查找、最大、逆转）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altLang="zh-CN" sz="2800" b="1" dirty="0">
                <a:latin typeface="楷体_GB2312" pitchFamily="49" charset="-122"/>
              </a:rPr>
              <a:t>2.</a:t>
            </a:r>
            <a:r>
              <a:rPr lang="zh-CN" altLang="en-US" sz="2800" b="1" dirty="0"/>
              <a:t>链表的合并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Tx/>
              <a:buChar char=" "/>
            </a:pP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7172" name="Comment 9"/>
          <p:cNvSpPr>
            <a:spLocks noChangeArrowheads="1"/>
          </p:cNvSpPr>
          <p:nvPr/>
        </p:nvSpPr>
        <p:spPr bwMode="auto">
          <a:xfrm>
            <a:off x="0" y="0"/>
            <a:ext cx="41402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600" b="1">
                <a:solidFill>
                  <a:srgbClr val="A50021"/>
                </a:solidFill>
                <a:latin typeface="Arial" charset="0"/>
              </a:rPr>
              <a:t>链表相关算法习题</a:t>
            </a:r>
            <a:endParaRPr lang="zh-CN" alt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zh-CN" altLang="en-US" sz="3200" b="1">
                <a:solidFill>
                  <a:schemeClr val="accent2"/>
                </a:solidFill>
              </a:rPr>
              <a:t>章　栈和队列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95288" y="765175"/>
            <a:ext cx="8645525" cy="3743325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/>
              <a:t>1.  </a:t>
            </a:r>
            <a:r>
              <a:rPr lang="zh-CN" altLang="en-US" sz="2800" b="1" dirty="0"/>
              <a:t>熟练掌握栈的</a:t>
            </a:r>
            <a:r>
              <a:rPr lang="zh-CN" altLang="en-US" sz="2800" b="1" dirty="0">
                <a:solidFill>
                  <a:srgbClr val="FF0000"/>
                </a:solidFill>
              </a:rPr>
              <a:t>顺序栈</a:t>
            </a:r>
            <a:r>
              <a:rPr lang="zh-CN" altLang="en-US" sz="2800" b="1" dirty="0"/>
              <a:t>的进栈出栈算法实现，特别应注意</a:t>
            </a:r>
            <a:r>
              <a:rPr lang="zh-CN" altLang="en-US" sz="2800" b="1" dirty="0">
                <a:solidFill>
                  <a:srgbClr val="FF0000"/>
                </a:solidFill>
              </a:rPr>
              <a:t>栈满和栈空</a:t>
            </a:r>
            <a:r>
              <a:rPr lang="zh-CN" altLang="en-US" sz="2800" b="1" dirty="0"/>
              <a:t>的条件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熟练掌握</a:t>
            </a:r>
            <a:r>
              <a:rPr lang="zh-CN" altLang="en-US" sz="2800" b="1" dirty="0">
                <a:solidFill>
                  <a:srgbClr val="FF0000"/>
                </a:solidFill>
              </a:rPr>
              <a:t>循环队列</a:t>
            </a:r>
            <a:r>
              <a:rPr lang="zh-CN" altLang="en-US" sz="2800" b="1" dirty="0"/>
              <a:t>的进队出队算法实现，特别注意</a:t>
            </a:r>
            <a:r>
              <a:rPr lang="zh-CN" altLang="en-US" sz="2800" b="1" dirty="0">
                <a:solidFill>
                  <a:srgbClr val="FF0000"/>
                </a:solidFill>
              </a:rPr>
              <a:t>队满和队空</a:t>
            </a:r>
            <a:r>
              <a:rPr lang="zh-CN" altLang="en-US" sz="2800" b="1" dirty="0"/>
              <a:t>的条件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深刻理解</a:t>
            </a:r>
            <a:r>
              <a:rPr lang="zh-CN" altLang="en-US" sz="2800" b="1" dirty="0">
                <a:solidFill>
                  <a:srgbClr val="FF0000"/>
                </a:solidFill>
              </a:rPr>
              <a:t>递归算法，</a:t>
            </a:r>
            <a:r>
              <a:rPr lang="zh-CN" altLang="en-US" sz="2800" b="1" dirty="0"/>
              <a:t>理解递归算法执行过程中</a:t>
            </a:r>
            <a:r>
              <a:rPr lang="zh-CN" altLang="en-US" sz="2800" b="1" dirty="0">
                <a:solidFill>
                  <a:srgbClr val="FF0000"/>
                </a:solidFill>
              </a:rPr>
              <a:t>栈的状态变化，递归算法时间、空间复杂度</a:t>
            </a:r>
            <a:r>
              <a:rPr lang="zh-CN" altLang="en-US" sz="2800" b="1" dirty="0"/>
              <a:t>分析方法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掌握</a:t>
            </a:r>
            <a:r>
              <a:rPr lang="zh-CN" altLang="en-US" sz="2800" b="1" dirty="0">
                <a:solidFill>
                  <a:srgbClr val="FF0000"/>
                </a:solidFill>
              </a:rPr>
              <a:t>表达式求值的算法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3851" y="1341438"/>
            <a:ext cx="8248678" cy="3311525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3200" b="1" dirty="0"/>
              <a:t>1. </a:t>
            </a:r>
            <a:r>
              <a:rPr lang="zh-CN" altLang="en-US" sz="3200" b="1" dirty="0"/>
              <a:t>了解串的存储方法，理解串的模式匹配算法，重点掌握</a:t>
            </a:r>
            <a:r>
              <a:rPr lang="en-US" altLang="zh-CN" sz="3200" b="1" dirty="0">
                <a:solidFill>
                  <a:srgbClr val="FF0000"/>
                </a:solidFill>
              </a:rPr>
              <a:t>BF</a:t>
            </a:r>
            <a:r>
              <a:rPr lang="zh-CN" altLang="en-US" sz="3200" b="1" dirty="0">
                <a:solidFill>
                  <a:srgbClr val="FF0000"/>
                </a:solidFill>
              </a:rPr>
              <a:t>算法</a:t>
            </a:r>
            <a:r>
              <a:rPr lang="zh-CN" altLang="en-US" sz="3200" b="1" dirty="0"/>
              <a:t>。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掌握</a:t>
            </a:r>
            <a:r>
              <a:rPr lang="zh-CN" altLang="en-US" sz="3200" b="1" dirty="0">
                <a:solidFill>
                  <a:srgbClr val="FF0000"/>
                </a:solidFill>
              </a:rPr>
              <a:t>数组地址计算方法</a:t>
            </a:r>
            <a:r>
              <a:rPr lang="zh-CN" altLang="en-US" sz="3200" b="1" dirty="0"/>
              <a:t>。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3200" b="1" dirty="0">
              <a:latin typeface="楷体_GB2312" pitchFamily="49" charset="-122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0"/>
            <a:ext cx="5724525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4</a:t>
            </a:r>
            <a:r>
              <a:rPr lang="zh-CN" altLang="en-US" sz="3200" b="1">
                <a:solidFill>
                  <a:schemeClr val="accent2"/>
                </a:solidFill>
              </a:rPr>
              <a:t>章　串、数组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5</a:t>
            </a:r>
            <a:r>
              <a:rPr lang="zh-CN" altLang="en-US" sz="3200" b="1">
                <a:solidFill>
                  <a:schemeClr val="accent2"/>
                </a:solidFill>
              </a:rPr>
              <a:t>章　树和二叉树</a:t>
            </a: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323850" y="981075"/>
            <a:ext cx="8280400" cy="3600450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</a:rPr>
              <a:t>掌握二叉树的基本概念、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性质</a:t>
            </a:r>
            <a:r>
              <a:rPr lang="zh-CN" altLang="en-US" sz="2800" b="1" dirty="0">
                <a:latin typeface="楷体_GB2312" pitchFamily="49" charset="-122"/>
              </a:rPr>
              <a:t>和存储结构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</a:rPr>
              <a:t>熟练掌握二叉树的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创建及三种遍历算法实现、</a:t>
            </a:r>
            <a:r>
              <a:rPr lang="zh-CN" altLang="en-US" sz="2800" b="1" dirty="0"/>
              <a:t>二叉树的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相关递归算法实现</a:t>
            </a:r>
            <a:r>
              <a:rPr lang="zh-CN" altLang="en-US" sz="2800" b="1" dirty="0">
                <a:latin typeface="楷体_GB2312" pitchFamily="49" charset="-122"/>
              </a:rPr>
              <a:t>（如计算结点个数、叶子结点个数、高度）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熟练掌握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霍夫曼树</a:t>
            </a:r>
            <a:r>
              <a:rPr lang="zh-CN" altLang="en-US" sz="2800" b="1" dirty="0">
                <a:latin typeface="楷体_GB2312" pitchFamily="49" charset="-122"/>
              </a:rPr>
              <a:t>的</a:t>
            </a:r>
            <a:r>
              <a:rPr lang="zh-CN" altLang="en-US" sz="2800" b="1" dirty="0" smtClean="0">
                <a:latin typeface="楷体_GB2312" pitchFamily="49" charset="-122"/>
              </a:rPr>
              <a:t>实现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</a:rPr>
              <a:t>算法</a:t>
            </a:r>
            <a:r>
              <a:rPr lang="zh-CN" altLang="en-US" sz="2800" b="1" dirty="0" smtClean="0">
                <a:latin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</a:rPr>
              <a:t>构造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霍夫曼编码</a:t>
            </a:r>
            <a:r>
              <a:rPr lang="zh-CN" altLang="en-US" sz="2800" b="1" dirty="0" smtClean="0">
                <a:latin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</a:rPr>
              <a:t>算法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916E6A-2FD4-48E4-ADE3-D1ABAACF1CF5}" type="datetime2">
              <a:rPr lang="zh-CN" altLang="en-US"/>
              <a:pPr>
                <a:defRPr/>
              </a:pPr>
              <a:t>2018年12月8日</a:t>
            </a:fld>
            <a:endParaRPr lang="en-US" altLang="zh-CN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第</a:t>
            </a:r>
            <a:r>
              <a:rPr lang="en-US" altLang="zh-CN" sz="3200" b="1">
                <a:solidFill>
                  <a:schemeClr val="accent2"/>
                </a:solidFill>
              </a:rPr>
              <a:t>6</a:t>
            </a:r>
            <a:r>
              <a:rPr lang="zh-CN" altLang="en-US" sz="3200" b="1">
                <a:solidFill>
                  <a:schemeClr val="accent2"/>
                </a:solidFill>
              </a:rPr>
              <a:t>章　图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250825" y="692150"/>
            <a:ext cx="8645525" cy="3241675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</a:rPr>
              <a:t>掌握图的基本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概念及相关术语和性质</a:t>
            </a:r>
          </a:p>
          <a:p>
            <a:pPr marL="457200" indent="-457200">
              <a:defRPr/>
            </a:pPr>
            <a:r>
              <a:rPr lang="en-US" altLang="zh-CN" sz="2800" b="1" dirty="0">
                <a:latin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</a:rPr>
              <a:t>熟练掌握图的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邻接矩阵和邻接表</a:t>
            </a:r>
            <a:r>
              <a:rPr lang="zh-CN" altLang="en-US" sz="2800" b="1" dirty="0">
                <a:latin typeface="楷体_GB2312" pitchFamily="49" charset="-122"/>
              </a:rPr>
              <a:t>两种存储</a:t>
            </a:r>
            <a:r>
              <a:rPr lang="zh-CN" altLang="en-US" sz="2800" b="1">
                <a:latin typeface="楷体_GB2312" pitchFamily="49" charset="-122"/>
              </a:rPr>
              <a:t>表示</a:t>
            </a:r>
            <a:r>
              <a:rPr lang="zh-CN" altLang="en-US" smtClean="0">
                <a:latin typeface="楷体_GB2312" pitchFamily="49" charset="-122"/>
              </a:rPr>
              <a:t>方法，图的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邻接矩阵构造算法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</a:endParaRP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熟练掌握图的两种遍历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DFS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和</a:t>
            </a:r>
            <a:r>
              <a:rPr lang="en-US" altLang="zh-CN" sz="2800" b="1" dirty="0" smtClean="0">
                <a:solidFill>
                  <a:srgbClr val="FF3300"/>
                </a:solidFill>
                <a:latin typeface="楷体_GB2312" pitchFamily="49" charset="-122"/>
              </a:rPr>
              <a:t>BFS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</a:rPr>
              <a:t>算法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</a:endParaRP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 b="1" dirty="0">
                <a:latin typeface="楷体_GB2312" pitchFamily="49" charset="-122"/>
              </a:rPr>
              <a:t>4.</a:t>
            </a:r>
            <a:r>
              <a:rPr lang="zh-CN" altLang="en-US" sz="2800" b="1" dirty="0">
                <a:latin typeface="楷体_GB2312" pitchFamily="49" charset="-122"/>
              </a:rPr>
              <a:t>熟练掌握最短路</a:t>
            </a:r>
            <a:r>
              <a:rPr lang="en-US" altLang="zh-CN" sz="2800" b="1" dirty="0" err="1" smtClean="0">
                <a:solidFill>
                  <a:srgbClr val="FF3300"/>
                </a:solidFill>
                <a:ea typeface="仿宋_GB2312" pitchFamily="49" charset="-122"/>
              </a:rPr>
              <a:t>Dijkstra</a:t>
            </a:r>
            <a:r>
              <a:rPr lang="zh-CN" altLang="en-US" sz="2800" b="1" dirty="0" smtClean="0">
                <a:solidFill>
                  <a:srgbClr val="FF3300"/>
                </a:solidFill>
                <a:ea typeface="仿宋_GB2312" pitchFamily="49" charset="-122"/>
              </a:rPr>
              <a:t>算法</a:t>
            </a:r>
            <a:r>
              <a:rPr lang="zh-CN" altLang="en-US" sz="2800" b="1" dirty="0" smtClean="0">
                <a:latin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最小生成树</a:t>
            </a:r>
            <a:r>
              <a:rPr lang="zh-CN" altLang="en-US" sz="2800" b="1" dirty="0">
                <a:latin typeface="楷体_GB2312" pitchFamily="49" charset="-122"/>
              </a:rPr>
              <a:t>的两种构造方法、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拓扑排序</a:t>
            </a:r>
            <a:r>
              <a:rPr lang="zh-CN" altLang="en-US" sz="2800" b="1" dirty="0">
                <a:latin typeface="楷体_GB2312" pitchFamily="49" charset="-122"/>
              </a:rPr>
              <a:t>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14533</TotalTime>
  <Words>719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bjfu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LI</cp:lastModifiedBy>
  <cp:revision>1335</cp:revision>
  <dcterms:created xsi:type="dcterms:W3CDTF">1996-07-15T15:40:02Z</dcterms:created>
  <dcterms:modified xsi:type="dcterms:W3CDTF">2018-12-08T11:51:17Z</dcterms:modified>
</cp:coreProperties>
</file>