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81" r:id="rId4"/>
    <p:sldId id="282" r:id="rId5"/>
    <p:sldId id="286" r:id="rId6"/>
    <p:sldId id="287" r:id="rId7"/>
    <p:sldId id="288" r:id="rId8"/>
    <p:sldId id="289" r:id="rId9"/>
    <p:sldId id="290" r:id="rId10"/>
    <p:sldId id="283" r:id="rId11"/>
    <p:sldId id="284" r:id="rId12"/>
    <p:sldId id="291" r:id="rId13"/>
    <p:sldId id="292" r:id="rId14"/>
    <p:sldId id="293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  <a:srgbClr val="D1E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8-03T13:50:17.1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17499 12408 138 0,'0'0'46'0,"0"0"40"16,0 0-34-16,0 0-36 15,0 0 8-15,0 0 6 16,0 0-8-16,0 0 0 15,0 0 8-15,0 0 10 16,0 0 4-16,0 0-4 16,0 0 12-16,0 0 4 15,0 0 6-15,0 0-12 16,0 0-14-16,0 0-8 0,0-6-8 16,0 2-4-1,0-2-6-15,0 2-4 0,0-2 2 16,0 2 0-16,0 1 2 15,0 0-2-15,0 2-2 16,0-2 2-16,0 0-4 16,0-1-2-16,0 2 0 15,0-6 2-15,0 3 6 16,0-2-6-16,0 0 4 16,0 1-2-16,0 2 2 15,0 1 0-15,0-1-6 16,0-2 0-16,0-1 0 15,0-1-2-15,0 0 2 16,0 1-2-16,0-3 0 0,0 3 2 16,0 2-2-16,0 1 0 15,0 0 0-15,0 4 4 16,0-2-4-16,0 2 4 16,0-1-2-16,0-5 2 15,3 3-4-15,0-1 6 16,-3 1-2-16,4-1-4 15,-1-2 0-15,-2 2 2 16,1-2 2-16,1 2-4 16,-2-2 0-16,1 5 0 15,-2-5 0-15,1 3 4 16,-1 2-4-16,0-5 0 16,2 2 0-16,-1-2 0 0,1-1 0 15,1 2 0-15,-2-2 0 16,3 0 2-16,-4 1-4 15,3 2 4-15,-3-1-2 16,4 0 0-16,-1-1-2 16,0 2 2-16,0-2 0 15,0 2 0-15,0-2 0 16,-2 2 0-16,1 1 0 16,-1-4 0-16,1 5 0 15,-1-5 2-15,1 1-2 16,-1 1 0-16,1 2 0 15,-2-3-2-15,2 3 4 0,-2-1-2 16,0-3 0 0,2 4-2-16,-1-3 2 0,-1 3 0 15,2-4 0-15,-1 6 0 16,3-5 0-16,-1 3 0 16,0 2-2-16,0-4 0 15,0 1 2-15,3-3 0 16,-5 3 0-16,3-1 0 15,-2 2 2-15,-1-1 0 16,1 1-2-16,-1 0 0 16,1 3 0-16,-1-1 0 15,2-5 0-15,-1 3 0 16,-1 2 0-16,1-5 0 16,-1 3 0-16,3-4 0 15,-1 2 0-15,1 0 0 0,-1-2 0 16,0 1 0-16,-3 2 0 15,3 1 0-15,-3 3 0 16,0-1 2-16,0-1-2 16,3-2 0-16,-3 1 0 15,1-3 0-15,2-1 0 16,2 1 0-16,-4-4 0 16,4 3-2-16,-1-2 2 15,0-5 0-15,3 5 0 16,-4-2 0-16,3 2 0 15,-3 2 0-15,0 3 0 16,2-2 0-16,-2 1 2 0,2 0-2 16,-2-2-2-16,3 2 2 15,2-4 2-15,-1 0-2 16,-1-1 0-16,1 0 2 16,1 1-2-16,2-1 0 15,-2 2 0-15,1 2 0 16,-3-1 0-16,-3 1 0 15,2 2 0-15,0 1 0 16,-4-3 0-16,2 3 0 16,0-1 2-16,-1 1-2 15,-1-1 0-15,2-2 0 16,1 2 0-16,-1 2 0 16,1-3 0-16,-1-1 0 0,0 2 0 15,0-1 0 1,0-2 0-16,1 4-2 0,-1-1 4 15,0 1-4-15,-1 0 4 16,1-1-2-16,1-2 0 16,0 3 0-16,3-1 0 15,-1 1 0-15,-3-2 0 16,0 0 0-16,0 1 0 16,2 1 0-16,1 0 0 15,0-1 0-15,-1 1 0 16,0-4 0-16,1-3 0 15,1 3-2-15,-1-2 2 16,0 0-2-16,0 2 2 16,-2 0 0-16,0 1-2 0,-1 2 4 15,-1 1-4-15,-1 0 2 16,3-1 0-16,-1-1 0 16,0-3 0-16,0-2 0 15,3-1 0-15,-1 0 0 16,3 0-2-16,-1 4 2 15,-1-2-2-15,1 5-2 16,-3-2 2-16,-1 6 2 16,0-7 0-16,0 0 2 15,1 1-2-15,1-1-2 16,1-2 2-16,-2 2 0 0,2 0 0 16,2-2 0-1,-5 2 0-15,0 3 0 0,0 1-2 16,0-3 4-16,0 2-4 15,-2 1 4-15,3-1-4 16,-1-2 2-16,2 3 0 16,1-3 0-16,2-2 0 15,2-1 0-15,-4 2 0 16,-2 1 0-16,1-1 0 16,-1 4 0-16,1-4 0 15,0 3-2-15,0 1 0 16,0-4 2-16,1-2 0 15,-3 2 0-15,0 0-4 16,1 0 2-16,0-1 2 0,1 3-2 16,-2-1 2-16,1 3 0 15,1-1 0-15,-1 1 0 16,3-3 0-16,0 2-2 16,-1-3 0-16,1-1-4 15,-1 0 0-15,3 1 2 16,-1-1 0-16,1-1-2 15,-3 0 4-15,2 3-4 16,0-1 4-16,-1 0 0 16,3-2-2-16,-3 2 4 15,-1-4-2-15,0 2 0 16,0 2 2-16,0-3-10 16,1 4 6-16,1-2-4 0,-2 2 2 15,-3 4 2-15,3-2 4 16,-1 1-2-16,0 0 2 15,1-1 2-15,-2-2-2 16,1-1 0-16,3-3-2 16,-1 0 2-16,-1 0 0 15,0 0 0-15,0 0-2 16,2 1 2-16,-2 2 0 16,1-3 0-16,-1 4-2 15,-3-1 2-15,1 3 0 16,-1-2 0-16,3 0 0 15,-3 1-2-15,1-4 2 0,-1 2 0 16,2 0 0 0,0-1 0-16,-2 1 0 0,4 0 0 15,-4 4 0-15,0 0-2 16,0-1 2-16,1-1 0 16,2-3 0-16,0 4 0 15,1-1 0-15,0-3 0 16,-1 4 0-16,0-2 0 15,-2 3 0-15,2-4 0 16,-2 4 0-16,-1-1 0 16,2-1 0-16,-2-2 0 15,2 0 0-15,-5 2 0 16,3-3 0-16,0 5 0 16,1-4 0-16,-4 4 0 15,3-1 0-15,0 0 0 0,0 1 0 16,0-3 0-16,1-1 0 15,-1 3 0-15,0-2 0 16,0 0 0-16,1 3 0 16,1-2-2-16,0 2 2 15,-2-2 0-15,0 3 0 16,0 0 0-16,0-4 0 16,0 5 0-16,0-5 0 15,1 2 0-15,0-2 0 16,1 3 0-16,1-4 0 15,-2 3 0-15,3-2 0 16,-3-1 0-16,-1 4 0 0,-3-1 0 16,3-2 0-16,0 3 0 15,-2-1 0-15,1 0 0 16,1 1 0-16,1-2 0 16,-1 0 0-16,2-1-2 15,0 3 2-15,-2-3 0 16,4 3 2-16,-4-1-2 15,0 0 0-15,0-2 0 16,0 3-2-16,0-1 4 16,4-2-2-16,-3 2 0 15,2-2 0-15,-1 2 0 16,0-3 0-16,1 1 0 16,-2-1 0-16,2 2 2 15,-3 1-2-15,-2 1 2 0,2 0-2 16,0 2 0-16,0-2 0 15,2 0 0-15,0 0 0 16,0-4 0-16,0 4 0 16,-2-1 0-16,0 1 0 15,0-1 0-15,0 0 2 16,0 2-2-16,-3 1 4 16,3-1-4-16,1 1 0 15,-1-2 0-15,0 0 0 16,0 3 0-16,1-4 0 15,1-2 0-15,0 6 0 0,-2-3 2 16,1-1-2-16,-1 1 0 16,0 1 0-16,0-3 4 15,-2 5-2-15,2 0 2 16,0-2-2-16,-1-2 0 16,1 1 2-16,0 0-4 15,0 3 2-15,1-2-4 16,-3 1 4-16,2 0-2 15,1-2 0-15,2 0 0 16,-3 3 0-16,0-3 2 16,0-1 2-16,-2 4-2 15,1-3-2-15,-1 3 0 0,2 0 2 16,0 0-2 0,-2-1 0-16,1-2 2 0,2 0-2 15,-1-1 0-15,0-2 0 16,0 3 2-16,1-4-2 15,2 4 4-15,-6 3-4 16,4 0 2-16,-4 0 2 16,0 0 2-16,3 0-6 15,-3-1 0-15,3-2 0 16,-2 3 2-16,4-6-2 16,-1 5 0-16,-1-2 0 15,0 0 0-15,0 3 0 16,-1-3 0-16,2 3 2 15,-3 0 2-15,3 0 0 16,-4 0 0-16,3 0-2 0,0 0 0 16,0 0 0-16,0 0-2 15,-3 0 0-15,3 0-2 16,-2 0 2-16,-1 0 0 16,0 0 2-16,0 0-2 15,0 0 0-15,0 0 4 16,2 0-2-16,1-1 2 15,1-2 4-15,0 0-2 16,-1 1-4-16,0 2 2 16,2-2-4-16,-1 0 0 15,0-1 0-15,-1 3 0 16,1-2 0-16,-4 2 0 16,3-1 0-16,-3 1 0 0,3 0 0 15,0-1 0 1,0 1 2-16,0 0-2 0,1 0 0 15,-1-4 2-15,0 4-2 16,-1-2 0-16,2 1-2 16,-1-1 2-16,-2-2 0 15,6 1-2-15,-4 0-6 16,0-1-16-16,0 0-50 16,-3 2-126-16,3 2-196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6842-534C-4461-937B-70AD1675F77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E7B4D-A7EF-4A40-BB50-9217D2857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9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6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1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1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1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6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C5D0-BB9B-4EF1-AE00-7649E74D8E2C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B16F-37DE-4553-B266-7437A5A12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3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8030" y="2090596"/>
            <a:ext cx="5775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杭电多校</a:t>
            </a:r>
            <a:endParaRPr lang="en-US" altLang="zh-CN" sz="5400" b="1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5400" b="1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3-1007 &amp;&amp; 4-1010</a:t>
            </a:r>
            <a:endParaRPr lang="zh-CN" altLang="en-US" sz="5400" b="1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05985" y="4951351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讲题人：何瑾雨</a:t>
            </a:r>
          </a:p>
        </p:txBody>
      </p:sp>
    </p:spTree>
    <p:extLst>
      <p:ext uri="{BB962C8B-B14F-4D97-AF65-F5344CB8AC3E}">
        <p14:creationId xmlns:p14="http://schemas.microsoft.com/office/powerpoint/2010/main" val="248941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2385" y="493113"/>
            <a:ext cx="9193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HDU_3-1007 Find the answer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4976F-A69C-4E32-B07F-ECC8405C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5" y="2125511"/>
            <a:ext cx="4626088" cy="46905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76AB09-706B-47AF-95F3-C8AF50A063BE}"/>
              </a:ext>
            </a:extLst>
          </p:cNvPr>
          <p:cNvSpPr txBox="1"/>
          <p:nvPr/>
        </p:nvSpPr>
        <p:spPr>
          <a:xfrm>
            <a:off x="472385" y="1633068"/>
            <a:ext cx="107775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F66476-0808-471B-A499-39132CEFD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28" y="2125511"/>
            <a:ext cx="3690512" cy="46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2385" y="493113"/>
            <a:ext cx="9193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HDU_3-1007 Find the answer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76AB09-706B-47AF-95F3-C8AF50A063BE}"/>
              </a:ext>
            </a:extLst>
          </p:cNvPr>
          <p:cNvSpPr txBox="1"/>
          <p:nvPr/>
        </p:nvSpPr>
        <p:spPr>
          <a:xfrm>
            <a:off x="472385" y="1633068"/>
            <a:ext cx="107775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B74B86-BAAE-47F8-AD1E-8BECAFA34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5" y="2125511"/>
            <a:ext cx="4324350" cy="3648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FB9A1B-9E94-44D0-AAB3-9E431CBAA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85" y="2125511"/>
            <a:ext cx="4518906" cy="36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434" y="493113"/>
            <a:ext cx="538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 </a:t>
            </a:r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6C6BD1-D6AB-4078-ABC2-6A68CC79AD79}"/>
              </a:ext>
            </a:extLst>
          </p:cNvPr>
          <p:cNvSpPr txBox="1"/>
          <p:nvPr/>
        </p:nvSpPr>
        <p:spPr>
          <a:xfrm>
            <a:off x="472385" y="1633068"/>
            <a:ext cx="1147023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支持查询，插入，删除操作的二叉搜索树，平衡树。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的前置技能。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例：洛谷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P3369-【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普通平衡树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您需要写一种数据结构（可参考题目标题），来维护一些数，其中需要提供以下操作：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插入数值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b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删除数值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（如果有多个，只删除一个） </a:t>
            </a:r>
            <a:b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查询数值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的排名（如有多个相同的数，应输出最小的排名） </a:t>
            </a:r>
            <a:b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查询排名为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 </a:t>
            </a:r>
            <a:b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求数值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的前驱（小于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最大的数） </a:t>
            </a:r>
            <a:b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求数值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的后继（大于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最小的数）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7DFB4F-6CDE-4603-85FB-85598D3B4596}"/>
              </a:ext>
            </a:extLst>
          </p:cNvPr>
          <p:cNvSpPr txBox="1"/>
          <p:nvPr/>
        </p:nvSpPr>
        <p:spPr>
          <a:xfrm>
            <a:off x="472384" y="5080166"/>
            <a:ext cx="114702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【B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算法讲堂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ACM】Splay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----------https://www.bilibili.com/video/av19879546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CSDN】Splay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Tree----------https://blog.csdn.net/changtao381/article/details/8936765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洛谷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】P3369 【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普通平衡树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----------https://www.luogu.org/problem/P3369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41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2385" y="1633068"/>
            <a:ext cx="114702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Description</a:t>
            </a: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are given a positive integer n &gt; 1. Consider all the different prime divisors of n. Each of them is included in the expansion n into prime factors in some degree. Required to find among the indicators of these powers is minimal.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304238-C5EF-4A93-B4A2-C12AA1918F86}"/>
              </a:ext>
            </a:extLst>
          </p:cNvPr>
          <p:cNvSpPr txBox="1"/>
          <p:nvPr/>
        </p:nvSpPr>
        <p:spPr>
          <a:xfrm>
            <a:off x="472385" y="2956615"/>
            <a:ext cx="11470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题意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给出一个正整数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，输出其分解质因数结果中，质因数幂最小的幂。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BF6F59-9854-4B29-A7D9-1B8D31C2EA6D}"/>
              </a:ext>
            </a:extLst>
          </p:cNvPr>
          <p:cNvSpPr txBox="1"/>
          <p:nvPr/>
        </p:nvSpPr>
        <p:spPr>
          <a:xfrm>
            <a:off x="6095998" y="4209269"/>
            <a:ext cx="5533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数据规模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组数据，每组一行一个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1&lt;=Q&lt;=5e4, 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1&lt;=n&lt;=1e18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7D3D83-BC4A-4326-9F23-BE3E56956CB3}"/>
              </a:ext>
            </a:extLst>
          </p:cNvPr>
          <p:cNvSpPr txBox="1"/>
          <p:nvPr/>
        </p:nvSpPr>
        <p:spPr>
          <a:xfrm>
            <a:off x="472385" y="4208037"/>
            <a:ext cx="190683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5 </a:t>
            </a: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12 </a:t>
            </a:r>
          </a:p>
          <a:p>
            <a:r>
              <a:rPr lang="en-US" altLang="zh-CN" dirty="0"/>
              <a:t>108 </a:t>
            </a:r>
          </a:p>
          <a:p>
            <a:r>
              <a:rPr lang="en-US" altLang="zh-CN" dirty="0"/>
              <a:t>36 </a:t>
            </a:r>
          </a:p>
          <a:p>
            <a:r>
              <a:rPr lang="en-US" altLang="zh-CN" dirty="0"/>
              <a:t>65536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34A0F6-8AAA-411B-A04E-EF7644A283CD}"/>
              </a:ext>
            </a:extLst>
          </p:cNvPr>
          <p:cNvSpPr txBox="1"/>
          <p:nvPr/>
        </p:nvSpPr>
        <p:spPr>
          <a:xfrm>
            <a:off x="3284192" y="4208037"/>
            <a:ext cx="1906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1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908F5F-A291-40EC-ACC4-A4E5D502D5BB}"/>
              </a:ext>
            </a:extLst>
          </p:cNvPr>
          <p:cNvSpPr txBox="1"/>
          <p:nvPr/>
        </p:nvSpPr>
        <p:spPr>
          <a:xfrm>
            <a:off x="472385" y="493113"/>
            <a:ext cx="1175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HDU_4-1010 Minimal Power of Prime</a:t>
            </a:r>
          </a:p>
        </p:txBody>
      </p:sp>
    </p:spTree>
    <p:extLst>
      <p:ext uri="{BB962C8B-B14F-4D97-AF65-F5344CB8AC3E}">
        <p14:creationId xmlns:p14="http://schemas.microsoft.com/office/powerpoint/2010/main" val="47037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2385" y="493113"/>
            <a:ext cx="9193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HDU_3-1007 Find the answer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385" y="1633068"/>
            <a:ext cx="107775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瞎搞。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1e18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是个特别大的数字。暴力质因数分解不可能。然后开始寻找玄学。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如果把小于</a:t>
            </a:r>
            <a:r>
              <a:rPr lang="en-US" altLang="zh-CN" sz="1600" dirty="0"/>
              <a:t>N</a:t>
            </a:r>
            <a:r>
              <a:rPr lang="en-US" altLang="zh-CN" sz="1600" baseline="30000" dirty="0"/>
              <a:t>1/5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的质因数全部除掉，那么剩下的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只可能由大于</a:t>
            </a:r>
            <a:r>
              <a:rPr lang="en-US" altLang="zh-CN" sz="1600" dirty="0"/>
              <a:t>N</a:t>
            </a:r>
            <a:r>
              <a:rPr lang="en-US" altLang="zh-CN" sz="1600" baseline="30000" dirty="0"/>
              <a:t>1/5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的质因数组成，且最高次幂不大于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Let's first factorize N using prime numbers not larger than N</a:t>
            </a:r>
            <a:r>
              <a:rPr lang="en-US" altLang="zh-CN" baseline="30000" dirty="0"/>
              <a:t>1/5</a:t>
            </a:r>
            <a:r>
              <a:rPr lang="en-US" altLang="zh-CN" dirty="0"/>
              <a:t>. And let's denote M as the left part, all the prime factors of M are larger than N</a:t>
            </a:r>
            <a:r>
              <a:rPr lang="en-US" altLang="zh-CN" baseline="30000" dirty="0"/>
              <a:t>1/5</a:t>
            </a:r>
            <a:r>
              <a:rPr lang="en-US" altLang="zh-CN" dirty="0"/>
              <a:t>. If M=1 then we are done, otherwise M can only be P</a:t>
            </a:r>
            <a:r>
              <a:rPr lang="en-US" altLang="zh-CN" baseline="30000" dirty="0"/>
              <a:t>2</a:t>
            </a:r>
            <a:r>
              <a:rPr lang="en-US" altLang="zh-CN" dirty="0"/>
              <a:t>, P</a:t>
            </a:r>
            <a:r>
              <a:rPr lang="en-US" altLang="zh-CN" baseline="30000" dirty="0"/>
              <a:t>3</a:t>
            </a:r>
            <a:r>
              <a:rPr lang="en-US" altLang="zh-CN" dirty="0"/>
              <a:t>, P</a:t>
            </a:r>
            <a:r>
              <a:rPr lang="en-US" altLang="zh-CN" baseline="30000" dirty="0"/>
              <a:t>4</a:t>
            </a:r>
            <a:r>
              <a:rPr lang="en-US" altLang="zh-CN" dirty="0"/>
              <a:t> or P</a:t>
            </a:r>
            <a:r>
              <a:rPr lang="en-US" altLang="zh-CN" baseline="30000" dirty="0"/>
              <a:t>2</a:t>
            </a:r>
            <a:r>
              <a:rPr lang="en-US" altLang="zh-CN" dirty="0"/>
              <a:t>*Q</a:t>
            </a:r>
            <a:r>
              <a:rPr lang="en-US" altLang="zh-CN" baseline="30000" dirty="0"/>
              <a:t>2</a:t>
            </a:r>
            <a:r>
              <a:rPr lang="en-US" altLang="zh-CN" dirty="0"/>
              <a:t>, here P and Q are prime numbers.</a:t>
            </a:r>
            <a:endParaRPr lang="zh-CN" altLang="zh-CN" dirty="0"/>
          </a:p>
          <a:p>
            <a:r>
              <a:rPr lang="en-US" altLang="zh-CN" dirty="0"/>
              <a:t>(1) If M</a:t>
            </a:r>
            <a:r>
              <a:rPr lang="en-US" altLang="zh-CN" baseline="30000" dirty="0"/>
              <a:t>1/4</a:t>
            </a:r>
            <a:r>
              <a:rPr lang="en-US" altLang="zh-CN" dirty="0"/>
              <a:t> is an integer, we can know that M=P</a:t>
            </a:r>
            <a:r>
              <a:rPr lang="en-US" altLang="zh-CN" baseline="30000" dirty="0"/>
              <a:t>4</a:t>
            </a:r>
            <a:r>
              <a:rPr lang="en-US" altLang="zh-CN" dirty="0"/>
              <a:t>. Update answer using 4 and return.</a:t>
            </a:r>
            <a:endParaRPr lang="zh-CN" altLang="zh-CN" dirty="0"/>
          </a:p>
          <a:p>
            <a:r>
              <a:rPr lang="en-US" altLang="zh-CN" dirty="0"/>
              <a:t>(2) If M</a:t>
            </a:r>
            <a:r>
              <a:rPr lang="en-US" altLang="zh-CN" baseline="30000" dirty="0"/>
              <a:t>1/3</a:t>
            </a:r>
            <a:r>
              <a:rPr lang="en-US" altLang="zh-CN" dirty="0"/>
              <a:t> is an integer, we can know that M=P</a:t>
            </a:r>
            <a:r>
              <a:rPr lang="en-US" altLang="zh-CN" baseline="30000" dirty="0"/>
              <a:t>3</a:t>
            </a:r>
            <a:r>
              <a:rPr lang="en-US" altLang="zh-CN" dirty="0"/>
              <a:t>. Update answer using 3 and return.</a:t>
            </a:r>
            <a:endParaRPr lang="zh-CN" altLang="zh-CN" dirty="0"/>
          </a:p>
          <a:p>
            <a:r>
              <a:rPr lang="en-US" altLang="zh-CN" dirty="0"/>
              <a:t>(3) If M</a:t>
            </a:r>
            <a:r>
              <a:rPr lang="en-US" altLang="zh-CN" baseline="30000" dirty="0"/>
              <a:t>1/2</a:t>
            </a:r>
            <a:r>
              <a:rPr lang="en-US" altLang="zh-CN" dirty="0"/>
              <a:t> is an integer, we can know that M=P</a:t>
            </a:r>
            <a:r>
              <a:rPr lang="en-US" altLang="zh-CN" baseline="30000" dirty="0"/>
              <a:t>2</a:t>
            </a:r>
            <a:r>
              <a:rPr lang="en-US" altLang="zh-CN" dirty="0"/>
              <a:t> or M=P</a:t>
            </a:r>
            <a:r>
              <a:rPr lang="en-US" altLang="zh-CN" baseline="30000" dirty="0"/>
              <a:t>2</a:t>
            </a:r>
            <a:r>
              <a:rPr lang="en-US" altLang="zh-CN" dirty="0"/>
              <a:t>*Q</a:t>
            </a:r>
            <a:r>
              <a:rPr lang="en-US" altLang="zh-CN" baseline="30000" dirty="0"/>
              <a:t>2</a:t>
            </a:r>
            <a:r>
              <a:rPr lang="en-US" altLang="zh-CN" dirty="0"/>
              <a:t>. No matter which situation, we can always update answer using 2 and return.</a:t>
            </a:r>
            <a:endParaRPr lang="zh-CN" altLang="zh-CN" dirty="0"/>
          </a:p>
          <a:p>
            <a:r>
              <a:rPr lang="en-US" altLang="zh-CN" dirty="0"/>
              <a:t>(4) If (1)(2)(3) are false, we can know that answer=1.</a:t>
            </a:r>
            <a:endParaRPr lang="zh-CN" altLang="zh-CN" dirty="0"/>
          </a:p>
          <a:p>
            <a:r>
              <a:rPr lang="en-US" altLang="zh-CN" dirty="0"/>
              <a:t>Since there are just O(N</a:t>
            </a:r>
            <a:r>
              <a:rPr lang="en-US" altLang="zh-CN" baseline="30000" dirty="0"/>
              <a:t>1/5</a:t>
            </a:r>
            <a:r>
              <a:rPr lang="en-US" altLang="zh-CN" dirty="0"/>
              <a:t>/log(N)) prime numbers, so the expected running time is O(T*N</a:t>
            </a:r>
            <a:r>
              <a:rPr lang="en-US" altLang="zh-CN" baseline="30000" dirty="0"/>
              <a:t>1/5</a:t>
            </a:r>
            <a:r>
              <a:rPr lang="en-US" altLang="zh-CN" dirty="0"/>
              <a:t>/log(N)).</a:t>
            </a:r>
            <a:endParaRPr lang="zh-CN" altLang="zh-CN" dirty="0"/>
          </a:p>
          <a:p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0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55303" y="2505670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CN" altLang="en-US" sz="5400" b="1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70214" y="5076826"/>
            <a:ext cx="1451572" cy="40740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8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2385" y="493113"/>
            <a:ext cx="9193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HDU_3-1007 Find the answer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2385" y="1633068"/>
                <a:ext cx="11470231" cy="1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Problem Description</a:t>
                </a:r>
              </a:p>
              <a:p>
                <a:endParaRPr lang="en-US" altLang="zh-CN" sz="10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Given a sequence of n integers called W and an integer m. For each </a:t>
                </a:r>
                <a:r>
                  <a:rPr lang="en-US" altLang="zh-CN" sz="1600" dirty="0" err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(1 &lt;= </a:t>
                </a:r>
                <a:r>
                  <a:rPr lang="en-US" altLang="zh-CN" sz="1600" dirty="0" err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&lt;= n), you can choose some elements </a:t>
                </a:r>
                <a:r>
                  <a:rPr lang="en-US" altLang="zh-CN" sz="1600" dirty="0" err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Wk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(1 &lt;= k &lt; </a:t>
                </a:r>
                <a:r>
                  <a:rPr lang="en-US" altLang="zh-CN" sz="1600" dirty="0" err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and change them to zero to make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pt-BR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p>
                      <m:e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𝑊𝑗</m:t>
                        </m:r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≤</m:t>
                        </m:r>
                        <m: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So what's the minimum number of chosen elements to meet the requirements above?</a:t>
                </a: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5" y="1633068"/>
                <a:ext cx="11470231" cy="1311834"/>
              </a:xfrm>
              <a:prstGeom prst="rect">
                <a:avLst/>
              </a:prstGeom>
              <a:blipFill>
                <a:blip r:embed="rId4"/>
                <a:stretch>
                  <a:fillRect l="-266" t="-1395" b="-2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304238-C5EF-4A93-B4A2-C12AA1918F86}"/>
                  </a:ext>
                </a:extLst>
              </p:cNvPr>
              <p:cNvSpPr txBox="1"/>
              <p:nvPr/>
            </p:nvSpPr>
            <p:spPr>
              <a:xfrm>
                <a:off x="472385" y="2956615"/>
                <a:ext cx="11470231" cy="10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题意</a:t>
                </a:r>
                <a:endParaRPr lang="en-US" altLang="zh-CN" sz="1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0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给出一个长度为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的序列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，和一个整数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对于每个</a:t>
                </a:r>
                <a:r>
                  <a:rPr lang="en-US" altLang="zh-CN" sz="1600" dirty="0" err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(1 &lt;=  </a:t>
                </a:r>
                <a:r>
                  <a:rPr lang="en-US" altLang="zh-CN" sz="1600" dirty="0" err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&lt;= n)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，输出最少需要去掉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-</m:t>
                    </m:r>
                    <m:r>
                      <a:rPr lang="en-US" altLang="zh-CN" sz="1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中多少个数，使得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pt-BR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p>
                      <m:e>
                        <m:r>
                          <a:rPr lang="en-US" altLang="zh-CN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𝑊𝑗</m:t>
                        </m:r>
                        <m:r>
                          <a:rPr lang="en-US" altLang="zh-CN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≤</m:t>
                        </m:r>
                        <m:r>
                          <a:rPr lang="en-US" altLang="zh-CN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。不可以去掉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𝑊𝑖</m:t>
                    </m:r>
                    <m:r>
                      <a:rPr lang="zh-CN" altLang="en-US" sz="16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E304238-C5EF-4A93-B4A2-C12AA191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5" y="2956615"/>
                <a:ext cx="11470231" cy="1034835"/>
              </a:xfrm>
              <a:prstGeom prst="rect">
                <a:avLst/>
              </a:prstGeom>
              <a:blipFill>
                <a:blip r:embed="rId5"/>
                <a:stretch>
                  <a:fillRect l="-266" t="-1765" b="-5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BF6F59-9854-4B29-A7D9-1B8D31C2EA6D}"/>
                  </a:ext>
                </a:extLst>
              </p:cNvPr>
              <p:cNvSpPr txBox="1"/>
              <p:nvPr/>
            </p:nvSpPr>
            <p:spPr>
              <a:xfrm>
                <a:off x="6095998" y="4209269"/>
                <a:ext cx="55337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数据规模</a:t>
                </a:r>
                <a:endParaRPr lang="en-US" altLang="zh-CN" sz="1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0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组数据，每组第一行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m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，第二行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个数代表序列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1&lt;=Q&lt;=15, </a:t>
                </a: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1&lt;=n&lt;=2e5,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1&lt;=m&lt;=1e9,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1&lt;=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&lt;=m</a:t>
                </a: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BF6F59-9854-4B29-A7D9-1B8D31C2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4209269"/>
                <a:ext cx="5533749" cy="1477328"/>
              </a:xfrm>
              <a:prstGeom prst="rect">
                <a:avLst/>
              </a:prstGeom>
              <a:blipFill>
                <a:blip r:embed="rId6"/>
                <a:stretch>
                  <a:fillRect l="-551" t="-1235" b="-4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97D3D83-BC4A-4326-9F23-BE3E56956CB3}"/>
              </a:ext>
            </a:extLst>
          </p:cNvPr>
          <p:cNvSpPr txBox="1"/>
          <p:nvPr/>
        </p:nvSpPr>
        <p:spPr>
          <a:xfrm>
            <a:off x="472385" y="4208037"/>
            <a:ext cx="1906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7 15 </a:t>
            </a:r>
          </a:p>
          <a:p>
            <a:r>
              <a:rPr lang="en-US" altLang="zh-CN" dirty="0"/>
              <a:t>1 2 3 4 5 6 7 </a:t>
            </a:r>
          </a:p>
          <a:p>
            <a:r>
              <a:rPr lang="en-US" altLang="zh-CN" dirty="0"/>
              <a:t>5 100 </a:t>
            </a:r>
          </a:p>
          <a:p>
            <a:r>
              <a:rPr lang="en-US" altLang="zh-CN" dirty="0"/>
              <a:t>80 40 40 40 60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34A0F6-8AAA-411B-A04E-EF7644A283CD}"/>
              </a:ext>
            </a:extLst>
          </p:cNvPr>
          <p:cNvSpPr txBox="1"/>
          <p:nvPr/>
        </p:nvSpPr>
        <p:spPr>
          <a:xfrm>
            <a:off x="3284192" y="4208037"/>
            <a:ext cx="1906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7 15 </a:t>
            </a:r>
          </a:p>
          <a:p>
            <a:r>
              <a:rPr lang="en-US" altLang="zh-CN" dirty="0"/>
              <a:t>1 2 3 4 5 6 7 </a:t>
            </a:r>
          </a:p>
          <a:p>
            <a:r>
              <a:rPr lang="en-US" altLang="zh-CN" dirty="0"/>
              <a:t>5 100 </a:t>
            </a:r>
          </a:p>
          <a:p>
            <a:r>
              <a:rPr lang="en-US" altLang="zh-CN" dirty="0"/>
              <a:t>80 40 40 40 60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7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2385" y="493113"/>
            <a:ext cx="9193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HDU_3-1007 Find the answer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2385" y="1633068"/>
                <a:ext cx="10777506" cy="203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解题思路</a:t>
                </a:r>
                <a:endParaRPr lang="en-US" altLang="zh-CN" sz="16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000" b="1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题目问需要去掉最少数量的数，使总和不超过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，且不能去掉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𝑊𝑖</m:t>
                    </m:r>
                  </m:oMath>
                </a14:m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这个数。那么可以把问题转化成：在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zh-CN" altLang="en-US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到</m:t>
                    </m:r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𝑊𝑖</m:t>
                    </m:r>
                    <m:r>
                      <a:rPr lang="en-US" altLang="zh-CN" sz="16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-</m:t>
                    </m:r>
                    <m:r>
                      <a:rPr lang="en-US" altLang="zh-CN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zh-CN" altLang="en-US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</m:t>
                    </m:r>
                  </m:oMath>
                </a14:m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，选出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个数，使其总和不超过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m-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ea typeface="微软雅黑" panose="020B0503020204020204" pitchFamily="34" charset="-122"/>
                  </a:rPr>
                  <a:t>，求这个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ea typeface="微软雅黑" panose="020B0503020204020204" pitchFamily="34" charset="-122"/>
                  </a:rPr>
                  <a:t>k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ea typeface="微软雅黑" panose="020B0503020204020204" pitchFamily="34" charset="-122"/>
                  </a:rPr>
                  <a:t>的最大值。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pitchFamily="34" charset="-122"/>
                </a:endParaRPr>
              </a:p>
              <a:p>
                <a:endParaRPr lang="en-US" altLang="zh-CN" sz="10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用平衡树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(Balanced Binary Tree) (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这里的平衡树用伸展树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(splay tree)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维护每个节点的子节点数量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(size)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和子节点总和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(sum)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，每一次插入新数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𝑊𝑖</m:t>
                    </m:r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𝑊𝑖</m:t>
                    </m:r>
                  </m:oMath>
                </a14:m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旋转到根节点。遍历子树求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的最大值。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0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时间复杂度：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lang="en-US" altLang="zh-CN" sz="1600" dirty="0" err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nlogn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5" y="1633068"/>
                <a:ext cx="10777506" cy="2031775"/>
              </a:xfrm>
              <a:prstGeom prst="rect">
                <a:avLst/>
              </a:prstGeom>
              <a:blipFill>
                <a:blip r:embed="rId4"/>
                <a:stretch>
                  <a:fillRect l="-283" t="-901" b="-3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0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434" y="493113"/>
            <a:ext cx="538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 </a:t>
            </a:r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C2F163-E6E1-4730-BBDD-3C09574CD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4" y="1633068"/>
            <a:ext cx="5813834" cy="43991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A7D4DC-C0F2-4961-9E0A-BBE373C39F5B}"/>
              </a:ext>
            </a:extLst>
          </p:cNvPr>
          <p:cNvSpPr txBox="1"/>
          <p:nvPr/>
        </p:nvSpPr>
        <p:spPr>
          <a:xfrm>
            <a:off x="6596050" y="3247860"/>
            <a:ext cx="529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哪一棵树更平衡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80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434" y="493113"/>
            <a:ext cx="538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 </a:t>
            </a:r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1FDB64-6660-4BC6-9F4C-711CCEA16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43" y="3277916"/>
            <a:ext cx="6378765" cy="30869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3F8945-470F-4D85-BE3F-E926BD17E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4" y="1633069"/>
            <a:ext cx="6382607" cy="26637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4116946-CC62-43B3-8592-AD1B50FA1570}"/>
                  </a:ext>
                </a:extLst>
              </p14:cNvPr>
              <p14:cNvContentPartPr/>
              <p14:nvPr/>
            </p14:nvContentPartPr>
            <p14:xfrm>
              <a:off x="6299640" y="3703680"/>
              <a:ext cx="567000" cy="7635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4116946-CC62-43B3-8592-AD1B50FA15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0280" y="3694320"/>
                <a:ext cx="585720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98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434" y="493113"/>
            <a:ext cx="538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 </a:t>
            </a:r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BA19CD-8585-443C-A0AC-4FF4D3A22F48}"/>
              </a:ext>
            </a:extLst>
          </p:cNvPr>
          <p:cNvSpPr txBox="1"/>
          <p:nvPr/>
        </p:nvSpPr>
        <p:spPr>
          <a:xfrm>
            <a:off x="472385" y="1633068"/>
            <a:ext cx="114702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Splaying</a:t>
            </a:r>
          </a:p>
          <a:p>
            <a:endParaRPr lang="en-US" altLang="zh-CN" sz="1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中的基本操作。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为了让被查询的条目更接近树根，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使用了树的旋转操作，同时保证二叉排序树的性质不变。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的操作受以下三种因素影响：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是父节点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的左孩子还是右孩子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是不是根节点，如果不是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是父节点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的左孩子还是右孩子</a:t>
            </a:r>
          </a:p>
          <a:p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12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434" y="493113"/>
            <a:ext cx="538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 </a:t>
            </a:r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6910C-15E9-4616-9ECC-E0BE6DF5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5" y="1633068"/>
            <a:ext cx="9590476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434" y="493113"/>
            <a:ext cx="538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 </a:t>
            </a:r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B31D5B-AE16-4E53-8377-3C659FB5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34" y="1633068"/>
            <a:ext cx="9335150" cy="39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434" y="493113"/>
            <a:ext cx="538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伸展树 </a:t>
            </a:r>
            <a:r>
              <a:rPr lang="en-US" altLang="zh-CN" sz="4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Splay Tree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DD4F9C-E00B-4BB0-BADB-DD5A045E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34" y="1633068"/>
            <a:ext cx="9203314" cy="39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992</Words>
  <Application>Microsoft Office PowerPoint</Application>
  <PresentationFormat>宽屏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瑾雨 何</cp:lastModifiedBy>
  <cp:revision>37</cp:revision>
  <dcterms:created xsi:type="dcterms:W3CDTF">2016-03-25T12:02:45Z</dcterms:created>
  <dcterms:modified xsi:type="dcterms:W3CDTF">2019-08-03T14:31:33Z</dcterms:modified>
</cp:coreProperties>
</file>