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D42B55E-B892-43E9-8E58-97DDB02FBF38}">
  <a:tblStyle styleName="Table_0" styleId="{DD42B55E-B892-43E9-8E58-97DDB02FBF38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" styleId="{68EA32A7-0F36-4AD2-8921-9C67B514E90C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" styleId="{FE0451E7-B83D-43E7-B348-5C4C3776E693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3" styleId="{662AF2DE-1EDC-488E-9463-1AA0DEDD5EFC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4" styleId="{F8E4CBFF-3A64-4627-9BBE-9E3C083606BA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6.xml" Type="http://schemas.openxmlformats.org/officeDocument/2006/relationships/slide" Id="rId12"/><Relationship Target="slides/slide7.xml" Type="http://schemas.openxmlformats.org/officeDocument/2006/relationships/slide" Id="rId13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23.xml" Type="http://schemas.openxmlformats.org/officeDocument/2006/relationships/slide" Id="rId29"/><Relationship Target="slides/slide20.xml" Type="http://schemas.openxmlformats.org/officeDocument/2006/relationships/slide" Id="rId26"/><Relationship Target="slides/slide19.xml" Type="http://schemas.openxmlformats.org/officeDocument/2006/relationships/slide" Id="rId25"/><Relationship Target="slides/slide22.xml" Type="http://schemas.openxmlformats.org/officeDocument/2006/relationships/slide" Id="rId28"/><Relationship Target="slides/slide21.xml" Type="http://schemas.openxmlformats.org/officeDocument/2006/relationships/slide" Id="rId27"/><Relationship Target="presProps.xml" Type="http://schemas.openxmlformats.org/officeDocument/2006/relationships/presProps" Id="rId2"/><Relationship Target="slides/slide15.xml" Type="http://schemas.openxmlformats.org/officeDocument/2006/relationships/slide" Id="rId21"/><Relationship Target="theme/theme2.xml" Type="http://schemas.openxmlformats.org/officeDocument/2006/relationships/theme" Id="rId1"/><Relationship Target="slides/slide16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7.xml" Type="http://schemas.openxmlformats.org/officeDocument/2006/relationships/slide" Id="rId23"/><Relationship Target="tableStyles.xml" Type="http://schemas.openxmlformats.org/officeDocument/2006/relationships/tableStyles" Id="rId3"/><Relationship Target="slides/slide18.xml" Type="http://schemas.openxmlformats.org/officeDocument/2006/relationships/slide" Id="rId24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4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y="685800" x="1143000"/>
            <a:ext cy="3429000" cx="4572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trike="noStrike" u="none" b="0" cap="none" baseline="0" sz="110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5" name="Shape 1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9" name="Shape 1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y="6333134" x="8556791"/>
            <a:ext cy="524699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y="6333133" x="8556790"/>
            <a:ext cy="524699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3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lvl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y="6333133" x="8556790"/>
            <a:ext cy="524699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3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lvl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y="6333133" x="8556790"/>
            <a:ext cy="524699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3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lvl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6333134" x="8556791"/>
            <a:ext cy="524699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y="6333134" x="8556791"/>
            <a:ext cy="524699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y="6333134" x="8556791"/>
            <a:ext cy="524699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6333134" x="8556791"/>
            <a:ext cy="524699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y="6333134" x="8556791"/>
            <a:ext cy="524699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1pPr>
            <a:lvl2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2pPr>
            <a:lvl3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3pPr>
            <a:lvl4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4pPr>
            <a:lvl5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5pPr>
            <a:lvl6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6pPr>
            <a:lvl7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7pPr>
            <a:lvl8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8pPr>
            <a:lvl9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algn="ctr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algn="ctr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algn="ctr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algn="ctr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algn="ctr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algn="ctr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algn="ctr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y="6333133" x="8556790"/>
            <a:ext cy="524699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3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lvl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y="6333133" x="8556790"/>
            <a:ext cy="524699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3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lvl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y="6333133" x="8556790"/>
            <a:ext cy="524699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3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lvl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8.xml" Type="http://schemas.openxmlformats.org/officeDocument/2006/relationships/slideLayout" Id="rId2"/><Relationship Target="../slideLayouts/slideLayout7.xml" Type="http://schemas.openxmlformats.org/officeDocument/2006/relationships/slideLayout" Id="rId1"/><Relationship Target="../slideLayouts/slideLayout10.xml" Type="http://schemas.openxmlformats.org/officeDocument/2006/relationships/slideLayout" Id="rId4"/><Relationship Target="../slideLayouts/slideLayout9.xml" Type="http://schemas.openxmlformats.org/officeDocument/2006/relationships/slideLayout" Id="rId3"/><Relationship Target="../slideLayouts/slideLayout12.xml" Type="http://schemas.openxmlformats.org/officeDocument/2006/relationships/slideLayout" Id="rId6"/><Relationship Target="../slideLayouts/slideLayout11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6333134" x="8556791"/>
            <a:ext cy="524699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algn="l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algn="l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algn="l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algn="l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algn="l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algn="l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algn="l" rtl="0" marR="0" indent="0" mar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algn="l" rtl="0" marR="0" indent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algn="l" rtl="0" marR="0" indent="0" mar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algn="l" rtl="0" marR="0" indent="0" mar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y="6333133" x="8556790"/>
            <a:ext cy="524699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trike="noStrike" u="none" b="0" cap="none" baseline="0" sz="13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lvl="0" indent="0" mar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devin.com/cruft/javamakefile.html" Type="http://schemas.openxmlformats.org/officeDocument/2006/relationships/hyperlink" TargetMode="External" Id="rId4"/><Relationship Target="http://www.cs.colby.edu/maxwell/courses/tutorials/maketutor/" Type="http://schemas.openxmlformats.org/officeDocument/2006/relationships/hyperlink" TargetMode="External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4"/><Relationship Target="../media/image08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0.gif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gif" Type="http://schemas.openxmlformats.org/officeDocument/2006/relationships/image" Id="rId4"/><Relationship Target="../media/image06.jpg" Type="http://schemas.openxmlformats.org/officeDocument/2006/relationships/image" Id="rId3"/><Relationship Target="../media/image05.png" Type="http://schemas.openxmlformats.org/officeDocument/2006/relationships/image" Id="rId6"/><Relationship Target="../media/image07.png" Type="http://schemas.openxmlformats.org/officeDocument/2006/relationships/image" Id="rId5"/><Relationship Target="../media/image00.gif" Type="http://schemas.openxmlformats.org/officeDocument/2006/relationships/image" Id="rId8"/><Relationship Target="../media/image01.png" Type="http://schemas.openxmlformats.org/officeDocument/2006/relationships/image" Id="rId7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y="2111123" x="6858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"/>
              <a:t>Programming Assignment I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y="3786737" x="685800"/>
            <a:ext cy="10464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Due Wednesday </a:t>
            </a:r>
            <a:r>
              <a:rPr b="1" lang="en">
                <a:solidFill>
                  <a:srgbClr val="FF0000"/>
                </a:solidFill>
              </a:rPr>
              <a:t>11th March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Commands - Logging in/out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flipH="1">
            <a:off y="1417637" x="457199"/>
            <a:ext cy="5150262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Start the server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		    </a:t>
            </a:r>
            <a:r>
              <a:rPr sz="3000" lang="en">
                <a:rtl val="0"/>
              </a:rPr>
              <a:t>     </a:t>
            </a:r>
            <a:r>
              <a:rPr strike="noStrike" u="none" b="0" cap="none" baseline="0" sz="2400" lang="en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java Server 4009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Start the Client</a:t>
            </a:r>
          </a:p>
          <a:p>
            <a:pPr algn="l" rtl="0" lvl="0" marR="0" indent="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	    </a:t>
            </a:r>
            <a:r>
              <a:rPr strike="noStrike" u="none" b="0" cap="none" baseline="0" sz="2400" lang="en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java Client 10.11.12.13 4009</a:t>
            </a:r>
          </a:p>
          <a:p>
            <a:pPr algn="l" rtl="0" lvl="0" marR="0" indent="-2286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Login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&gt;Username: foo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&gt;Password: bar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&gt;Welcome to Simple Chat Server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&gt;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Logout</a:t>
            </a:r>
          </a:p>
          <a:p>
            <a:pPr algn="l" rtl="0" lvl="0" marR="0" indent="0" marL="38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		</a:t>
            </a:r>
            <a:r>
              <a:rPr strike="noStrike" u="none" b="0" cap="none" baseline="0" sz="1800" lang="en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&gt;logout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123" name="Shape 123"/>
          <p:cNvSpPr/>
          <p:nvPr/>
        </p:nvSpPr>
        <p:spPr>
          <a:xfrm rot="-2700000">
            <a:off y="3699986" x="5332459"/>
            <a:ext cy="363681" cx="228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w="25400" cap="flat">
            <a:solidFill>
              <a:srgbClr val="2A5E88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y="3937342" x="5549080"/>
            <a:ext cy="307777" cx="1747593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Server’s IP address</a:t>
            </a:r>
          </a:p>
        </p:txBody>
      </p:sp>
      <p:sp>
        <p:nvSpPr>
          <p:cNvPr id="125" name="Shape 125"/>
          <p:cNvSpPr/>
          <p:nvPr/>
        </p:nvSpPr>
        <p:spPr>
          <a:xfrm rot="-2700000">
            <a:off y="3699984" x="7235915"/>
            <a:ext cy="363681" cx="228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w="25400" cap="flat">
            <a:solidFill>
              <a:srgbClr val="2A5E88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y="3937341" x="7452538"/>
            <a:ext cy="307777" cx="1390124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Server’s PORT</a:t>
            </a:r>
          </a:p>
        </p:txBody>
      </p:sp>
      <p:sp>
        <p:nvSpPr>
          <p:cNvPr id="127" name="Shape 127"/>
          <p:cNvSpPr/>
          <p:nvPr/>
        </p:nvSpPr>
        <p:spPr>
          <a:xfrm rot="-2700000">
            <a:off y="2403096" x="4925372"/>
            <a:ext cy="363681" cx="228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w="25400" cap="flat">
            <a:solidFill>
              <a:srgbClr val="2A5E88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40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y="2640452" x="5141994"/>
            <a:ext cy="307777" cx="1598515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1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PORT to listen on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Commands - Sending Messages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 flipH="1">
            <a:off y="1600200" x="457198"/>
            <a:ext cy="4967700" cx="8478982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trike="noStrike" u="none" b="0" cap="none" baseline="0" sz="2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Message a user via server: </a:t>
            </a:r>
          </a:p>
          <a:p>
            <a:pPr algn="l" rtl="0" lvl="0" marR="0" indent="0" marL="38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strike="noStrike" u="none" b="0" cap="none" baseline="0" sz="2400" lang="en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&gt;message &lt;user&gt; &lt;message&gt;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trike="noStrike" u="none" b="0" cap="none" baseline="0" sz="2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Broadcast to all users: </a:t>
            </a:r>
          </a:p>
          <a:p>
            <a:pPr algn="l" rtl="0" lvl="0" marR="0" indent="0" marL="38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strike="noStrike" u="none" b="0" cap="none" baseline="0" sz="2400" lang="en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&gt;broadcast &lt;message&gt;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trike="noStrike" u="none" b="0" cap="none" baseline="0" sz="2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Send message to user directly: </a:t>
            </a:r>
          </a:p>
          <a:p>
            <a:pPr algn="l" rtl="0" lvl="0" marR="0" indent="0" marL="38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strike="noStrike" u="none" b="0" cap="none" baseline="0" sz="2400" lang="en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&gt;private &lt;user&gt; &lt;message&gt;</a:t>
            </a:r>
          </a:p>
          <a:p>
            <a:pPr algn="l" rtl="0" lvl="0" marR="0" indent="0" marL="38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	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300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			</a:t>
            </a:r>
          </a:p>
        </p:txBody>
      </p:sp>
      <p:graphicFrame>
        <p:nvGraphicFramePr>
          <p:cNvPr id="135" name="Shape 135"/>
          <p:cNvGraphicFramePr/>
          <p:nvPr/>
        </p:nvGraphicFramePr>
        <p:xfrm>
          <a:off y="4119417" x="737756"/>
          <a:ext cy="3000000" cx="3000000"/>
        </p:xfrm>
        <a:graphic>
          <a:graphicData uri="http://schemas.openxmlformats.org/drawingml/2006/table">
            <a:tbl>
              <a:tblPr firstRow="1" bandRow="1">
                <a:noFill/>
                <a:tableStyleId>{DD42B55E-B892-43E9-8E58-97DDB02FBF38}</a:tableStyleId>
              </a:tblPr>
              <a:tblGrid>
                <a:gridCol w="2498425"/>
                <a:gridCol w="2498425"/>
                <a:gridCol w="2498425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algn="ct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strike="noStrike" u="none" cap="none" baseline="0" sz="1400" lang="en">
                          <a:rtl val="0"/>
                        </a:rPr>
                        <a:t>A’s terminal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strike="noStrike" u="none" cap="none" baseline="0" sz="1400" lang="en">
                          <a:rtl val="0"/>
                        </a:rPr>
                        <a:t>B’s terminal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strike="noStrike" u="none" cap="none" baseline="0" sz="1400" lang="en">
                          <a:rtl val="0"/>
                        </a:rPr>
                        <a:t>C’s terminal</a:t>
                      </a:r>
                    </a:p>
                  </a:txBody>
                  <a:tcPr marR="91450" marB="45725" marT="45725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cap="none" baseline="0" sz="1400" lang="en">
                          <a:latin typeface="Courier New"/>
                          <a:ea typeface="Courier New"/>
                          <a:cs typeface="Courier New"/>
                          <a:sym typeface="Courier New"/>
                          <a:rtl val="0"/>
                        </a:rPr>
                        <a:t>&gt;message B Hi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trike="noStrike" u="none" cap="none" baseline="0" sz="1400">
                        <a:latin typeface="Courier New"/>
                        <a:ea typeface="Courier New"/>
                        <a:cs typeface="Courier New"/>
                        <a:sym typeface="Courier New"/>
                        <a:rtl val="0"/>
                      </a:endParaRP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trike="noStrike" u="none" cap="none" baseline="0" sz="1400">
                        <a:latin typeface="Courier New"/>
                        <a:ea typeface="Courier New"/>
                        <a:cs typeface="Courier New"/>
                        <a:sym typeface="Courier New"/>
                        <a:rtl val="0"/>
                      </a:endParaRPr>
                    </a:p>
                  </a:txBody>
                  <a:tcPr marR="91450" marB="45725" marT="45725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trike="noStrike" u="none" cap="none" baseline="0" sz="1400">
                        <a:latin typeface="Courier New"/>
                        <a:ea typeface="Courier New"/>
                        <a:cs typeface="Courier New"/>
                        <a:sym typeface="Courier New"/>
                        <a:rtl val="0"/>
                      </a:endParaRP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cap="none" baseline="0" sz="1400" lang="en">
                          <a:latin typeface="Courier New"/>
                          <a:ea typeface="Courier New"/>
                          <a:cs typeface="Courier New"/>
                          <a:sym typeface="Courier New"/>
                          <a:rtl val="0"/>
                        </a:rPr>
                        <a:t>&gt;A: Hi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trike="noStrike" u="none" cap="none" baseline="0" sz="1400">
                        <a:latin typeface="Courier New"/>
                        <a:ea typeface="Courier New"/>
                        <a:cs typeface="Courier New"/>
                        <a:sym typeface="Courier New"/>
                        <a:rtl val="0"/>
                      </a:endParaRPr>
                    </a:p>
                  </a:txBody>
                  <a:tcPr marR="91450" marB="45725" marT="45725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cap="none" baseline="0" sz="1400" lang="en">
                          <a:latin typeface="Courier New"/>
                          <a:ea typeface="Courier New"/>
                          <a:cs typeface="Courier New"/>
                          <a:sym typeface="Courier New"/>
                          <a:rtl val="0"/>
                        </a:rPr>
                        <a:t>&gt;broadcast Hi there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trike="noStrike" u="none" cap="none" baseline="0" sz="1400">
                        <a:latin typeface="Courier New"/>
                        <a:ea typeface="Courier New"/>
                        <a:cs typeface="Courier New"/>
                        <a:sym typeface="Courier New"/>
                        <a:rtl val="0"/>
                      </a:endParaRP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trike="noStrike" u="none" cap="none" baseline="0" sz="1400">
                        <a:latin typeface="Courier New"/>
                        <a:ea typeface="Courier New"/>
                        <a:cs typeface="Courier New"/>
                        <a:sym typeface="Courier New"/>
                        <a:rtl val="0"/>
                      </a:endParaRPr>
                    </a:p>
                  </a:txBody>
                  <a:tcPr marR="91450" marB="45725" marT="45725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trike="noStrike" u="none" cap="none" baseline="0" sz="1400">
                        <a:latin typeface="Courier New"/>
                        <a:ea typeface="Courier New"/>
                        <a:cs typeface="Courier New"/>
                        <a:sym typeface="Courier New"/>
                        <a:rtl val="0"/>
                      </a:endParaRP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cap="none" baseline="0" sz="1400" lang="en">
                          <a:latin typeface="Courier New"/>
                          <a:ea typeface="Courier New"/>
                          <a:cs typeface="Courier New"/>
                          <a:sym typeface="Courier New"/>
                          <a:rtl val="0"/>
                        </a:rPr>
                        <a:t>&gt;A: Hi there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cap="none" baseline="0" sz="1400" lang="en">
                          <a:latin typeface="Courier New"/>
                          <a:ea typeface="Courier New"/>
                          <a:cs typeface="Courier New"/>
                          <a:sym typeface="Courier New"/>
                          <a:rtl val="0"/>
                        </a:rPr>
                        <a:t>&gt;A: Hi there</a:t>
                      </a:r>
                    </a:p>
                  </a:txBody>
                  <a:tcPr marR="91450" marB="45725" marT="45725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cap="none" baseline="0" sz="1400" lang="en">
                          <a:latin typeface="Courier New"/>
                          <a:ea typeface="Courier New"/>
                          <a:cs typeface="Courier New"/>
                          <a:sym typeface="Courier New"/>
                          <a:rtl val="0"/>
                        </a:rPr>
                        <a:t>&gt;private C Hola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trike="noStrike" u="none" cap="none" baseline="0" sz="1400">
                        <a:latin typeface="Courier New"/>
                        <a:ea typeface="Courier New"/>
                        <a:cs typeface="Courier New"/>
                        <a:sym typeface="Courier New"/>
                        <a:rtl val="0"/>
                      </a:endParaRP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trike="noStrike" u="none" cap="none" baseline="0" sz="1400">
                        <a:latin typeface="Courier New"/>
                        <a:ea typeface="Courier New"/>
                        <a:cs typeface="Courier New"/>
                        <a:sym typeface="Courier New"/>
                        <a:rtl val="0"/>
                      </a:endParaRPr>
                    </a:p>
                  </a:txBody>
                  <a:tcPr marR="91450" marB="45725" marT="45725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trike="noStrike" u="none" cap="none" baseline="0" sz="1400">
                        <a:latin typeface="Courier New"/>
                        <a:ea typeface="Courier New"/>
                        <a:cs typeface="Courier New"/>
                        <a:sym typeface="Courier New"/>
                        <a:rtl val="0"/>
                      </a:endParaRP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trike="noStrike" u="none" cap="none" baseline="0" sz="1400">
                        <a:latin typeface="Courier New"/>
                        <a:ea typeface="Courier New"/>
                        <a:cs typeface="Courier New"/>
                        <a:sym typeface="Courier New"/>
                        <a:rtl val="0"/>
                      </a:endParaRP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cap="none" baseline="0" sz="1400" lang="en">
                          <a:latin typeface="Courier New"/>
                          <a:ea typeface="Courier New"/>
                          <a:cs typeface="Courier New"/>
                          <a:sym typeface="Courier New"/>
                          <a:rtl val="0"/>
                        </a:rPr>
                        <a:t>&gt;A: Hola</a:t>
                      </a:r>
                    </a:p>
                  </a:txBody>
                  <a:tcPr marR="91450" marB="45725" marT="45725" marL="9145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Commands – Blocking users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 flipH="1">
            <a:off y="1600200" x="457199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trike="noStrike" u="none" b="0" cap="none" baseline="0" sz="2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Block a user from sending messages or obtaining private address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		</a:t>
            </a:r>
            <a:r>
              <a:rPr strike="noStrike" u="none" b="0" cap="none" baseline="0" sz="1800" lang="en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&gt;block &lt;user&gt;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trike="noStrike" u="none" b="0" cap="none" baseline="0" sz="2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Unblock user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		</a:t>
            </a:r>
            <a:r>
              <a:rPr strike="noStrike" u="none" b="0" cap="none" baseline="0" sz="1800" lang="en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&gt;unblock &lt;user&gt;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graphicFrame>
        <p:nvGraphicFramePr>
          <p:cNvPr id="142" name="Shape 142"/>
          <p:cNvGraphicFramePr/>
          <p:nvPr/>
        </p:nvGraphicFramePr>
        <p:xfrm>
          <a:off y="3785323" x="1132608"/>
          <a:ext cy="3000000" cx="3000000"/>
        </p:xfrm>
        <a:graphic>
          <a:graphicData uri="http://schemas.openxmlformats.org/drawingml/2006/table">
            <a:tbl>
              <a:tblPr firstRow="1" bandRow="1">
                <a:noFill/>
                <a:tableStyleId>{68EA32A7-0F36-4AD2-8921-9C67B514E90C}</a:tableStyleId>
              </a:tblPr>
              <a:tblGrid>
                <a:gridCol w="2010975"/>
                <a:gridCol w="4199100"/>
                <a:gridCol w="1344125"/>
              </a:tblGrid>
              <a:tr h="356575">
                <a:tc>
                  <a:txBody>
                    <a:bodyPr>
                      <a:noAutofit/>
                    </a:bodyPr>
                    <a:lstStyle/>
                    <a:p>
                      <a:pPr algn="ct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strike="noStrike" u="none" cap="none" baseline="0" sz="1400" lang="en">
                          <a:rtl val="0"/>
                        </a:rPr>
                        <a:t>A’s terminal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strike="noStrike" u="none" cap="none" baseline="0" sz="1400" lang="en">
                          <a:rtl val="0"/>
                        </a:rPr>
                        <a:t>B’s terminal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strike="noStrike" u="none" cap="none" baseline="0" sz="1400" lang="en">
                          <a:rtl val="0"/>
                        </a:rPr>
                        <a:t>C’s terminal</a:t>
                      </a:r>
                    </a:p>
                  </a:txBody>
                  <a:tcPr marR="91450" marB="45725" marT="45725" marL="91450"/>
                </a:tc>
              </a:tr>
              <a:tr h="70720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4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rtl val="0"/>
                        </a:rPr>
                        <a:t>&gt;block B</a:t>
                      </a:r>
                    </a:p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4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rtl val="0"/>
                        </a:rPr>
                        <a:t>&gt;User B has been blocked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trike="noStrike" u="none" b="0" cap="none" baseline="0" sz="1400" i="0">
                        <a:latin typeface="Courier New"/>
                        <a:ea typeface="Courier New"/>
                        <a:cs typeface="Courier New"/>
                        <a:sym typeface="Courier New"/>
                        <a:rtl val="0"/>
                      </a:endParaRP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trike="noStrike" u="none" b="0" cap="none" baseline="0" sz="1400" i="0">
                        <a:latin typeface="Courier New"/>
                        <a:ea typeface="Courier New"/>
                        <a:cs typeface="Courier New"/>
                        <a:sym typeface="Courier New"/>
                        <a:rtl val="0"/>
                      </a:endParaRPr>
                    </a:p>
                  </a:txBody>
                  <a:tcPr marR="91450" marB="45725" marT="45725" marL="91450"/>
                </a:tc>
              </a:tr>
              <a:tr h="74772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trike="noStrike" u="none" b="0" cap="none" baseline="0" sz="1400" i="0">
                        <a:latin typeface="Courier New"/>
                        <a:ea typeface="Courier New"/>
                        <a:cs typeface="Courier New"/>
                        <a:sym typeface="Courier New"/>
                        <a:rtl val="0"/>
                      </a:endParaRP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400" lang="en" i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rtl val="0"/>
                        </a:rPr>
                        <a:t>&gt;message A Hi</a:t>
                      </a:r>
                    </a:p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400" lang="en" i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rtl val="0"/>
                        </a:rPr>
                        <a:t>&gt;Your message could not be delivered as the recipient has blocked you</a:t>
                      </a:r>
                    </a:p>
                  </a:txBody>
                  <a:tcPr marR="66675" marB="66675" marT="66675" marL="66675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trike="noStrike" u="none" b="0" cap="none" baseline="0" sz="1400" i="0">
                        <a:latin typeface="Courier New"/>
                        <a:ea typeface="Courier New"/>
                        <a:cs typeface="Courier New"/>
                        <a:sym typeface="Courier New"/>
                        <a:rtl val="0"/>
                      </a:endParaRPr>
                    </a:p>
                  </a:txBody>
                  <a:tcPr marR="66675" marB="66675" marT="66675" marL="66675"/>
                </a:tc>
              </a:tr>
              <a:tr h="707200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trike="noStrike" u="none" b="0" cap="none" baseline="0" sz="1400" i="0">
                        <a:latin typeface="Courier New"/>
                        <a:ea typeface="Courier New"/>
                        <a:cs typeface="Courier New"/>
                        <a:sym typeface="Courier New"/>
                        <a:rtl val="0"/>
                      </a:endParaRP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4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rtl val="0"/>
                        </a:rPr>
                        <a:t>&gt;broadcast Hello</a:t>
                      </a:r>
                    </a:p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4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rtl val="0"/>
                        </a:rPr>
                        <a:t>&gt;Your message could not be delivered to some recipients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trike="noStrike" u="none" b="0" cap="none" baseline="0" sz="1400" i="0">
                        <a:latin typeface="Courier New"/>
                        <a:ea typeface="Courier New"/>
                        <a:cs typeface="Courier New"/>
                        <a:sym typeface="Courier New"/>
                        <a:rtl val="0"/>
                      </a:endParaRPr>
                    </a:p>
                  </a:txBody>
                  <a:tcPr marR="91450" marB="45725" marT="45725" marL="91450"/>
                </a:tc>
              </a:tr>
              <a:tr h="356575"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trike="noStrike" u="none" b="0" cap="none" baseline="0" sz="1400" i="0">
                        <a:latin typeface="Courier New"/>
                        <a:ea typeface="Courier New"/>
                        <a:cs typeface="Courier New"/>
                        <a:sym typeface="Courier New"/>
                        <a:rtl val="0"/>
                      </a:endParaRP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trike="noStrike" u="none" b="0" cap="none" baseline="0" sz="1400" i="0">
                        <a:latin typeface="Courier New"/>
                        <a:ea typeface="Courier New"/>
                        <a:cs typeface="Courier New"/>
                        <a:sym typeface="Courier New"/>
                        <a:rtl val="0"/>
                      </a:endParaRP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ourier New"/>
                        <a:buNone/>
                      </a:pPr>
                      <a:r>
                        <a:rPr strike="noStrike" u="none" b="0" cap="none" baseline="0" sz="1400" lang="en" i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rtl val="0"/>
                        </a:rPr>
                        <a:t>&gt;B: Hello</a:t>
                      </a:r>
                    </a:p>
                  </a:txBody>
                  <a:tcPr marR="91450" marB="45725" marT="45725" marL="9145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36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Commands – Miscellaneous 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 flipH="1">
            <a:off y="1600200" x="457224"/>
            <a:ext cy="4967700" cx="8471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trike="noStrike" u="none" b="0" cap="none" baseline="0" sz="2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Print list of all users online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		</a:t>
            </a:r>
            <a:r>
              <a:rPr strike="noStrike" u="none" b="0" cap="none" baseline="0" sz="1800" lang="en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&gt;online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strike="noStrike" u="none" b="0" cap="none" baseline="0" sz="1800" lang="en" i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&gt;B, C</a:t>
            </a:r>
          </a:p>
          <a:p>
            <a:pPr algn="l" rtl="0" lvl="0" marR="0" indent="-4191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strike="noStrike" u="none" b="0" cap="none" baseline="0" sz="24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Get address of a user and cache for future private message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strike="noStrike" u="none" b="0" cap="none" baseline="0" sz="30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		</a:t>
            </a:r>
            <a:r>
              <a:rPr strike="noStrike" u="none" b="0" cap="none" baseline="0" sz="1800" lang="en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&gt;getaddress &lt;user&gt;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strike="noStrike" u="none" b="0" cap="none" baseline="0" sz="1800" lang="en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	&gt;ipaddress: 10.11.12.13 port: 8080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algn="l" rtl="0" lvl="0" marR="0" indent="4572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strike="noStrike" u="none" b="0" cap="none" baseline="0" sz="18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Subsequent </a:t>
            </a:r>
            <a:r>
              <a:rPr strike="noStrike" u="none" b="0" cap="none" baseline="0" sz="1800" lang="en" i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private </a:t>
            </a:r>
            <a:r>
              <a:rPr strike="noStrike" u="none" b="0" cap="none" baseline="0" sz="18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commands internally routed to</a:t>
            </a:r>
            <a:r>
              <a:rPr sz="1800" lang="en">
                <a:rtl val="0"/>
              </a:rPr>
              <a:t> </a:t>
            </a:r>
            <a:r>
              <a:rPr strike="noStrike" u="none" b="0" cap="none" baseline="0" sz="1800" lang="en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10.11.12.13, port 8080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Deliverables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sz="3200" lang="en">
                <a:solidFill>
                  <a:schemeClr val="dk1"/>
                </a:solidFill>
              </a:rPr>
              <a:t>Your program will be submitted via courseworks. Please submit a zip file using the format </a:t>
            </a:r>
            <a:r>
              <a:rPr b="1" sz="3200" lang="en">
                <a:solidFill>
                  <a:srgbClr val="FF0000"/>
                </a:solidFill>
              </a:rPr>
              <a:t>&lt;UNI&gt;_&lt;Programming Language&gt;.zip</a:t>
            </a:r>
            <a:r>
              <a:rPr sz="3200" lang="en">
                <a:solidFill>
                  <a:schemeClr val="dk1"/>
                </a:solidFill>
              </a:rPr>
              <a:t> (e.g. cn1111_python.zip) to the Programming Assignment 1 folder. Make sure you include all of the following files in your zip file: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Deliverables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141765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2000" lang="en">
                <a:solidFill>
                  <a:srgbClr val="FF0000"/>
                </a:solidFill>
              </a:rPr>
              <a:t>README.txt</a:t>
            </a:r>
            <a:r>
              <a:rPr sz="2000" lang="en">
                <a:solidFill>
                  <a:schemeClr val="dk1"/>
                </a:solidFill>
              </a:rPr>
              <a:t>: Your readme file should include but not limited to the following parts</a:t>
            </a:r>
          </a:p>
          <a:p>
            <a:pPr rtl="0" lvl="1" indent="-3556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>
                <a:solidFill>
                  <a:schemeClr val="dk1"/>
                </a:solidFill>
              </a:rPr>
              <a:t>A general </a:t>
            </a:r>
            <a:r>
              <a:rPr sz="2000" lang="en">
                <a:solidFill>
                  <a:srgbClr val="FF0000"/>
                </a:solidFill>
              </a:rPr>
              <a:t>description </a:t>
            </a:r>
            <a:r>
              <a:rPr sz="2000" lang="en">
                <a:solidFill>
                  <a:schemeClr val="dk1"/>
                </a:solidFill>
              </a:rPr>
              <a:t>of your programming design and data structure</a:t>
            </a:r>
          </a:p>
          <a:p>
            <a:pPr rtl="0" lvl="1" indent="-3556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>
                <a:solidFill>
                  <a:srgbClr val="FF0000"/>
                </a:solidFill>
              </a:rPr>
              <a:t>Explanation</a:t>
            </a:r>
            <a:r>
              <a:rPr sz="2000" lang="en">
                <a:solidFill>
                  <a:schemeClr val="dk1"/>
                </a:solidFill>
              </a:rPr>
              <a:t> of your source code (make sure your code is well commented and readable or you will be taken 5-10 points. To avoid such an undesirable scenario, tools like astyle may be helpful.)</a:t>
            </a:r>
          </a:p>
          <a:p>
            <a:pPr rtl="0" lvl="1" indent="-3556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>
                <a:solidFill>
                  <a:srgbClr val="FF0000"/>
                </a:solidFill>
              </a:rPr>
              <a:t>Detailed instructions</a:t>
            </a:r>
            <a:r>
              <a:rPr sz="2000" lang="en">
                <a:solidFill>
                  <a:schemeClr val="dk1"/>
                </a:solidFill>
              </a:rPr>
              <a:t> on how to run/compile your source code</a:t>
            </a:r>
          </a:p>
          <a:p>
            <a:pPr rtl="0" lvl="1" indent="-3556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>
                <a:solidFill>
                  <a:srgbClr val="FF0000"/>
                </a:solidFill>
              </a:rPr>
              <a:t>Sample commands</a:t>
            </a:r>
            <a:r>
              <a:rPr sz="2000" lang="en">
                <a:solidFill>
                  <a:schemeClr val="dk1"/>
                </a:solidFill>
              </a:rPr>
              <a:t> to run your program</a:t>
            </a:r>
          </a:p>
          <a:p>
            <a:pPr rtl="0" lvl="1" indent="-3556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>
                <a:solidFill>
                  <a:schemeClr val="dk1"/>
                </a:solidFill>
              </a:rPr>
              <a:t>A short introduction of your </a:t>
            </a:r>
            <a:r>
              <a:rPr sz="2000" lang="en">
                <a:solidFill>
                  <a:srgbClr val="FF0000"/>
                </a:solidFill>
              </a:rPr>
              <a:t>additional features</a:t>
            </a:r>
            <a:r>
              <a:rPr sz="2000" lang="en">
                <a:solidFill>
                  <a:schemeClr val="dk1"/>
                </a:solidFill>
              </a:rPr>
              <a:t> and sample test cases (</a:t>
            </a:r>
            <a:r>
              <a:rPr b="1" sz="2000" lang="en">
                <a:solidFill>
                  <a:schemeClr val="dk1"/>
                </a:solidFill>
              </a:rPr>
              <a:t>Notice: discuss your design of additional features to one of TAs during office hour or post a private message on Piazza before you actually implement them, some features may not be considered “additional”</a:t>
            </a:r>
            <a:r>
              <a:rPr sz="2000" lang="en">
                <a:solidFill>
                  <a:schemeClr val="dk1"/>
                </a:solidFill>
              </a:rPr>
              <a:t>)	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Deliverables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>
                <a:solidFill>
                  <a:srgbClr val="FF0000"/>
                </a:solidFill>
              </a:rPr>
              <a:t>Makefile:</a:t>
            </a:r>
            <a:r>
              <a:rPr lang="en">
                <a:solidFill>
                  <a:schemeClr val="dk1"/>
                </a:solidFill>
              </a:rPr>
              <a:t> if you are not familiar with makefile, you can read through the tutorial: </a:t>
            </a:r>
            <a:r>
              <a:rPr u="sng" lang="en">
                <a:solidFill>
                  <a:srgbClr val="1155CC"/>
                </a:solidFill>
                <a:hlinkClick r:id="rId3"/>
              </a:rPr>
              <a:t>http://www.cs.colby.edu/maxwell/courses/tutorials/maketutor/</a:t>
            </a:r>
            <a:r>
              <a:rPr lang="en">
                <a:solidFill>
                  <a:schemeClr val="dk1"/>
                </a:solidFill>
              </a:rPr>
              <a:t> this article is also helpful: </a:t>
            </a:r>
            <a:r>
              <a:rPr u="sng" lang="en">
                <a:solidFill>
                  <a:srgbClr val="1155CC"/>
                </a:solidFill>
                <a:hlinkClick r:id="rId4"/>
              </a:rPr>
              <a:t>http://www.devin.com/cruft/javamakefile.html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●"/>
            </a:pPr>
            <a:r>
              <a:rPr b="1" lang="en">
                <a:solidFill>
                  <a:srgbClr val="FF0000"/>
                </a:solidFill>
              </a:rPr>
              <a:t>Source code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rgbClr val="FF0000"/>
              </a:buClr>
              <a:buSzPct val="100000"/>
              <a:buFont typeface="Arial"/>
              <a:buChar char="●"/>
            </a:pPr>
            <a:r>
              <a:rPr b="1" lang="en">
                <a:solidFill>
                  <a:srgbClr val="FF0000"/>
                </a:solidFill>
              </a:rPr>
              <a:t>Other files you think are important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Grading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y="4995600" x="4696600"/>
            <a:ext cy="1506299" cx="3990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sz="1600" lang="en">
                <a:solidFill>
                  <a:schemeClr val="dk1"/>
                </a:solidFill>
              </a:rPr>
              <a:t>Note: </a:t>
            </a:r>
          </a:p>
          <a:p>
            <a:pPr rtl="0" lvl="0" indent="-3302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600" lang="en">
                <a:solidFill>
                  <a:schemeClr val="dk1"/>
                </a:solidFill>
              </a:rPr>
              <a:t>50% of the points will be deducted if using permanent connection.</a:t>
            </a:r>
          </a:p>
          <a:p>
            <a:pPr rtl="0" lvl="0" indent="-3302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sz="1600" lang="en">
                <a:solidFill>
                  <a:schemeClr val="dk1"/>
                </a:solidFill>
              </a:rPr>
              <a:t>You will get 0 point if we find any plagiarism in your assignment.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graphicFrame>
        <p:nvGraphicFramePr>
          <p:cNvPr id="173" name="Shape 173"/>
          <p:cNvGraphicFramePr/>
          <p:nvPr/>
        </p:nvGraphicFramePr>
        <p:xfrm>
          <a:off y="1600200" x="4572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{FE0451E7-B83D-43E7-B348-5C4C3776E693}</a:tableStyleId>
              </a:tblPr>
              <a:tblGrid>
                <a:gridCol w="3190550"/>
                <a:gridCol w="785125"/>
              </a:tblGrid>
              <a:tr h="4128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Functionality</a:t>
                      </a:r>
                    </a:p>
                  </a:txBody>
                  <a:tcPr marR="38100" marB="38100" marT="38100" marL="38100">
                    <a:solidFill>
                      <a:srgbClr val="BEC0B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Points</a:t>
                      </a:r>
                    </a:p>
                  </a:txBody>
                  <a:tcPr marR="38100" marB="38100" marT="38100" marL="38100">
                    <a:solidFill>
                      <a:srgbClr val="BEC0BF"/>
                    </a:solidFill>
                  </a:tcPr>
                </a:tc>
              </a:tr>
              <a:tr h="4128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Basic Client/Server Model</a:t>
                      </a:r>
                    </a:p>
                  </a:txBody>
                  <a:tcPr marR="38100" marB="38100" marT="38100" marL="38100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80</a:t>
                      </a:r>
                    </a:p>
                  </a:txBody>
                  <a:tcPr marR="38100" marB="38100" marT="38100" marL="38100">
                    <a:solidFill>
                      <a:srgbClr val="CCCCCC"/>
                    </a:solidFill>
                  </a:tcPr>
                </a:tc>
              </a:tr>
              <a:tr h="4128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 User authentication</a:t>
                      </a:r>
                    </a:p>
                  </a:txBody>
                  <a:tcPr marR="38100" marB="38100" marT="38100" marL="38100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R="38100" marB="38100" marT="38100" marL="38100"/>
                </a:tc>
              </a:tr>
              <a:tr h="4128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 Message exchange</a:t>
                      </a:r>
                    </a:p>
                  </a:txBody>
                  <a:tcPr marR="38100" marB="38100" marT="38100" marL="38100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R="38100" marB="38100" marT="38100" marL="38100"/>
                </a:tc>
              </a:tr>
              <a:tr h="4128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 Multiple clients support</a:t>
                      </a:r>
                    </a:p>
                  </a:txBody>
                  <a:tcPr marR="38100" marB="38100" marT="38100" marL="38100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R="38100" marB="38100" marT="38100" marL="38100"/>
                </a:tc>
              </a:tr>
              <a:tr h="4128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 Heartbeat</a:t>
                      </a:r>
                    </a:p>
                  </a:txBody>
                  <a:tcPr marR="38100" marB="38100" marT="38100" marL="38100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R="38100" marB="38100" marT="38100" marL="38100"/>
                </a:tc>
              </a:tr>
              <a:tr h="4128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 Blacklist</a:t>
                      </a:r>
                    </a:p>
                  </a:txBody>
                  <a:tcPr marR="38100" marB="38100" marT="38100" marL="38100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R="38100" marB="38100" marT="38100" marL="38100"/>
                </a:tc>
              </a:tr>
              <a:tr h="4128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 Offline messaging</a:t>
                      </a:r>
                    </a:p>
                  </a:txBody>
                  <a:tcPr marR="38100" marB="38100" marT="38100" marL="38100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R="38100" marB="38100" marT="38100" marL="38100"/>
                </a:tc>
              </a:tr>
              <a:tr h="4128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 Broadcast</a:t>
                      </a:r>
                    </a:p>
                  </a:txBody>
                  <a:tcPr marR="38100" marB="38100" marT="38100" marL="38100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R="38100" marB="38100" marT="38100" marL="38100"/>
                </a:tc>
              </a:tr>
              <a:tr h="4128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 Display current users</a:t>
                      </a:r>
                    </a:p>
                  </a:txBody>
                  <a:tcPr marR="38100" marB="38100" marT="38100" marL="38100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R="38100" marB="38100" marT="38100" marL="38100"/>
                </a:tc>
              </a:tr>
              <a:tr h="4128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 Logout</a:t>
                      </a:r>
                    </a:p>
                  </a:txBody>
                  <a:tcPr marR="38100" marB="38100" marT="38100" marL="38100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R="38100" marB="38100" marT="38100" marL="38100"/>
                </a:tc>
              </a:tr>
              <a:tr h="4128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 Graceful exit using control + c </a:t>
                      </a:r>
                    </a:p>
                  </a:txBody>
                  <a:tcPr marR="38100" marB="38100" marT="38100" marL="38100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R="38100" marB="38100" marT="38100" marL="38100"/>
                </a:tc>
              </a:tr>
            </a:tbl>
          </a:graphicData>
        </a:graphic>
      </p:graphicFrame>
      <p:graphicFrame>
        <p:nvGraphicFramePr>
          <p:cNvPr id="174" name="Shape 174"/>
          <p:cNvGraphicFramePr/>
          <p:nvPr/>
        </p:nvGraphicFramePr>
        <p:xfrm>
          <a:off y="1600200" x="46967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{662AF2DE-1EDC-488E-9463-1AA0DEDD5EFC}</a:tableStyleId>
              </a:tblPr>
              <a:tblGrid>
                <a:gridCol w="3191100"/>
                <a:gridCol w="799000"/>
              </a:tblGrid>
              <a:tr h="4098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Basic P2P Model</a:t>
                      </a:r>
                    </a:p>
                  </a:txBody>
                  <a:tcPr marR="38100" marB="38100" marT="38100" marL="38100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</a:t>
                      </a:r>
                    </a:p>
                  </a:txBody>
                  <a:tcPr marR="38100" marB="38100" marT="38100" marL="38100">
                    <a:solidFill>
                      <a:srgbClr val="CCCCCC"/>
                    </a:solidFill>
                  </a:tcPr>
                </a:tc>
              </a:tr>
              <a:tr h="4098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 Obtain online user’s IP address</a:t>
                      </a:r>
                    </a:p>
                  </a:txBody>
                  <a:tcPr marR="38100" marB="38100" marT="38100" marL="38100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R="38100" marB="38100" marT="38100" marL="38100"/>
                </a:tc>
              </a:tr>
              <a:tr h="4098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 Offline report</a:t>
                      </a:r>
                    </a:p>
                  </a:txBody>
                  <a:tcPr marR="38100" marB="38100" marT="38100" marL="38100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R="38100" marB="38100" marT="38100" marL="38100"/>
                </a:tc>
              </a:tr>
              <a:tr h="4098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 P2P message exchange </a:t>
                      </a:r>
                    </a:p>
                  </a:txBody>
                  <a:tcPr marR="38100" marB="38100" marT="38100" marL="38100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13</a:t>
                      </a:r>
                    </a:p>
                  </a:txBody>
                  <a:tcPr marR="38100" marB="38100" marT="38100" marL="38100"/>
                </a:tc>
              </a:tr>
            </a:tbl>
          </a:graphicData>
        </a:graphic>
      </p:graphicFrame>
      <p:graphicFrame>
        <p:nvGraphicFramePr>
          <p:cNvPr id="175" name="Shape 175"/>
          <p:cNvGraphicFramePr/>
          <p:nvPr/>
        </p:nvGraphicFramePr>
        <p:xfrm>
          <a:off y="3421950" x="46967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{F8E4CBFF-3A64-4627-9BBE-9E3C083606BA}</a:tableStyleId>
              </a:tblPr>
              <a:tblGrid>
                <a:gridCol w="3191100"/>
                <a:gridCol w="799000"/>
              </a:tblGrid>
              <a:tr h="4098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Advanced P2P Features OR other personalized features</a:t>
                      </a:r>
                    </a:p>
                  </a:txBody>
                  <a:tcPr marR="38100" marB="38100" marT="38100" marL="38100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</a:t>
                      </a:r>
                    </a:p>
                  </a:txBody>
                  <a:tcPr marR="38100" marB="38100" marT="38100" marL="38100">
                    <a:solidFill>
                      <a:srgbClr val="CCCCCC"/>
                    </a:solidFill>
                  </a:tcPr>
                </a:tc>
              </a:tr>
              <a:tr h="4098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 P2P privacy and consent</a:t>
                      </a:r>
                    </a:p>
                  </a:txBody>
                  <a:tcPr marR="38100" marB="38100" marT="38100" marL="38100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R="38100" marB="38100" marT="38100" marL="38100"/>
                </a:tc>
              </a:tr>
              <a:tr h="4098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- Guaranteed message delivery</a:t>
                      </a:r>
                    </a:p>
                  </a:txBody>
                  <a:tcPr marR="38100" marB="38100" marT="38100" marL="38100"/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 lv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R="38100" marB="38100" marT="38100" marL="3810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y="210474" x="299350"/>
            <a:ext cy="1131000" cx="83873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sz="3000" lang="en"/>
              <a:t>Socket Programming</a:t>
            </a:r>
            <a:r>
              <a:rPr sz="1800" lang="en"/>
              <a:t>- a door between application process and end-end-transport protocol (UDP or TCP) 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y="1341450" x="509237"/>
            <a:ext cy="4349700" cx="3718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C: SOCK_STREAM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JAVA: Socket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2400" lang="en"/>
              <a:t>a.k.a. TCP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2400" lang="en"/>
              <a:t>reliable delivery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2400" lang="en"/>
              <a:t>in-order guaranteed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2400" lang="en"/>
              <a:t>connection-oriented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2400" lang="en"/>
              <a:t>bidirectional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y="1341450" x="4968300"/>
            <a:ext cy="4349700" cx="3718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C: SOCK_DGRAM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JAVA: DatagramSocket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2400" lang="en"/>
              <a:t>a.k.a. UDP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2400" lang="en"/>
              <a:t>unreliable delivery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2400" lang="en"/>
              <a:t>no order guarantees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2400" lang="en"/>
              <a:t>no notion of “connection” – app includes dest. in packets</a:t>
            </a:r>
          </a:p>
          <a:p>
            <a:pPr rtl="0" lvl="0" indent="-3810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-"/>
            </a:pPr>
            <a:r>
              <a:rPr sz="2400" lang="en"/>
              <a:t>can send or receive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19019" x="457200"/>
            <a:ext cy="1860181" cx="38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5073750" x="5258325"/>
            <a:ext cy="1784250" cx="31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Socket programming with TCP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00200" x="457199"/>
            <a:ext cy="4865074" cx="8021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Introduction ─ The Problem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Here comes the assignment ─ </a:t>
            </a:r>
            <a:r>
              <a:rPr b="1" lang="en" i="1">
                <a:solidFill>
                  <a:srgbClr val="0000FF"/>
                </a:solidFill>
              </a:rPr>
              <a:t>Chatroom</a:t>
            </a:r>
            <a:r>
              <a:rPr lang="en"/>
              <a:t> !</a:t>
            </a:r>
          </a:p>
          <a:p>
            <a:pPr rtl="0" lvl="1" indent="-381000" marL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It seems to be a tradition in this class.</a:t>
            </a:r>
          </a:p>
          <a:p>
            <a:pPr rtl="0" lvl="0" indent="-419100" marL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It is usually implemented in a way that the client is </a:t>
            </a:r>
            <a:r>
              <a:rPr b="1" lang="en" i="1"/>
              <a:t>always connected</a:t>
            </a:r>
            <a:r>
              <a:rPr lang="en"/>
              <a:t> to the server. </a:t>
            </a:r>
          </a:p>
          <a:p>
            <a:pPr rtl="0" lvl="0" indent="-419100" marL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There may be some problems …</a:t>
            </a:r>
          </a:p>
          <a:p>
            <a:pPr rtl="0" lvl="1" indent="-381000" marL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The capacity of the server is very limited ─ the famous </a:t>
            </a:r>
            <a:r>
              <a:rPr b="1" lang="en">
                <a:solidFill>
                  <a:srgbClr val="FF0000"/>
                </a:solidFill>
              </a:rPr>
              <a:t>C10K</a:t>
            </a:r>
            <a:r>
              <a:rPr lang="en"/>
              <a:t> problem.</a:t>
            </a:r>
          </a:p>
          <a:p>
            <a:pPr rtl="0" lvl="1" indent="-381000" marL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Maintaining permanent connection can be difficult in some environment (ex: bad WiFi signals). Users may experience unexpected disconnection. </a:t>
            </a:r>
            <a:r>
              <a:rPr b="1" lang="en">
                <a:solidFill>
                  <a:srgbClr val="FF0000"/>
                </a:solidFill>
              </a:rPr>
              <a:t>(!!!)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6981850"/>
            <a:ext cy="1743999" cx="216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Client/server socket interaction: TCP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41450" x="1036401"/>
            <a:ext cy="5440349" cx="7071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Socket programming with UDP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00201" x="457200"/>
            <a:ext cy="4029650" cx="815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Client/server socket interaction:UDP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00200" x="533409"/>
            <a:ext cy="4730024" cx="7954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Important Reminders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141765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Ensure your code compiles on the CLIC lab machines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Document your code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Discuss extra credit features with a TA before you implement them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Preliminary Question Deadline: Wed, Feb. 25th (Set up everything before that!)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Check with a TA before using 3rd party libraries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Do not copy!</a:t>
            </a:r>
          </a:p>
          <a:p>
            <a:pPr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/>
              <a:t>Submission is due on Wed, March 11th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 ─ The Rescue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Maybe we don't need the permanent link. How about the following ideas ?</a:t>
            </a:r>
          </a:p>
          <a:p>
            <a:pPr rtl="0" lvl="1" indent="-381000" marL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chemeClr val="dk1"/>
                </a:solidFill>
              </a:rPr>
              <a:t>message center</a:t>
            </a:r>
            <a:r>
              <a:rPr lang="en">
                <a:solidFill>
                  <a:schemeClr val="dk1"/>
                </a:solidFill>
              </a:rPr>
              <a:t> is designed to forward the message. It is also used to manage and maintain the client status. (user current status and credential check)</a:t>
            </a:r>
          </a:p>
          <a:p>
            <a:pPr rtl="0" lvl="1" indent="-381000" marL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The connection is established when it is </a:t>
            </a:r>
            <a:r>
              <a:rPr b="1" lang="en"/>
              <a:t>necessary</a:t>
            </a:r>
            <a:r>
              <a:rPr lang="en"/>
              <a:t>.</a:t>
            </a:r>
          </a:p>
          <a:p>
            <a:pPr rtl="0" lvl="1" indent="-381000" marL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The client can be paged when a message should be “pushed.”</a:t>
            </a:r>
          </a:p>
          <a:p>
            <a:pPr rtl="0" lvl="1" indent="-381000" marL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Some kind of </a:t>
            </a:r>
            <a:r>
              <a:rPr b="1" lang="en"/>
              <a:t>heartbeat</a:t>
            </a:r>
            <a:r>
              <a:rPr lang="en"/>
              <a:t> mechanism is necessary for the message center to track the client status.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98450" x="7562850"/>
            <a:ext cy="1333500" cx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-6800" x="6981850"/>
            <a:ext cy="1743999" cx="216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8" fill="hold" presetSubtype="0" presetClass="emph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1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presetID="2" fill="hold" presetSubtype="8" presetClass="exit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Introduction ─ The Basic Concept 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90425" x="2893125"/>
            <a:ext cy="1674574" cx="167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573948" x="126175"/>
            <a:ext cy="1770899" cx="177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4287450" x="3685862"/>
            <a:ext cy="2057400" cx="2219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Shape 80"/>
          <p:cNvCxnSpPr>
            <a:stCxn id="78" idx="3"/>
            <a:endCxn id="77" idx="2"/>
          </p:cNvCxnSpPr>
          <p:nvPr/>
        </p:nvCxnSpPr>
        <p:spPr>
          <a:xfrm rot="10800000" flipH="1">
            <a:off y="3264898" x="1904999"/>
            <a:ext cy="2194500" cx="1825499"/>
          </a:xfrm>
          <a:prstGeom prst="straightConnector1">
            <a:avLst/>
          </a:prstGeom>
          <a:noFill/>
          <a:ln w="762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81" name="Shape 81"/>
          <p:cNvCxnSpPr>
            <a:stCxn id="77" idx="2"/>
            <a:endCxn id="79" idx="0"/>
          </p:cNvCxnSpPr>
          <p:nvPr/>
        </p:nvCxnSpPr>
        <p:spPr>
          <a:xfrm>
            <a:off y="3264999" x="3730412"/>
            <a:ext cy="1022399" cx="1065000"/>
          </a:xfrm>
          <a:prstGeom prst="straightConnector1">
            <a:avLst/>
          </a:prstGeom>
          <a:noFill/>
          <a:ln w="762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82" name="Shape 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514225" x="5562925"/>
            <a:ext cy="3193099" cx="31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y="4707325" x="6013100"/>
            <a:ext cy="450000" cx="2545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Message Sequence Chart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3174425" x="76195"/>
            <a:ext cy="895024" cx="288737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y="5245000" x="6013100"/>
            <a:ext cy="625499" cx="299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Your own message format</a:t>
            </a:r>
          </a:p>
          <a:p>
            <a:pPr lvl="0" indent="-3175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Your own message flow 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1769492" x="2424975"/>
            <a:ext cy="567850" cx="6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xit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1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fill="hold" presetSubtype="0" presetClass="entr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Basic Implementation (80 points)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1417650" x="457200"/>
            <a:ext cy="5526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What you need to implement</a:t>
            </a:r>
          </a:p>
          <a:p>
            <a:pPr rtl="0" lvl="0" indent="-4191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/>
              <a:t>Server / Message Centre </a:t>
            </a:r>
          </a:p>
          <a:p>
            <a:pPr rtl="0" lvl="0" indent="-4191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/>
              <a:t>Client</a:t>
            </a:r>
          </a:p>
          <a:p>
            <a:pPr rtl="0" lvl="0">
              <a:spcBef>
                <a:spcPts val="0"/>
              </a:spcBef>
              <a:buNone/>
            </a:pPr>
            <a:r>
              <a:rPr b="1" lang="en"/>
              <a:t>Message Centre Features</a:t>
            </a:r>
          </a:p>
          <a:p>
            <a:pPr rtl="0" lvl="0" indent="-4191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Authenticate users</a:t>
            </a:r>
          </a:p>
          <a:p>
            <a:pPr rtl="0" lvl="0" indent="-4191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Route messages from sender to recipient</a:t>
            </a:r>
          </a:p>
          <a:p>
            <a:pPr rtl="0" lvl="0" indent="-4191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Timeout inactive users</a:t>
            </a:r>
          </a:p>
          <a:p>
            <a:pPr rtl="0" lvl="0" indent="-4191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Allow blocking / unblocking users </a:t>
            </a:r>
          </a:p>
          <a:p>
            <a:pPr rtl="0" lvl="0" indent="-4191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Broadcast presence notifications</a:t>
            </a:r>
          </a:p>
          <a:p>
            <a:pPr rtl="0" lvl="0" indent="-4191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Store messages for offline users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Basic Implementation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Client Features</a:t>
            </a:r>
          </a:p>
          <a:p>
            <a:pPr rtl="0" lvl="0" indent="-4191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Prompt for authentication</a:t>
            </a:r>
          </a:p>
          <a:p>
            <a:pPr rtl="0" lvl="0" indent="-4191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Send messages / display messages received from other users</a:t>
            </a:r>
          </a:p>
          <a:p>
            <a:pPr rtl="0" lvl="0" indent="-4191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Display server notifications</a:t>
            </a:r>
          </a:p>
          <a:p>
            <a:pPr rtl="0" lvl="0" indent="-4191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Find users online</a:t>
            </a:r>
          </a:p>
          <a:p>
            <a:pPr rtl="0" lvl="0" indent="-419100" marL="9144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Heartbeat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rtl="0">
              <a:spcBef>
                <a:spcPts val="0"/>
              </a:spcBef>
              <a:buNone/>
            </a:pPr>
            <a:r>
              <a:rPr b="1" lang="en"/>
              <a:t>Possible Bonus Option - </a:t>
            </a:r>
          </a:p>
          <a:p>
            <a:pPr lvl="0" indent="0" marL="0">
              <a:spcBef>
                <a:spcPts val="0"/>
              </a:spcBef>
              <a:buNone/>
            </a:pPr>
            <a:r>
              <a:rPr lang="en"/>
              <a:t>User Interface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>
              <a:spcBef>
                <a:spcPts val="0"/>
              </a:spcBef>
              <a:buNone/>
            </a:pPr>
            <a:r>
              <a:rPr lang="en"/>
              <a:t>Peer-to-peer chat (20 points)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sz="3600" lang="en"/>
              <a:t>Motivation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Regular Chat via a server is boring - Too mainstream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What if the server goes down? Your chat can still continue!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Also, What if you didn’t want the server to read your messages?</a:t>
            </a:r>
          </a:p>
          <a:p>
            <a:pPr rtl="0">
              <a:spcBef>
                <a:spcPts val="0"/>
              </a:spcBef>
              <a:buNone/>
            </a:pPr>
            <a:r>
              <a:rPr b="1" sz="3600" lang="en">
                <a:solidFill>
                  <a:schemeClr val="dk1"/>
                </a:solidFill>
              </a:rPr>
              <a:t>Solution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Talk to your friend directly!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Peer-to-peer chat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sz="3600" lang="en"/>
              <a:t>What you need to do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Find out how to contact your friend. The chat server has the contact information (IP Address and Listening Port)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Once you know the IP and Port, contact your friend directly.</a:t>
            </a:r>
          </a:p>
          <a:p>
            <a:pPr rtl="0" lvl="0" indent="-4191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/>
              <a:t>Both of the above actions have to be performed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/>
              <a:t> command is used.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b="1" lang="en"/>
              <a:t>Example: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private ns2984 Hello!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Peer-to-peer chat bonus (20 points)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sz="3600" lang="en"/>
              <a:t>Features for bonus points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P2P Privacy and Consent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Guaranteed Message Delivery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These are not your only choices. If you want to implement your own idea for a bonus feature, come talk to one of the TAs to find out if it is bonus-worthy!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