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83" r:id="rId3"/>
    <p:sldId id="284" r:id="rId4"/>
    <p:sldId id="305" r:id="rId5"/>
    <p:sldId id="306" r:id="rId6"/>
    <p:sldId id="326" r:id="rId7"/>
    <p:sldId id="327" r:id="rId8"/>
    <p:sldId id="328" r:id="rId9"/>
    <p:sldId id="329" r:id="rId10"/>
    <p:sldId id="330" r:id="rId11"/>
    <p:sldId id="331" r:id="rId12"/>
    <p:sldId id="332" r:id="rId13"/>
    <p:sldId id="333" r:id="rId14"/>
    <p:sldId id="334" r:id="rId15"/>
    <p:sldId id="335" r:id="rId16"/>
    <p:sldId id="336" r:id="rId17"/>
    <p:sldId id="323" r:id="rId18"/>
    <p:sldId id="278" r:id="rId19"/>
    <p:sldId id="32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42D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66" d="100"/>
          <a:sy n="66" d="100"/>
        </p:scale>
        <p:origin x="876" y="156"/>
      </p:cViewPr>
      <p:guideLst>
        <p:guide orient="horz" pos="2232"/>
        <p:guide pos="384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sp>
        <p:nvSpPr>
          <p:cNvPr id="7" name="矩形 1"/>
          <p:cNvSpPr/>
          <p:nvPr userDrawn="1"/>
        </p:nvSpPr>
        <p:spPr>
          <a:xfrm>
            <a:off x="-152399" y="1719016"/>
            <a:ext cx="8458200" cy="1441240"/>
          </a:xfrm>
          <a:custGeom>
            <a:avLst/>
            <a:gdLst>
              <a:gd name="connsiteX0" fmla="*/ 0 w 6819900"/>
              <a:gd name="connsiteY0" fmla="*/ 0 h 1422190"/>
              <a:gd name="connsiteX1" fmla="*/ 6819900 w 6819900"/>
              <a:gd name="connsiteY1" fmla="*/ 0 h 1422190"/>
              <a:gd name="connsiteX2" fmla="*/ 6819900 w 6819900"/>
              <a:gd name="connsiteY2" fmla="*/ 1422190 h 1422190"/>
              <a:gd name="connsiteX3" fmla="*/ 0 w 6819900"/>
              <a:gd name="connsiteY3" fmla="*/ 1422190 h 1422190"/>
              <a:gd name="connsiteX4" fmla="*/ 0 w 6819900"/>
              <a:gd name="connsiteY4" fmla="*/ 0 h 1422190"/>
              <a:gd name="connsiteX0-1" fmla="*/ 0 w 8458200"/>
              <a:gd name="connsiteY0-2" fmla="*/ 0 h 1441240"/>
              <a:gd name="connsiteX1-3" fmla="*/ 6819900 w 8458200"/>
              <a:gd name="connsiteY1-4" fmla="*/ 0 h 1441240"/>
              <a:gd name="connsiteX2-5" fmla="*/ 8458200 w 8458200"/>
              <a:gd name="connsiteY2-6" fmla="*/ 1441240 h 1441240"/>
              <a:gd name="connsiteX3-7" fmla="*/ 0 w 8458200"/>
              <a:gd name="connsiteY3-8" fmla="*/ 1422190 h 1441240"/>
              <a:gd name="connsiteX4-9" fmla="*/ 0 w 8458200"/>
              <a:gd name="connsiteY4-10" fmla="*/ 0 h 1441240"/>
              <a:gd name="connsiteX0-11" fmla="*/ 0 w 8458200"/>
              <a:gd name="connsiteY0-12" fmla="*/ 0 h 1441240"/>
              <a:gd name="connsiteX1-13" fmla="*/ 6819900 w 8458200"/>
              <a:gd name="connsiteY1-14" fmla="*/ 342900 h 1441240"/>
              <a:gd name="connsiteX2-15" fmla="*/ 8458200 w 8458200"/>
              <a:gd name="connsiteY2-16" fmla="*/ 1441240 h 1441240"/>
              <a:gd name="connsiteX3-17" fmla="*/ 0 w 8458200"/>
              <a:gd name="connsiteY3-18" fmla="*/ 1422190 h 1441240"/>
              <a:gd name="connsiteX4-19" fmla="*/ 0 w 8458200"/>
              <a:gd name="connsiteY4-20" fmla="*/ 0 h 14412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458200" h="1441240">
                <a:moveTo>
                  <a:pt x="0" y="0"/>
                </a:moveTo>
                <a:lnTo>
                  <a:pt x="6819900" y="342900"/>
                </a:lnTo>
                <a:lnTo>
                  <a:pt x="8458200" y="1441240"/>
                </a:lnTo>
                <a:lnTo>
                  <a:pt x="0" y="1422190"/>
                </a:lnTo>
                <a:lnTo>
                  <a:pt x="0" y="0"/>
                </a:lnTo>
                <a:close/>
              </a:path>
            </a:pathLst>
          </a:cu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solidFill>
                <a:schemeClr val="bg1"/>
              </a:solidFill>
            </a:endParaRPr>
          </a:p>
        </p:txBody>
      </p:sp>
      <p:sp>
        <p:nvSpPr>
          <p:cNvPr id="8" name="矩形 2"/>
          <p:cNvSpPr/>
          <p:nvPr userDrawn="1"/>
        </p:nvSpPr>
        <p:spPr>
          <a:xfrm>
            <a:off x="-152399" y="3141206"/>
            <a:ext cx="5886603" cy="1422190"/>
          </a:xfrm>
          <a:custGeom>
            <a:avLst/>
            <a:gdLst>
              <a:gd name="connsiteX0" fmla="*/ 0 w 5315103"/>
              <a:gd name="connsiteY0" fmla="*/ 0 h 1422190"/>
              <a:gd name="connsiteX1" fmla="*/ 5315103 w 5315103"/>
              <a:gd name="connsiteY1" fmla="*/ 0 h 1422190"/>
              <a:gd name="connsiteX2" fmla="*/ 5315103 w 5315103"/>
              <a:gd name="connsiteY2" fmla="*/ 1422190 h 1422190"/>
              <a:gd name="connsiteX3" fmla="*/ 0 w 5315103"/>
              <a:gd name="connsiteY3" fmla="*/ 1422190 h 1422190"/>
              <a:gd name="connsiteX4" fmla="*/ 0 w 5315103"/>
              <a:gd name="connsiteY4" fmla="*/ 0 h 1422190"/>
              <a:gd name="connsiteX0-1" fmla="*/ 0 w 5886603"/>
              <a:gd name="connsiteY0-2" fmla="*/ 19050 h 1441240"/>
              <a:gd name="connsiteX1-3" fmla="*/ 5886603 w 5886603"/>
              <a:gd name="connsiteY1-4" fmla="*/ 0 h 1441240"/>
              <a:gd name="connsiteX2-5" fmla="*/ 5315103 w 5886603"/>
              <a:gd name="connsiteY2-6" fmla="*/ 1441240 h 1441240"/>
              <a:gd name="connsiteX3-7" fmla="*/ 0 w 5886603"/>
              <a:gd name="connsiteY3-8" fmla="*/ 1441240 h 1441240"/>
              <a:gd name="connsiteX4-9" fmla="*/ 0 w 5886603"/>
              <a:gd name="connsiteY4-10" fmla="*/ 19050 h 1441240"/>
              <a:gd name="connsiteX0-11" fmla="*/ 0 w 5886603"/>
              <a:gd name="connsiteY0-12" fmla="*/ 19050 h 1441240"/>
              <a:gd name="connsiteX1-13" fmla="*/ 5886603 w 5886603"/>
              <a:gd name="connsiteY1-14" fmla="*/ 0 h 1441240"/>
              <a:gd name="connsiteX2-15" fmla="*/ 5124603 w 5886603"/>
              <a:gd name="connsiteY2-16" fmla="*/ 1307890 h 1441240"/>
              <a:gd name="connsiteX3-17" fmla="*/ 0 w 5886603"/>
              <a:gd name="connsiteY3-18" fmla="*/ 1441240 h 1441240"/>
              <a:gd name="connsiteX4-19" fmla="*/ 0 w 5886603"/>
              <a:gd name="connsiteY4-20" fmla="*/ 19050 h 1441240"/>
              <a:gd name="connsiteX0-21" fmla="*/ 0 w 5867553"/>
              <a:gd name="connsiteY0-22" fmla="*/ 38100 h 1460290"/>
              <a:gd name="connsiteX1-23" fmla="*/ 5867553 w 5867553"/>
              <a:gd name="connsiteY1-24" fmla="*/ 0 h 1460290"/>
              <a:gd name="connsiteX2-25" fmla="*/ 5124603 w 5867553"/>
              <a:gd name="connsiteY2-26" fmla="*/ 1326940 h 1460290"/>
              <a:gd name="connsiteX3-27" fmla="*/ 0 w 5867553"/>
              <a:gd name="connsiteY3-28" fmla="*/ 1460290 h 1460290"/>
              <a:gd name="connsiteX4-29" fmla="*/ 0 w 5867553"/>
              <a:gd name="connsiteY4-30" fmla="*/ 38100 h 1460290"/>
              <a:gd name="connsiteX0-31" fmla="*/ 0 w 5886603"/>
              <a:gd name="connsiteY0-32" fmla="*/ 0 h 1422190"/>
              <a:gd name="connsiteX1-33" fmla="*/ 5886603 w 5886603"/>
              <a:gd name="connsiteY1-34" fmla="*/ 19050 h 1422190"/>
              <a:gd name="connsiteX2-35" fmla="*/ 5124603 w 5886603"/>
              <a:gd name="connsiteY2-36" fmla="*/ 1288840 h 1422190"/>
              <a:gd name="connsiteX3-37" fmla="*/ 0 w 5886603"/>
              <a:gd name="connsiteY3-38" fmla="*/ 1422190 h 1422190"/>
              <a:gd name="connsiteX4-39" fmla="*/ 0 w 5886603"/>
              <a:gd name="connsiteY4-40" fmla="*/ 0 h 14221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86603" h="1422190">
                <a:moveTo>
                  <a:pt x="0" y="0"/>
                </a:moveTo>
                <a:lnTo>
                  <a:pt x="5886603" y="19050"/>
                </a:lnTo>
                <a:lnTo>
                  <a:pt x="5124603" y="1288840"/>
                </a:lnTo>
                <a:lnTo>
                  <a:pt x="0" y="1422190"/>
                </a:lnTo>
                <a:lnTo>
                  <a:pt x="0" y="0"/>
                </a:lnTo>
                <a:close/>
              </a:path>
            </a:pathLst>
          </a:cu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cxnSp>
        <p:nvCxnSpPr>
          <p:cNvPr id="3" name="直接连接符 2"/>
          <p:cNvCxnSpPr/>
          <p:nvPr userDrawn="1"/>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文本占位符 5"/>
          <p:cNvSpPr>
            <a:spLocks noGrp="1"/>
          </p:cNvSpPr>
          <p:nvPr>
            <p:ph type="body" sz="quarter" idx="10" hasCustomPrompt="1"/>
          </p:nvPr>
        </p:nvSpPr>
        <p:spPr>
          <a:xfrm>
            <a:off x="4568248" y="477910"/>
            <a:ext cx="3213677" cy="568180"/>
          </a:xfrm>
          <a:prstGeom prst="rect">
            <a:avLst/>
          </a:prstGeom>
        </p:spPr>
        <p:txBody>
          <a:bodyPr/>
          <a:lstStyle>
            <a:lvl1pPr marL="0" indent="0">
              <a:buNone/>
              <a:defRPr b="1">
                <a:solidFill>
                  <a:schemeClr val="bg1"/>
                </a:solidFill>
              </a:defRPr>
            </a:lvl1pPr>
          </a:lstStyle>
          <a:p>
            <a:pPr lvl="0"/>
            <a:r>
              <a:rPr lang="zh-CN" altLang="en-US" dirty="0" smtClean="0"/>
              <a:t>单击此处添加文本</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sp>
        <p:nvSpPr>
          <p:cNvPr id="7" name="等腰三角形 6"/>
          <p:cNvSpPr/>
          <p:nvPr userDrawn="1"/>
        </p:nvSpPr>
        <p:spPr>
          <a:xfrm rot="5400000">
            <a:off x="-881063" y="738187"/>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5400000">
            <a:off x="-1624013" y="738186"/>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grpSp>
        <p:nvGrpSpPr>
          <p:cNvPr id="8" name="组合 7"/>
          <p:cNvGrpSpPr/>
          <p:nvPr userDrawn="1"/>
        </p:nvGrpSpPr>
        <p:grpSpPr>
          <a:xfrm rot="5400000">
            <a:off x="904873" y="-1990273"/>
            <a:ext cx="6124575" cy="6858001"/>
            <a:chOff x="-885826" y="-1"/>
            <a:chExt cx="6124575" cy="6858001"/>
          </a:xfrm>
        </p:grpSpPr>
        <p:sp>
          <p:nvSpPr>
            <p:cNvPr id="9" name="等腰三角形 8"/>
            <p:cNvSpPr/>
            <p:nvPr/>
          </p:nvSpPr>
          <p:spPr>
            <a:xfrm rot="5400000">
              <a:off x="-881063" y="738187"/>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1624013" y="738186"/>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rot="16200000">
            <a:off x="904874" y="1215512"/>
            <a:ext cx="6124575" cy="6858001"/>
            <a:chOff x="-885826" y="-1"/>
            <a:chExt cx="6124575" cy="6858001"/>
          </a:xfrm>
        </p:grpSpPr>
        <p:sp>
          <p:nvSpPr>
            <p:cNvPr id="12" name="等腰三角形 11"/>
            <p:cNvSpPr/>
            <p:nvPr/>
          </p:nvSpPr>
          <p:spPr>
            <a:xfrm rot="5400000">
              <a:off x="-881063" y="738187"/>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1624013" y="738186"/>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cxnSp>
        <p:nvCxnSpPr>
          <p:cNvPr id="10" name="直接连接符 9"/>
          <p:cNvCxnSpPr/>
          <p:nvPr userDrawn="1"/>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sp>
        <p:nvSpPr>
          <p:cNvPr id="6" name="矩形 1"/>
          <p:cNvSpPr/>
          <p:nvPr userDrawn="1"/>
        </p:nvSpPr>
        <p:spPr>
          <a:xfrm>
            <a:off x="2266950" y="2076450"/>
            <a:ext cx="7647842" cy="2266950"/>
          </a:xfrm>
          <a:custGeom>
            <a:avLst/>
            <a:gdLst>
              <a:gd name="connsiteX0" fmla="*/ 0 w 4819650"/>
              <a:gd name="connsiteY0" fmla="*/ 0 h 1885950"/>
              <a:gd name="connsiteX1" fmla="*/ 4819650 w 4819650"/>
              <a:gd name="connsiteY1" fmla="*/ 0 h 1885950"/>
              <a:gd name="connsiteX2" fmla="*/ 4819650 w 4819650"/>
              <a:gd name="connsiteY2" fmla="*/ 1885950 h 1885950"/>
              <a:gd name="connsiteX3" fmla="*/ 0 w 4819650"/>
              <a:gd name="connsiteY3" fmla="*/ 1885950 h 1885950"/>
              <a:gd name="connsiteX4" fmla="*/ 0 w 4819650"/>
              <a:gd name="connsiteY4" fmla="*/ 0 h 1885950"/>
              <a:gd name="connsiteX0-1" fmla="*/ 0 w 5295900"/>
              <a:gd name="connsiteY0-2" fmla="*/ 0 h 1885950"/>
              <a:gd name="connsiteX1-3" fmla="*/ 5295900 w 5295900"/>
              <a:gd name="connsiteY1-4" fmla="*/ 304800 h 1885950"/>
              <a:gd name="connsiteX2-5" fmla="*/ 4819650 w 5295900"/>
              <a:gd name="connsiteY2-6" fmla="*/ 1885950 h 1885950"/>
              <a:gd name="connsiteX3-7" fmla="*/ 0 w 5295900"/>
              <a:gd name="connsiteY3-8" fmla="*/ 1885950 h 1885950"/>
              <a:gd name="connsiteX4-9" fmla="*/ 0 w 5295900"/>
              <a:gd name="connsiteY4-10" fmla="*/ 0 h 1885950"/>
              <a:gd name="connsiteX0-11" fmla="*/ 0 w 5295900"/>
              <a:gd name="connsiteY0-12" fmla="*/ 0 h 1885950"/>
              <a:gd name="connsiteX1-13" fmla="*/ 5295900 w 5295900"/>
              <a:gd name="connsiteY1-14" fmla="*/ 304800 h 1885950"/>
              <a:gd name="connsiteX2-15" fmla="*/ 4724400 w 5295900"/>
              <a:gd name="connsiteY2-16" fmla="*/ 1638300 h 1885950"/>
              <a:gd name="connsiteX3-17" fmla="*/ 0 w 5295900"/>
              <a:gd name="connsiteY3-18" fmla="*/ 1885950 h 1885950"/>
              <a:gd name="connsiteX4-19" fmla="*/ 0 w 5295900"/>
              <a:gd name="connsiteY4-20" fmla="*/ 0 h 1885950"/>
              <a:gd name="connsiteX0-21" fmla="*/ 609600 w 5905500"/>
              <a:gd name="connsiteY0-22" fmla="*/ 0 h 2400300"/>
              <a:gd name="connsiteX1-23" fmla="*/ 5905500 w 5905500"/>
              <a:gd name="connsiteY1-24" fmla="*/ 304800 h 2400300"/>
              <a:gd name="connsiteX2-25" fmla="*/ 5334000 w 5905500"/>
              <a:gd name="connsiteY2-26" fmla="*/ 1638300 h 2400300"/>
              <a:gd name="connsiteX3-27" fmla="*/ 0 w 5905500"/>
              <a:gd name="connsiteY3-28" fmla="*/ 2400300 h 2400300"/>
              <a:gd name="connsiteX4-29" fmla="*/ 609600 w 5905500"/>
              <a:gd name="connsiteY4-30" fmla="*/ 0 h 2400300"/>
              <a:gd name="connsiteX0-31" fmla="*/ 895350 w 5905500"/>
              <a:gd name="connsiteY0-32" fmla="*/ 247650 h 2095500"/>
              <a:gd name="connsiteX1-33" fmla="*/ 5905500 w 5905500"/>
              <a:gd name="connsiteY1-34" fmla="*/ 0 h 2095500"/>
              <a:gd name="connsiteX2-35" fmla="*/ 5334000 w 5905500"/>
              <a:gd name="connsiteY2-36" fmla="*/ 1333500 h 2095500"/>
              <a:gd name="connsiteX3-37" fmla="*/ 0 w 5905500"/>
              <a:gd name="connsiteY3-38" fmla="*/ 2095500 h 2095500"/>
              <a:gd name="connsiteX4-39" fmla="*/ 895350 w 5905500"/>
              <a:gd name="connsiteY4-40" fmla="*/ 247650 h 2095500"/>
              <a:gd name="connsiteX0-41" fmla="*/ 685800 w 5905500"/>
              <a:gd name="connsiteY0-42" fmla="*/ 38100 h 2095500"/>
              <a:gd name="connsiteX1-43" fmla="*/ 5905500 w 5905500"/>
              <a:gd name="connsiteY1-44" fmla="*/ 0 h 2095500"/>
              <a:gd name="connsiteX2-45" fmla="*/ 5334000 w 5905500"/>
              <a:gd name="connsiteY2-46" fmla="*/ 1333500 h 2095500"/>
              <a:gd name="connsiteX3-47" fmla="*/ 0 w 5905500"/>
              <a:gd name="connsiteY3-48" fmla="*/ 2095500 h 2095500"/>
              <a:gd name="connsiteX4-49" fmla="*/ 685800 w 5905500"/>
              <a:gd name="connsiteY4-50" fmla="*/ 38100 h 2095500"/>
              <a:gd name="connsiteX0-51" fmla="*/ 628650 w 5848350"/>
              <a:gd name="connsiteY0-52" fmla="*/ 38100 h 1733550"/>
              <a:gd name="connsiteX1-53" fmla="*/ 5848350 w 5848350"/>
              <a:gd name="connsiteY1-54" fmla="*/ 0 h 1733550"/>
              <a:gd name="connsiteX2-55" fmla="*/ 5276850 w 5848350"/>
              <a:gd name="connsiteY2-56" fmla="*/ 1333500 h 1733550"/>
              <a:gd name="connsiteX3-57" fmla="*/ 0 w 5848350"/>
              <a:gd name="connsiteY3-58" fmla="*/ 1733550 h 1733550"/>
              <a:gd name="connsiteX4-59" fmla="*/ 628650 w 5848350"/>
              <a:gd name="connsiteY4-60" fmla="*/ 38100 h 1733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48350" h="1733550">
                <a:moveTo>
                  <a:pt x="628650" y="38100"/>
                </a:moveTo>
                <a:lnTo>
                  <a:pt x="5848350" y="0"/>
                </a:lnTo>
                <a:lnTo>
                  <a:pt x="5276850" y="1333500"/>
                </a:lnTo>
                <a:lnTo>
                  <a:pt x="0" y="1733550"/>
                </a:lnTo>
                <a:lnTo>
                  <a:pt x="628650" y="3810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1"/>
          <p:cNvSpPr/>
          <p:nvPr userDrawn="1"/>
        </p:nvSpPr>
        <p:spPr>
          <a:xfrm>
            <a:off x="1790700" y="1905000"/>
            <a:ext cx="8376474" cy="2679739"/>
          </a:xfrm>
          <a:custGeom>
            <a:avLst/>
            <a:gdLst>
              <a:gd name="connsiteX0" fmla="*/ 0 w 4819650"/>
              <a:gd name="connsiteY0" fmla="*/ 0 h 1885950"/>
              <a:gd name="connsiteX1" fmla="*/ 4819650 w 4819650"/>
              <a:gd name="connsiteY1" fmla="*/ 0 h 1885950"/>
              <a:gd name="connsiteX2" fmla="*/ 4819650 w 4819650"/>
              <a:gd name="connsiteY2" fmla="*/ 1885950 h 1885950"/>
              <a:gd name="connsiteX3" fmla="*/ 0 w 4819650"/>
              <a:gd name="connsiteY3" fmla="*/ 1885950 h 1885950"/>
              <a:gd name="connsiteX4" fmla="*/ 0 w 4819650"/>
              <a:gd name="connsiteY4" fmla="*/ 0 h 1885950"/>
              <a:gd name="connsiteX0-1" fmla="*/ 0 w 5295900"/>
              <a:gd name="connsiteY0-2" fmla="*/ 0 h 1885950"/>
              <a:gd name="connsiteX1-3" fmla="*/ 5295900 w 5295900"/>
              <a:gd name="connsiteY1-4" fmla="*/ 304800 h 1885950"/>
              <a:gd name="connsiteX2-5" fmla="*/ 4819650 w 5295900"/>
              <a:gd name="connsiteY2-6" fmla="*/ 1885950 h 1885950"/>
              <a:gd name="connsiteX3-7" fmla="*/ 0 w 5295900"/>
              <a:gd name="connsiteY3-8" fmla="*/ 1885950 h 1885950"/>
              <a:gd name="connsiteX4-9" fmla="*/ 0 w 5295900"/>
              <a:gd name="connsiteY4-10" fmla="*/ 0 h 1885950"/>
              <a:gd name="connsiteX0-11" fmla="*/ 0 w 5295900"/>
              <a:gd name="connsiteY0-12" fmla="*/ 0 h 1885950"/>
              <a:gd name="connsiteX1-13" fmla="*/ 5295900 w 5295900"/>
              <a:gd name="connsiteY1-14" fmla="*/ 304800 h 1885950"/>
              <a:gd name="connsiteX2-15" fmla="*/ 4724400 w 5295900"/>
              <a:gd name="connsiteY2-16" fmla="*/ 1638300 h 1885950"/>
              <a:gd name="connsiteX3-17" fmla="*/ 0 w 5295900"/>
              <a:gd name="connsiteY3-18" fmla="*/ 1885950 h 1885950"/>
              <a:gd name="connsiteX4-19" fmla="*/ 0 w 5295900"/>
              <a:gd name="connsiteY4-20" fmla="*/ 0 h 1885950"/>
              <a:gd name="connsiteX0-21" fmla="*/ 609600 w 5905500"/>
              <a:gd name="connsiteY0-22" fmla="*/ 0 h 2400300"/>
              <a:gd name="connsiteX1-23" fmla="*/ 5905500 w 5905500"/>
              <a:gd name="connsiteY1-24" fmla="*/ 304800 h 2400300"/>
              <a:gd name="connsiteX2-25" fmla="*/ 5334000 w 5905500"/>
              <a:gd name="connsiteY2-26" fmla="*/ 1638300 h 2400300"/>
              <a:gd name="connsiteX3-27" fmla="*/ 0 w 5905500"/>
              <a:gd name="connsiteY3-28" fmla="*/ 2400300 h 2400300"/>
              <a:gd name="connsiteX4-29" fmla="*/ 609600 w 5905500"/>
              <a:gd name="connsiteY4-30" fmla="*/ 0 h 2400300"/>
              <a:gd name="connsiteX0-31" fmla="*/ 895350 w 5905500"/>
              <a:gd name="connsiteY0-32" fmla="*/ 247650 h 2095500"/>
              <a:gd name="connsiteX1-33" fmla="*/ 5905500 w 5905500"/>
              <a:gd name="connsiteY1-34" fmla="*/ 0 h 2095500"/>
              <a:gd name="connsiteX2-35" fmla="*/ 5334000 w 5905500"/>
              <a:gd name="connsiteY2-36" fmla="*/ 1333500 h 2095500"/>
              <a:gd name="connsiteX3-37" fmla="*/ 0 w 5905500"/>
              <a:gd name="connsiteY3-38" fmla="*/ 2095500 h 2095500"/>
              <a:gd name="connsiteX4-39" fmla="*/ 895350 w 5905500"/>
              <a:gd name="connsiteY4-40" fmla="*/ 247650 h 2095500"/>
              <a:gd name="connsiteX0-41" fmla="*/ 685800 w 5905500"/>
              <a:gd name="connsiteY0-42" fmla="*/ 38100 h 2095500"/>
              <a:gd name="connsiteX1-43" fmla="*/ 5905500 w 5905500"/>
              <a:gd name="connsiteY1-44" fmla="*/ 0 h 2095500"/>
              <a:gd name="connsiteX2-45" fmla="*/ 5334000 w 5905500"/>
              <a:gd name="connsiteY2-46" fmla="*/ 1333500 h 2095500"/>
              <a:gd name="connsiteX3-47" fmla="*/ 0 w 5905500"/>
              <a:gd name="connsiteY3-48" fmla="*/ 2095500 h 2095500"/>
              <a:gd name="connsiteX4-49" fmla="*/ 685800 w 5905500"/>
              <a:gd name="connsiteY4-50" fmla="*/ 38100 h 2095500"/>
              <a:gd name="connsiteX0-51" fmla="*/ 628650 w 5848350"/>
              <a:gd name="connsiteY0-52" fmla="*/ 38100 h 1733550"/>
              <a:gd name="connsiteX1-53" fmla="*/ 5848350 w 5848350"/>
              <a:gd name="connsiteY1-54" fmla="*/ 0 h 1733550"/>
              <a:gd name="connsiteX2-55" fmla="*/ 5276850 w 5848350"/>
              <a:gd name="connsiteY2-56" fmla="*/ 1333500 h 1733550"/>
              <a:gd name="connsiteX3-57" fmla="*/ 0 w 5848350"/>
              <a:gd name="connsiteY3-58" fmla="*/ 1733550 h 1733550"/>
              <a:gd name="connsiteX4-59" fmla="*/ 628650 w 5848350"/>
              <a:gd name="connsiteY4-60" fmla="*/ 38100 h 1733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48350" h="1733550">
                <a:moveTo>
                  <a:pt x="628650" y="38100"/>
                </a:moveTo>
                <a:lnTo>
                  <a:pt x="5848350" y="0"/>
                </a:lnTo>
                <a:lnTo>
                  <a:pt x="5276850" y="1333500"/>
                </a:lnTo>
                <a:lnTo>
                  <a:pt x="0" y="1733550"/>
                </a:lnTo>
                <a:lnTo>
                  <a:pt x="628650" y="38100"/>
                </a:lnTo>
                <a:close/>
              </a:path>
            </a:pathLst>
          </a:custGeom>
          <a:noFill/>
          <a:ln w="38100">
            <a:solidFill>
              <a:srgbClr val="42D2C4"/>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4469104" y="4822836"/>
            <a:ext cx="3019665" cy="400105"/>
          </a:xfrm>
          <a:prstGeom prst="rect">
            <a:avLst/>
          </a:prstGeom>
          <a:solidFill>
            <a:schemeClr val="bg1"/>
          </a:solidFill>
        </p:spPr>
        <p:txBody>
          <a:bodyPr wrap="none" lIns="91436" tIns="45718" rIns="91436" bIns="45718">
            <a:spAutoFit/>
          </a:bodyPr>
          <a:lstStyle/>
          <a:p>
            <a:r>
              <a:rPr kumimoji="1" lang="en-US" altLang="zh-CN" sz="2000" dirty="0"/>
              <a:t>PRESENTED</a:t>
            </a:r>
            <a:r>
              <a:rPr kumimoji="1" lang="zh-CN" altLang="en-US" sz="2000" dirty="0"/>
              <a:t> </a:t>
            </a:r>
            <a:r>
              <a:rPr kumimoji="1" lang="en-US" altLang="zh-CN" sz="2000" dirty="0"/>
              <a:t>BY</a:t>
            </a:r>
            <a:r>
              <a:rPr kumimoji="1" lang="zh-CN" altLang="en-US" sz="2000" dirty="0"/>
              <a:t> </a:t>
            </a:r>
            <a:r>
              <a:rPr kumimoji="1" lang="en-US" altLang="zh-CN" sz="2000" dirty="0" smtClean="0"/>
              <a:t>OFFICEPLUS</a:t>
            </a:r>
            <a:endParaRPr kumimoji="1" lang="en-US" altLang="zh-CN" sz="2000" dirty="0" smtClean="0"/>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440603" y="759873"/>
            <a:ext cx="662361" cy="379656"/>
          </a:xfrm>
          <a:prstGeom prst="rect">
            <a:avLst/>
          </a:prstGeom>
        </p:spPr>
        <p:txBody>
          <a:bodyPr wrap="none">
            <a:spAutoFit/>
          </a:bodyPr>
          <a:lstStyle/>
          <a:p>
            <a:pPr defTabSz="608965"/>
            <a:r>
              <a:rPr lang="zh-CN" altLang="en-US" sz="1865" dirty="0">
                <a:solidFill>
                  <a:srgbClr val="FFFFFF"/>
                </a:solidFill>
                <a:latin typeface="Segoe UI Light" panose="020B0502040204020203"/>
                <a:cs typeface="Segoe UI Light" panose="020B0502040204020203"/>
              </a:rPr>
              <a:t>标注</a:t>
            </a:r>
            <a:endParaRPr lang="zh-CN" altLang="en-US" sz="1865" dirty="0">
              <a:solidFill>
                <a:srgbClr val="FFFFFF"/>
              </a:solidFill>
              <a:latin typeface="Segoe UI Light" panose="020B0502040204020203"/>
              <a:cs typeface="Segoe UI Light" panose="020B0502040204020203"/>
            </a:endParaRPr>
          </a:p>
        </p:txBody>
      </p:sp>
      <p:sp>
        <p:nvSpPr>
          <p:cNvPr id="6" name="矩形 5"/>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a:solidFill>
                  <a:srgbClr val="FFFFFF"/>
                </a:solidFill>
                <a:latin typeface="Segoe UI Light" panose="020B0502040204020203"/>
                <a:cs typeface="Segoe UI Light" panose="020B0502040204020203"/>
              </a:rPr>
              <a:t>字体使用 </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行距</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背景图片出处</a:t>
            </a: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声明</a:t>
            </a:r>
            <a:endParaRPr lang="en-US" altLang="zh-CN" sz="1335" dirty="0">
              <a:solidFill>
                <a:srgbClr val="FFFFFF"/>
              </a:solidFill>
              <a:latin typeface="Segoe UI Light" panose="020B0502040204020203"/>
              <a:cs typeface="Segoe UI Light" panose="020B0502040204020203"/>
            </a:endParaRPr>
          </a:p>
        </p:txBody>
      </p:sp>
      <p:sp>
        <p:nvSpPr>
          <p:cNvPr id="7" name="矩形 6"/>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a:solidFill>
                  <a:srgbClr val="FFFFFF"/>
                </a:solidFill>
                <a:latin typeface="Segoe UI Light" panose="020B0502040204020203"/>
                <a:cs typeface="Segoe UI Light" panose="020B0502040204020203"/>
              </a:rPr>
              <a:t>英文 </a:t>
            </a:r>
            <a:r>
              <a:rPr lang="en-US" altLang="zh-CN" sz="1335" dirty="0">
                <a:solidFill>
                  <a:srgbClr val="FFFFFF"/>
                </a:solidFill>
                <a:latin typeface="Segoe UI Light" panose="020B0502040204020203"/>
                <a:cs typeface="Segoe UI Light" panose="020B0502040204020203"/>
              </a:rPr>
              <a:t>Calibri</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中文 微软雅黑</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正文 </a:t>
            </a:r>
            <a:r>
              <a:rPr lang="en-US" altLang="zh-CN" sz="1335" dirty="0">
                <a:solidFill>
                  <a:srgbClr val="FFFFFF"/>
                </a:solidFill>
                <a:latin typeface="Segoe UI Light" panose="020B0502040204020203"/>
                <a:cs typeface="Segoe UI Light" panose="020B0502040204020203"/>
              </a:rPr>
              <a:t>1.3</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en-US" altLang="zh-CN" sz="1335" dirty="0" err="1">
                <a:solidFill>
                  <a:srgbClr val="FFFFFF"/>
                </a:solidFill>
                <a:latin typeface="Segoe UI Light" panose="020B0502040204020203"/>
                <a:cs typeface="Segoe UI Light" panose="020B0502040204020203"/>
              </a:rPr>
              <a:t>cn.bing.com</a:t>
            </a: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prstClr val="white"/>
                </a:solidFill>
              </a:rPr>
              <a:t>互联网是一个开放共享的平台</a:t>
            </a:r>
            <a:endParaRPr lang="zh-CN" altLang="en-US" sz="1335" dirty="0">
              <a:solidFill>
                <a:prstClr val="white"/>
              </a:solidFill>
            </a:endParaRPr>
          </a:p>
          <a:p>
            <a:pPr defTabSz="608965">
              <a:lnSpc>
                <a:spcPct val="130000"/>
              </a:lnSpc>
            </a:pPr>
            <a:r>
              <a:rPr lang="zh-CN" altLang="en-US" sz="1335" dirty="0">
                <a:solidFill>
                  <a:prstClr val="white"/>
                </a:solidFill>
              </a:rPr>
              <a:t>Office</a:t>
            </a:r>
            <a:r>
              <a:rPr lang="en-US" altLang="zh-CN" sz="1335" dirty="0">
                <a:solidFill>
                  <a:prstClr val="white"/>
                </a:solidFill>
              </a:rPr>
              <a:t>PLUS </a:t>
            </a:r>
            <a:r>
              <a:rPr lang="zh-CN" altLang="en-US" sz="1335" dirty="0">
                <a:solidFill>
                  <a:prstClr val="white"/>
                </a:solidFill>
              </a:rPr>
              <a:t>部分设计灵感与元素来源于网络</a:t>
            </a:r>
            <a:endParaRPr lang="zh-CN" altLang="en-US" sz="1335" dirty="0">
              <a:solidFill>
                <a:prstClr val="white"/>
              </a:solidFill>
            </a:endParaRPr>
          </a:p>
          <a:p>
            <a:pPr defTabSz="608965">
              <a:lnSpc>
                <a:spcPct val="130000"/>
              </a:lnSpc>
            </a:pPr>
            <a:r>
              <a:rPr lang="zh-CN" altLang="en-US" sz="1335" dirty="0">
                <a:solidFill>
                  <a:prstClr val="white"/>
                </a:solidFill>
              </a:rPr>
              <a:t>如有建议请联系officeplus@microsoft.com</a:t>
            </a:r>
            <a:endParaRPr lang="en-US" altLang="zh-CN" sz="1335" dirty="0">
              <a:solidFill>
                <a:srgbClr val="FFFFFF"/>
              </a:solidFill>
              <a:latin typeface="Segoe UI Light" panose="020B0502040204020203"/>
              <a:cs typeface="Segoe UI Light" panose="020B0502040204020203"/>
            </a:endParaRPr>
          </a:p>
        </p:txBody>
      </p:sp>
      <p:sp>
        <p:nvSpPr>
          <p:cNvPr id="8" name="矩形 7"/>
          <p:cNvSpPr/>
          <p:nvPr userDrawn="1"/>
        </p:nvSpPr>
        <p:spPr>
          <a:xfrm>
            <a:off x="440603" y="182445"/>
            <a:ext cx="816249" cy="256545"/>
          </a:xfrm>
          <a:prstGeom prst="rect">
            <a:avLst/>
          </a:prstGeom>
        </p:spPr>
        <p:txBody>
          <a:bodyPr wrap="none">
            <a:spAutoFit/>
          </a:bodyPr>
          <a:lstStyle/>
          <a:p>
            <a:pPr defTabSz="608965"/>
            <a:r>
              <a:rPr kumimoji="1" lang="en-US" altLang="zh-CN" sz="1065" dirty="0" err="1">
                <a:solidFill>
                  <a:srgbClr val="FFFFFF"/>
                </a:solidFill>
                <a:latin typeface="Segoe UI Light" panose="020B0502040204020203"/>
                <a:cs typeface="Segoe UI Light" panose="020B0502040204020203"/>
              </a:rPr>
              <a:t>OfficePLUS</a:t>
            </a:r>
            <a:endParaRPr lang="zh-CN" altLang="en-US" sz="1065" dirty="0">
              <a:solidFill>
                <a:srgbClr val="FFFFFF"/>
              </a:solidFill>
              <a:latin typeface="Segoe UI Light" panose="020B0502040204020203"/>
              <a:cs typeface="Segoe UI Light" panose="020B0502040204020203"/>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5" dirty="0">
                <a:solidFill>
                  <a:schemeClr val="tx1">
                    <a:lumMod val="75000"/>
                    <a:lumOff val="25000"/>
                  </a:schemeClr>
                </a:solidFill>
              </a:rPr>
              <a:t>点击</a:t>
            </a:r>
            <a:r>
              <a:rPr kumimoji="1" lang="en-US" altLang="zh-CN" sz="1335" dirty="0">
                <a:solidFill>
                  <a:schemeClr val="tx1">
                    <a:lumMod val="75000"/>
                    <a:lumOff val="25000"/>
                  </a:schemeClr>
                </a:solidFill>
              </a:rPr>
              <a:t>Logo</a:t>
            </a:r>
            <a:r>
              <a:rPr kumimoji="1" lang="zh-CN" altLang="en-US" sz="1335" dirty="0">
                <a:solidFill>
                  <a:schemeClr val="tx1">
                    <a:lumMod val="75000"/>
                    <a:lumOff val="25000"/>
                  </a:schemeClr>
                </a:solidFill>
              </a:rPr>
              <a:t>获取更多优质模板（放映模式）</a:t>
            </a:r>
            <a:endParaRPr kumimoji="1" lang="zh-CN" altLang="en-US" sz="1335"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qt.qframer.com" TargetMode="External"/><Relationship Id="rId2" Type="http://schemas.openxmlformats.org/officeDocument/2006/relationships/image" Target="../media/image13.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9304" y="1719016"/>
            <a:ext cx="10697210" cy="2747645"/>
          </a:xfrm>
          <a:prstGeom prst="rect">
            <a:avLst/>
          </a:prstGeom>
          <a:noFill/>
        </p:spPr>
        <p:txBody>
          <a:bodyPr wrap="none" lIns="91436" tIns="45718" rIns="91436" bIns="45718" rtlCol="0">
            <a:spAutoFit/>
          </a:bodyPr>
          <a:lstStyle/>
          <a:p>
            <a:pPr>
              <a:lnSpc>
                <a:spcPct val="120000"/>
              </a:lnSpc>
            </a:pPr>
            <a:r>
              <a:rPr kumimoji="1" lang="zh-CN" altLang="en-US" sz="7200" b="1" dirty="0">
                <a:solidFill>
                  <a:schemeClr val="bg1"/>
                </a:solidFill>
              </a:rPr>
              <a:t>图解</a:t>
            </a:r>
            <a:r>
              <a:rPr kumimoji="1" lang="en-US" altLang="zh-CN" sz="7200" b="1" dirty="0">
                <a:solidFill>
                  <a:schemeClr val="bg1"/>
                </a:solidFill>
              </a:rPr>
              <a:t>GNU/Linux</a:t>
            </a:r>
            <a:r>
              <a:rPr kumimoji="1" lang="zh-CN" altLang="en-US" sz="7200" b="1" dirty="0">
                <a:solidFill>
                  <a:schemeClr val="bg1"/>
                </a:solidFill>
              </a:rPr>
              <a:t>操作系统</a:t>
            </a:r>
            <a:endParaRPr kumimoji="1" lang="en-US" altLang="zh-CN" sz="7200" b="1" dirty="0">
              <a:solidFill>
                <a:schemeClr val="bg1"/>
              </a:solidFill>
            </a:endParaRPr>
          </a:p>
          <a:p>
            <a:pPr>
              <a:lnSpc>
                <a:spcPct val="120000"/>
              </a:lnSpc>
            </a:pPr>
            <a:endParaRPr kumimoji="1" lang="zh-CN" altLang="en-US" sz="3600" b="1" dirty="0">
              <a:solidFill>
                <a:schemeClr val="bg1"/>
              </a:solidFill>
            </a:endParaRPr>
          </a:p>
          <a:p>
            <a:pPr>
              <a:lnSpc>
                <a:spcPct val="120000"/>
              </a:lnSpc>
            </a:pPr>
            <a:r>
              <a:rPr kumimoji="1" lang="en-US" altLang="zh-CN" sz="3600" b="1" dirty="0">
                <a:solidFill>
                  <a:schemeClr val="bg1"/>
                </a:solidFill>
              </a:rPr>
              <a:t>									</a:t>
            </a:r>
            <a:r>
              <a:rPr kumimoji="1" lang="zh-CN" altLang="en-US" sz="3600" b="1" dirty="0">
                <a:solidFill>
                  <a:schemeClr val="bg1"/>
                </a:solidFill>
              </a:rPr>
              <a:t>你值得拥有</a:t>
            </a:r>
            <a:endParaRPr kumimoji="1" lang="zh-CN" altLang="en-US" sz="3600" b="1" dirty="0">
              <a:solidFill>
                <a:schemeClr val="bg1"/>
              </a:solidFill>
            </a:endParaRPr>
          </a:p>
        </p:txBody>
      </p:sp>
      <p:sp>
        <p:nvSpPr>
          <p:cNvPr id="4" name="文本框 3"/>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chemeClr val="accent1">
                    <a:lumMod val="20000"/>
                    <a:lumOff val="80000"/>
                  </a:schemeClr>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chemeClr val="accent1">
                  <a:lumMod val="20000"/>
                  <a:lumOff val="80000"/>
                </a:schemeClr>
              </a:solidFill>
              <a:effectLst>
                <a:outerShdw blurRad="38100" dist="22860" dir="5400000" algn="tl" rotWithShape="0">
                  <a:srgbClr val="000000">
                    <a:alpha val="30000"/>
                  </a:srgbClr>
                </a:outerShdw>
              </a:effectLst>
              <a:sym typeface="+mn-ea"/>
            </a:endParaRPr>
          </a:p>
        </p:txBody>
      </p:sp>
      <p:sp>
        <p:nvSpPr>
          <p:cNvPr id="15" name="文本框 14"/>
          <p:cNvSpPr txBox="1"/>
          <p:nvPr/>
        </p:nvSpPr>
        <p:spPr>
          <a:xfrm>
            <a:off x="10038715" y="6248400"/>
            <a:ext cx="1842135" cy="398780"/>
          </a:xfrm>
          <a:prstGeom prst="rect">
            <a:avLst/>
          </a:prstGeom>
          <a:noFill/>
        </p:spPr>
        <p:txBody>
          <a:bodyPr wrap="square" rtlCol="0">
            <a:spAutoFit/>
            <a:scene3d>
              <a:camera prst="orthographicFront"/>
              <a:lightRig rig="threePt" dir="t"/>
            </a:scene3d>
          </a:bodyPr>
          <a:p>
            <a:r>
              <a:rPr lang="zh-CN" altLang="en-US" sz="20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作者：丁江锋</a:t>
            </a:r>
            <a:endParaRPr lang="zh-CN" altLang="en-US" sz="20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72685" y="501015"/>
            <a:ext cx="2246630" cy="521970"/>
          </a:xfrm>
          <a:prstGeom prst="rect">
            <a:avLst/>
          </a:prstGeom>
          <a:noFill/>
        </p:spPr>
        <p:txBody>
          <a:bodyPr wrap="square" rtlCol="0">
            <a:spAutoFit/>
          </a:bodyPr>
          <a:lstStyle/>
          <a:p>
            <a:r>
              <a:rPr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指令环</a:t>
            </a:r>
            <a:endParaRPr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endParaRPr>
          </a:p>
        </p:txBody>
      </p:sp>
      <p:sp>
        <p:nvSpPr>
          <p:cNvPr id="22" name="文本框 21"/>
          <p:cNvSpPr txBox="1"/>
          <p:nvPr/>
        </p:nvSpPr>
        <p:spPr>
          <a:xfrm>
            <a:off x="6744335" y="1978025"/>
            <a:ext cx="5115560" cy="2945765"/>
          </a:xfrm>
          <a:prstGeom prst="rect">
            <a:avLst/>
          </a:prstGeom>
          <a:noFill/>
        </p:spPr>
        <p:txBody>
          <a:bodyPr wrap="square" lIns="68580" tIns="34290" rIns="68580" bIns="34290" rtlCol="0">
            <a:spAutoFit/>
          </a:bodyPr>
          <a:p>
            <a:pPr marL="285750" lvl="0" indent="-285750" defTabSz="457200">
              <a:lnSpc>
                <a:spcPct val="130000"/>
              </a:lnSpc>
              <a:buFont typeface="Wingdings" panose="05000000000000000000" charset="0"/>
              <a:buChar char="l"/>
            </a:pPr>
            <a:r>
              <a:rPr lang="zh-CN" altLang="en-US" dirty="0">
                <a:solidFill>
                  <a:schemeClr val="bg1"/>
                </a:solidFill>
                <a:latin typeface="微软雅黑" panose="020B0503020204020204" pitchFamily="34" charset="-122"/>
                <a:ea typeface="微软雅黑" panose="020B0503020204020204" pitchFamily="34" charset="-122"/>
              </a:rPr>
              <a:t>由内到外依次是环0、环1、环2、环3；</a:t>
            </a:r>
            <a:endParaRPr lang="zh-CN" altLang="en-US" dirty="0">
              <a:solidFill>
                <a:schemeClr val="bg1"/>
              </a:solidFill>
              <a:latin typeface="微软雅黑" panose="020B0503020204020204" pitchFamily="34" charset="-122"/>
              <a:ea typeface="微软雅黑" panose="020B0503020204020204" pitchFamily="34" charset="-122"/>
            </a:endParaRPr>
          </a:p>
          <a:p>
            <a:pPr marL="742950" lvl="1" indent="-285750" defTabSz="457200">
              <a:lnSpc>
                <a:spcPct val="130000"/>
              </a:lnSpc>
              <a:buFont typeface="Wingdings" panose="05000000000000000000" charset="0"/>
              <a:buChar char="l"/>
            </a:pPr>
            <a:r>
              <a:rPr lang="zh-CN" altLang="en-US" dirty="0">
                <a:solidFill>
                  <a:schemeClr val="bg1"/>
                </a:solidFill>
                <a:latin typeface="微软雅黑" panose="020B0503020204020204" pitchFamily="34" charset="-122"/>
                <a:ea typeface="微软雅黑" panose="020B0503020204020204" pitchFamily="34" charset="-122"/>
              </a:rPr>
              <a:t>环0是特权指令，一般只有操作系统有权限运行；</a:t>
            </a:r>
            <a:endParaRPr lang="zh-CN" altLang="en-US" dirty="0">
              <a:solidFill>
                <a:schemeClr val="bg1"/>
              </a:solidFill>
              <a:latin typeface="微软雅黑" panose="020B0503020204020204" pitchFamily="34" charset="-122"/>
              <a:ea typeface="微软雅黑" panose="020B0503020204020204" pitchFamily="34" charset="-122"/>
            </a:endParaRPr>
          </a:p>
          <a:p>
            <a:pPr marL="285750" lvl="0" indent="-285750" defTabSz="457200">
              <a:lnSpc>
                <a:spcPct val="130000"/>
              </a:lnSpc>
              <a:buFont typeface="Wingdings" panose="05000000000000000000" charset="0"/>
              <a:buChar char="l"/>
            </a:pPr>
            <a:r>
              <a:rPr lang="zh-CN" altLang="en-US" dirty="0">
                <a:solidFill>
                  <a:schemeClr val="bg1"/>
                </a:solidFill>
                <a:latin typeface="微软雅黑" panose="020B0503020204020204" pitchFamily="34" charset="-122"/>
                <a:ea typeface="微软雅黑" panose="020B0503020204020204" pitchFamily="34" charset="-122"/>
              </a:rPr>
              <a:t>环1、环2出于历史原因，没有使用；</a:t>
            </a:r>
            <a:endParaRPr lang="zh-CN" altLang="en-US" dirty="0">
              <a:solidFill>
                <a:schemeClr val="bg1"/>
              </a:solidFill>
              <a:latin typeface="微软雅黑" panose="020B0503020204020204" pitchFamily="34" charset="-122"/>
              <a:ea typeface="微软雅黑" panose="020B0503020204020204" pitchFamily="34" charset="-122"/>
            </a:endParaRPr>
          </a:p>
          <a:p>
            <a:pPr marL="285750" lvl="0" indent="-285750" defTabSz="457200">
              <a:lnSpc>
                <a:spcPct val="130000"/>
              </a:lnSpc>
              <a:buFont typeface="Wingdings" panose="05000000000000000000" charset="0"/>
              <a:buChar char="l"/>
            </a:pPr>
            <a:r>
              <a:rPr lang="zh-CN" altLang="en-US" dirty="0">
                <a:solidFill>
                  <a:schemeClr val="bg1"/>
                </a:solidFill>
                <a:latin typeface="微软雅黑" panose="020B0503020204020204" pitchFamily="34" charset="-122"/>
                <a:ea typeface="微软雅黑" panose="020B0503020204020204" pitchFamily="34" charset="-122"/>
              </a:rPr>
              <a:t>环3是普通指令，一般应用程序使用；</a:t>
            </a:r>
            <a:endParaRPr lang="zh-CN" altLang="en-US" dirty="0">
              <a:solidFill>
                <a:schemeClr val="bg1"/>
              </a:solidFill>
              <a:latin typeface="微软雅黑" panose="020B0503020204020204" pitchFamily="34" charset="-122"/>
              <a:ea typeface="微软雅黑" panose="020B0503020204020204" pitchFamily="34" charset="-122"/>
            </a:endParaRPr>
          </a:p>
          <a:p>
            <a:pPr lvl="0" indent="0" defTabSz="457200">
              <a:lnSpc>
                <a:spcPct val="130000"/>
              </a:lnSpc>
              <a:buFont typeface="+mj-lt"/>
              <a:buNone/>
            </a:pPr>
            <a:endParaRPr lang="zh-CN" altLang="en-US" dirty="0">
              <a:solidFill>
                <a:schemeClr val="bg1"/>
              </a:solidFill>
              <a:latin typeface="微软雅黑" panose="020B0503020204020204" pitchFamily="34" charset="-122"/>
              <a:ea typeface="微软雅黑" panose="020B0503020204020204" pitchFamily="34" charset="-122"/>
            </a:endParaRPr>
          </a:p>
          <a:p>
            <a:pPr lvl="0" indent="0" defTabSz="457200">
              <a:lnSpc>
                <a:spcPct val="130000"/>
              </a:lnSpc>
              <a:buFont typeface="+mj-lt"/>
              <a:buNone/>
            </a:pPr>
            <a:r>
              <a:rPr lang="zh-CN" altLang="en-US" dirty="0">
                <a:solidFill>
                  <a:schemeClr val="bg1"/>
                </a:solidFill>
                <a:latin typeface="微软雅黑" panose="020B0503020204020204" pitchFamily="34" charset="-122"/>
                <a:ea typeface="微软雅黑" panose="020B0503020204020204" pitchFamily="34" charset="-122"/>
              </a:rPr>
              <a:t>特殊情况：例如：mkdir /home/test</a:t>
            </a:r>
            <a:endParaRPr lang="zh-CN" altLang="en-US" dirty="0">
              <a:solidFill>
                <a:schemeClr val="bg1"/>
              </a:solidFill>
              <a:latin typeface="微软雅黑" panose="020B0503020204020204" pitchFamily="34" charset="-122"/>
              <a:ea typeface="微软雅黑" panose="020B0503020204020204" pitchFamily="34" charset="-122"/>
            </a:endParaRPr>
          </a:p>
          <a:p>
            <a:pPr lvl="0" indent="0" defTabSz="457200">
              <a:lnSpc>
                <a:spcPct val="130000"/>
              </a:lnSpc>
              <a:buFont typeface="+mj-lt"/>
              <a:buNone/>
            </a:pPr>
            <a:r>
              <a:rPr lang="zh-CN" altLang="en-US" dirty="0">
                <a:solidFill>
                  <a:schemeClr val="bg1"/>
                </a:solidFill>
                <a:latin typeface="微软雅黑" panose="020B0503020204020204" pitchFamily="34" charset="-122"/>
                <a:ea typeface="微软雅黑" panose="020B0503020204020204" pitchFamily="34" charset="-122"/>
              </a:rPr>
              <a:t>Note：没办法直接完成，需要向内核申请权限；</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13665" y="1693545"/>
            <a:ext cx="6302375" cy="3514725"/>
          </a:xfrm>
          <a:prstGeom prst="rect">
            <a:avLst/>
          </a:prstGeom>
        </p:spPr>
      </p:pic>
      <p:sp>
        <p:nvSpPr>
          <p:cNvPr id="7" name="文本框 6"/>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0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72685" y="501015"/>
            <a:ext cx="2765425" cy="521970"/>
          </a:xfrm>
          <a:prstGeom prst="rect">
            <a:avLst/>
          </a:prstGeom>
          <a:noFill/>
        </p:spPr>
        <p:txBody>
          <a:bodyPr wrap="square" rtlCol="0">
            <a:spAutoFit/>
          </a:bodyPr>
          <a:lstStyle/>
          <a:p>
            <a:r>
              <a:rPr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程序的运行模式</a:t>
            </a:r>
            <a:endParaRPr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endParaRPr>
          </a:p>
        </p:txBody>
      </p:sp>
      <p:sp>
        <p:nvSpPr>
          <p:cNvPr id="22" name="文本框 21"/>
          <p:cNvSpPr txBox="1"/>
          <p:nvPr/>
        </p:nvSpPr>
        <p:spPr>
          <a:xfrm>
            <a:off x="6527800" y="3147060"/>
            <a:ext cx="5115560" cy="787400"/>
          </a:xfrm>
          <a:prstGeom prst="rect">
            <a:avLst/>
          </a:prstGeom>
          <a:noFill/>
        </p:spPr>
        <p:txBody>
          <a:bodyPr wrap="square" lIns="68580" tIns="34290" rIns="68580" bIns="34290" rtlCol="0">
            <a:spAutoFit/>
          </a:bodyPr>
          <a:p>
            <a:pPr lvl="0" indent="0" defTabSz="457200">
              <a:lnSpc>
                <a:spcPct val="130000"/>
              </a:lnSpc>
              <a:buFont typeface="Wingdings" panose="05000000000000000000" charset="0"/>
              <a:buNone/>
            </a:pPr>
            <a:r>
              <a:rPr lang="zh-CN" altLang="en-US" dirty="0">
                <a:solidFill>
                  <a:schemeClr val="bg1"/>
                </a:solidFill>
                <a:latin typeface="微软雅黑" panose="020B0503020204020204" pitchFamily="34" charset="-122"/>
                <a:ea typeface="微软雅黑" panose="020B0503020204020204" pitchFamily="34" charset="-122"/>
              </a:rPr>
              <a:t>用户空间：user space（us）</a:t>
            </a:r>
            <a:endParaRPr lang="zh-CN" altLang="en-US" dirty="0">
              <a:solidFill>
                <a:schemeClr val="bg1"/>
              </a:solidFill>
              <a:latin typeface="微软雅黑" panose="020B0503020204020204" pitchFamily="34" charset="-122"/>
              <a:ea typeface="微软雅黑" panose="020B0503020204020204" pitchFamily="34" charset="-122"/>
            </a:endParaRPr>
          </a:p>
          <a:p>
            <a:pPr lvl="0" indent="0" defTabSz="457200">
              <a:lnSpc>
                <a:spcPct val="130000"/>
              </a:lnSpc>
              <a:buFont typeface="Wingdings" panose="05000000000000000000" charset="0"/>
              <a:buNone/>
            </a:pPr>
            <a:r>
              <a:rPr lang="zh-CN" altLang="en-US" dirty="0">
                <a:solidFill>
                  <a:schemeClr val="bg1"/>
                </a:solidFill>
                <a:latin typeface="微软雅黑" panose="020B0503020204020204" pitchFamily="34" charset="-122"/>
                <a:ea typeface="微软雅黑" panose="020B0503020204020204" pitchFamily="34" charset="-122"/>
              </a:rPr>
              <a:t>内核空间：system space</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342265" y="1414145"/>
            <a:ext cx="4630420" cy="4618355"/>
          </a:xfrm>
          <a:prstGeom prst="rect">
            <a:avLst/>
          </a:prstGeom>
        </p:spPr>
      </p:pic>
      <p:sp>
        <p:nvSpPr>
          <p:cNvPr id="7" name="文本框 6"/>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0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438650" y="501015"/>
            <a:ext cx="3905250" cy="521970"/>
          </a:xfrm>
          <a:prstGeom prst="rect">
            <a:avLst/>
          </a:prstGeom>
          <a:noFill/>
        </p:spPr>
        <p:txBody>
          <a:bodyPr wrap="square" rtlCol="0">
            <a:spAutoFit/>
          </a:bodyPr>
          <a:lstStyle/>
          <a:p>
            <a:r>
              <a:rPr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UI：User Interface</a:t>
            </a:r>
            <a:endParaRPr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endParaRPr>
          </a:p>
        </p:txBody>
      </p:sp>
      <p:sp>
        <p:nvSpPr>
          <p:cNvPr id="22" name="文本框 21"/>
          <p:cNvSpPr txBox="1"/>
          <p:nvPr/>
        </p:nvSpPr>
        <p:spPr>
          <a:xfrm>
            <a:off x="6744335" y="1978025"/>
            <a:ext cx="5115560" cy="1866900"/>
          </a:xfrm>
          <a:prstGeom prst="rect">
            <a:avLst/>
          </a:prstGeom>
          <a:noFill/>
        </p:spPr>
        <p:txBody>
          <a:bodyPr wrap="square" lIns="68580" tIns="34290" rIns="68580" bIns="34290" rtlCol="0">
            <a:spAutoFit/>
          </a:bodyPr>
          <a:p>
            <a:pPr lvl="0" indent="0" defTabSz="457200">
              <a:lnSpc>
                <a:spcPct val="130000"/>
              </a:lnSpc>
              <a:buFont typeface="Wingdings" panose="05000000000000000000" charset="0"/>
              <a:buNone/>
            </a:pPr>
            <a:r>
              <a:rPr lang="zh-CN" altLang="en-US" dirty="0">
                <a:solidFill>
                  <a:schemeClr val="bg1"/>
                </a:solidFill>
                <a:latin typeface="微软雅黑" panose="020B0503020204020204" pitchFamily="34" charset="-122"/>
                <a:ea typeface="微软雅黑" panose="020B0503020204020204" pitchFamily="34" charset="-122"/>
              </a:rPr>
              <a:t>对OS来说：UI是用户接口、对用户来说UI是前端；</a:t>
            </a:r>
            <a:endParaRPr lang="zh-CN" altLang="en-US" dirty="0">
              <a:solidFill>
                <a:schemeClr val="bg1"/>
              </a:solidFill>
              <a:latin typeface="微软雅黑" panose="020B0503020204020204" pitchFamily="34" charset="-122"/>
              <a:ea typeface="微软雅黑" panose="020B0503020204020204" pitchFamily="34" charset="-122"/>
            </a:endParaRPr>
          </a:p>
          <a:p>
            <a:pPr lvl="0" indent="0" defTabSz="457200">
              <a:lnSpc>
                <a:spcPct val="130000"/>
              </a:lnSpc>
              <a:buFont typeface="Wingdings" panose="05000000000000000000" charset="0"/>
              <a:buNone/>
            </a:pPr>
            <a:endParaRPr lang="zh-CN" altLang="en-US" dirty="0">
              <a:solidFill>
                <a:schemeClr val="bg1"/>
              </a:solidFill>
              <a:latin typeface="微软雅黑" panose="020B0503020204020204" pitchFamily="34" charset="-122"/>
              <a:ea typeface="微软雅黑" panose="020B0503020204020204" pitchFamily="34" charset="-122"/>
            </a:endParaRPr>
          </a:p>
          <a:p>
            <a:pPr marL="285750" lvl="0" indent="-285750" defTabSz="457200">
              <a:lnSpc>
                <a:spcPct val="130000"/>
              </a:lnSpc>
              <a:buFont typeface="Wingdings" panose="05000000000000000000" charset="0"/>
              <a:buChar char="l"/>
            </a:pPr>
            <a:r>
              <a:rPr lang="zh-CN" altLang="en-US" dirty="0">
                <a:solidFill>
                  <a:schemeClr val="bg1"/>
                </a:solidFill>
                <a:latin typeface="微软雅黑" panose="020B0503020204020204" pitchFamily="34" charset="-122"/>
                <a:ea typeface="微软雅黑" panose="020B0503020204020204" pitchFamily="34" charset="-122"/>
              </a:rPr>
              <a:t>GUI：Graphic User Interface （图形用户接口）</a:t>
            </a:r>
            <a:endParaRPr lang="zh-CN" altLang="en-US" dirty="0">
              <a:solidFill>
                <a:schemeClr val="bg1"/>
              </a:solidFill>
              <a:latin typeface="微软雅黑" panose="020B0503020204020204" pitchFamily="34" charset="-122"/>
              <a:ea typeface="微软雅黑" panose="020B0503020204020204" pitchFamily="34" charset="-122"/>
            </a:endParaRPr>
          </a:p>
          <a:p>
            <a:pPr marL="285750" lvl="0" indent="-285750" defTabSz="457200">
              <a:lnSpc>
                <a:spcPct val="130000"/>
              </a:lnSpc>
              <a:buFont typeface="Wingdings" panose="05000000000000000000" charset="0"/>
              <a:buChar char="l"/>
            </a:pPr>
            <a:r>
              <a:rPr lang="zh-CN" altLang="en-US" dirty="0">
                <a:solidFill>
                  <a:schemeClr val="bg1"/>
                </a:solidFill>
                <a:latin typeface="微软雅黑" panose="020B0503020204020204" pitchFamily="34" charset="-122"/>
                <a:ea typeface="微软雅黑" panose="020B0503020204020204" pitchFamily="34" charset="-122"/>
              </a:rPr>
              <a:t>CLI：Command Line Interface （命令行接口）</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79070" y="1978025"/>
            <a:ext cx="5915025" cy="3733800"/>
          </a:xfrm>
          <a:prstGeom prst="rect">
            <a:avLst/>
          </a:prstGeom>
        </p:spPr>
      </p:pic>
      <p:sp>
        <p:nvSpPr>
          <p:cNvPr id="7" name="文本框 6"/>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000">
        <p:random/>
      </p:transition>
    </mc:Choice>
    <mc:Fallback>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438650" y="501015"/>
            <a:ext cx="3905250" cy="521970"/>
          </a:xfrm>
          <a:prstGeom prst="rect">
            <a:avLst/>
          </a:prstGeom>
          <a:noFill/>
        </p:spPr>
        <p:txBody>
          <a:bodyPr wrap="square" rtlCol="0">
            <a:spAutoFit/>
          </a:bodyPr>
          <a:lstStyle/>
          <a:p>
            <a:r>
              <a:rPr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ABI与API</a:t>
            </a:r>
            <a:endParaRPr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endParaRPr>
          </a:p>
        </p:txBody>
      </p:sp>
      <p:sp>
        <p:nvSpPr>
          <p:cNvPr id="22" name="文本框 21"/>
          <p:cNvSpPr txBox="1"/>
          <p:nvPr/>
        </p:nvSpPr>
        <p:spPr>
          <a:xfrm>
            <a:off x="6744335" y="1978025"/>
            <a:ext cx="5115560" cy="3665220"/>
          </a:xfrm>
          <a:prstGeom prst="rect">
            <a:avLst/>
          </a:prstGeom>
          <a:noFill/>
        </p:spPr>
        <p:txBody>
          <a:bodyPr wrap="square" lIns="68580" tIns="34290" rIns="68580" bIns="34290" rtlCol="0">
            <a:spAutoFit/>
          </a:bodyPr>
          <a:p>
            <a:pPr marL="285750" lvl="0" indent="-285750" defTabSz="457200">
              <a:lnSpc>
                <a:spcPct val="130000"/>
              </a:lnSpc>
              <a:buFont typeface="Wingdings" panose="05000000000000000000" charset="0"/>
              <a:buChar char="l"/>
            </a:pPr>
            <a:r>
              <a:rPr lang="zh-CN" altLang="en-US"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AB</a:t>
            </a: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I</a:t>
            </a:r>
            <a:r>
              <a:rPr lang="zh-CN" altLang="en-US" dirty="0">
                <a:solidFill>
                  <a:schemeClr val="bg1"/>
                </a:solidFill>
                <a:latin typeface="微软雅黑" panose="020B0503020204020204" pitchFamily="34" charset="-122"/>
                <a:ea typeface="微软雅黑" panose="020B0503020204020204" pitchFamily="34" charset="-122"/>
              </a:rPr>
              <a:t>：Application Binary Interface（应用程序二进制接口）</a:t>
            </a:r>
            <a:endParaRPr lang="zh-CN" altLang="en-US" dirty="0">
              <a:solidFill>
                <a:schemeClr val="bg1"/>
              </a:solidFill>
              <a:latin typeface="微软雅黑" panose="020B0503020204020204" pitchFamily="34" charset="-122"/>
              <a:ea typeface="微软雅黑" panose="020B0503020204020204" pitchFamily="34" charset="-122"/>
            </a:endParaRPr>
          </a:p>
          <a:p>
            <a:pPr lvl="0" indent="0" defTabSz="457200">
              <a:lnSpc>
                <a:spcPct val="130000"/>
              </a:lnSpc>
              <a:buFont typeface="Wingdings" panose="05000000000000000000" charset="0"/>
              <a:buNone/>
            </a:pP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描述了应用程序（或者其他类型）和操作系统之间或其他应用程序的低级接口。</a:t>
            </a:r>
            <a:endParaRPr lang="zh-CN" altLang="en-US" dirty="0">
              <a:solidFill>
                <a:schemeClr val="bg1"/>
              </a:solidFill>
              <a:latin typeface="微软雅黑" panose="020B0503020204020204" pitchFamily="34" charset="-122"/>
              <a:ea typeface="微软雅黑" panose="020B0503020204020204" pitchFamily="34" charset="-122"/>
            </a:endParaRPr>
          </a:p>
          <a:p>
            <a:pPr marL="285750" lvl="0" indent="-285750" defTabSz="457200">
              <a:lnSpc>
                <a:spcPct val="130000"/>
              </a:lnSpc>
              <a:buFont typeface="Wingdings" panose="05000000000000000000" charset="0"/>
              <a:buChar char="l"/>
            </a:pPr>
            <a:r>
              <a:rPr lang="zh-CN" altLang="en-US"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API</a:t>
            </a:r>
            <a:r>
              <a:rPr lang="zh-CN" altLang="en-US" dirty="0">
                <a:solidFill>
                  <a:schemeClr val="bg1"/>
                </a:solidFill>
                <a:latin typeface="微软雅黑" panose="020B0503020204020204" pitchFamily="34" charset="-122"/>
                <a:ea typeface="微软雅黑" panose="020B0503020204020204" pitchFamily="34" charset="-122"/>
              </a:rPr>
              <a:t>: Application Programming Interface（应用程序编程接口）</a:t>
            </a:r>
            <a:endParaRPr lang="zh-CN" altLang="en-US" dirty="0">
              <a:solidFill>
                <a:schemeClr val="bg1"/>
              </a:solidFill>
              <a:latin typeface="微软雅黑" panose="020B0503020204020204" pitchFamily="34" charset="-122"/>
              <a:ea typeface="微软雅黑" panose="020B0503020204020204" pitchFamily="34" charset="-122"/>
            </a:endParaRPr>
          </a:p>
          <a:p>
            <a:pPr lvl="0" indent="0" defTabSz="457200">
              <a:lnSpc>
                <a:spcPct val="130000"/>
              </a:lnSpc>
              <a:buFont typeface="Wingdings" panose="05000000000000000000" charset="0"/>
              <a:buNone/>
            </a:pP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是一些预先定义的函数，目的是提供应用程序与开发人员基于某软件或硬件得以访问一组例程的能力，而又无需访问源码，或理解内部工作机制的细节</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15265" y="1978025"/>
            <a:ext cx="6214745" cy="3571240"/>
          </a:xfrm>
          <a:prstGeom prst="rect">
            <a:avLst/>
          </a:prstGeom>
        </p:spPr>
      </p:pic>
      <p:sp>
        <p:nvSpPr>
          <p:cNvPr id="7" name="文本框 6"/>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0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438650" y="501015"/>
            <a:ext cx="2863215" cy="521970"/>
          </a:xfrm>
          <a:prstGeom prst="rect">
            <a:avLst/>
          </a:prstGeom>
          <a:noFill/>
        </p:spPr>
        <p:txBody>
          <a:bodyPr wrap="square" rtlCol="0">
            <a:spAutoFit/>
          </a:bodyPr>
          <a:lstStyle/>
          <a:p>
            <a:r>
              <a:rPr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主流的CPU架构</a:t>
            </a:r>
            <a:endParaRPr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404745" y="1924050"/>
            <a:ext cx="7381875" cy="3962400"/>
          </a:xfrm>
          <a:prstGeom prst="rect">
            <a:avLst/>
          </a:prstGeom>
        </p:spPr>
      </p:pic>
      <p:sp>
        <p:nvSpPr>
          <p:cNvPr id="7" name="文本框 6"/>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0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438650" y="501015"/>
            <a:ext cx="2952115" cy="521970"/>
          </a:xfrm>
          <a:prstGeom prst="rect">
            <a:avLst/>
          </a:prstGeom>
          <a:noFill/>
        </p:spPr>
        <p:txBody>
          <a:bodyPr wrap="square" rtlCol="0">
            <a:spAutoFit/>
          </a:bodyPr>
          <a:lstStyle/>
          <a:p>
            <a:r>
              <a:rPr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流行的OS分支</a:t>
            </a:r>
            <a:endParaRPr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519045" y="1771650"/>
            <a:ext cx="7153275" cy="4152900"/>
          </a:xfrm>
          <a:prstGeom prst="rect">
            <a:avLst/>
          </a:prstGeom>
        </p:spPr>
      </p:pic>
      <p:sp>
        <p:nvSpPr>
          <p:cNvPr id="7" name="文本框 6"/>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000">
        <p:random/>
      </p:transition>
    </mc:Choice>
    <mc:Fallback>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08430" y="3044825"/>
            <a:ext cx="9375140" cy="768350"/>
          </a:xfrm>
          <a:prstGeom prst="rect">
            <a:avLst/>
          </a:prstGeom>
          <a:noFill/>
        </p:spPr>
        <p:txBody>
          <a:bodyPr wrap="square" rtlCol="0">
            <a:spAutoFit/>
          </a:bodyPr>
          <a:lstStyle/>
          <a:p>
            <a:r>
              <a:rPr lang="zh-CN" altLang="en-US" sz="4400" b="1" dirty="0" smtClean="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sym typeface="+mn-ea"/>
              </a:rPr>
              <a:t>更多请 Join us, Growing together</a:t>
            </a:r>
            <a:endParaRPr lang="zh-CN" altLang="en-US" sz="4400" b="1" dirty="0" smtClean="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0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675" y="-1"/>
            <a:ext cx="12325350" cy="6866809"/>
          </a:xfrm>
          <a:prstGeom prst="rect">
            <a:avLst/>
          </a:prstGeom>
        </p:spPr>
      </p:pic>
      <p:pic>
        <p:nvPicPr>
          <p:cNvPr id="5" name="图片 4"/>
          <p:cNvPicPr>
            <a:picLocks noChangeAspect="1"/>
          </p:cNvPicPr>
          <p:nvPr/>
        </p:nvPicPr>
        <p:blipFill>
          <a:blip r:embed="rId2"/>
          <a:stretch>
            <a:fillRect/>
          </a:stretch>
        </p:blipFill>
        <p:spPr>
          <a:xfrm>
            <a:off x="2205355" y="957580"/>
            <a:ext cx="7781290" cy="5346700"/>
          </a:xfrm>
          <a:prstGeom prst="rect">
            <a:avLst/>
          </a:prstGeom>
        </p:spPr>
      </p:pic>
      <p:sp>
        <p:nvSpPr>
          <p:cNvPr id="6" name="文本框 5"/>
          <p:cNvSpPr txBox="1"/>
          <p:nvPr/>
        </p:nvSpPr>
        <p:spPr>
          <a:xfrm>
            <a:off x="112395" y="208915"/>
            <a:ext cx="4064000" cy="521970"/>
          </a:xfrm>
          <a:prstGeom prst="rect">
            <a:avLst/>
          </a:prstGeom>
          <a:noFill/>
        </p:spPr>
        <p:txBody>
          <a:bodyPr wrap="square" rtlCol="0">
            <a:spAutoFit/>
          </a:bodyPr>
          <a:p>
            <a:r>
              <a:rPr lang="en-US" altLang="zh-CN" sz="2800" dirty="0" smtClean="0">
                <a:solidFill>
                  <a:schemeClr val="tx1"/>
                </a:solidFill>
                <a:effectLst>
                  <a:outerShdw blurRad="38100" dist="19050" dir="2700000" algn="tl" rotWithShape="0">
                    <a:schemeClr val="dk1">
                      <a:alpha val="40000"/>
                    </a:schemeClr>
                  </a:outerShdw>
                </a:effectLst>
                <a:hlinkClick r:id="rId3"/>
              </a:rPr>
              <a:t>Qt</a:t>
            </a:r>
            <a:r>
              <a:rPr lang="zh-CN" altLang="en-US" sz="2800" dirty="0" smtClean="0">
                <a:solidFill>
                  <a:schemeClr val="tx1"/>
                </a:solidFill>
                <a:effectLst>
                  <a:outerShdw blurRad="38100" dist="19050" dir="2700000" algn="tl" rotWithShape="0">
                    <a:schemeClr val="dk1">
                      <a:alpha val="40000"/>
                    </a:schemeClr>
                  </a:outerShdw>
                </a:effectLst>
                <a:hlinkClick r:id="rId3"/>
              </a:rPr>
              <a:t>基础开发框架</a:t>
            </a:r>
            <a:r>
              <a:rPr lang="en-US" altLang="zh-CN" sz="2800" dirty="0" smtClean="0">
                <a:solidFill>
                  <a:schemeClr val="tx1"/>
                </a:solidFill>
                <a:effectLst>
                  <a:outerShdw blurRad="38100" dist="19050" dir="2700000" algn="tl" rotWithShape="0">
                    <a:schemeClr val="dk1">
                      <a:alpha val="40000"/>
                    </a:schemeClr>
                  </a:outerShdw>
                </a:effectLst>
                <a:hlinkClick r:id="rId3"/>
              </a:rPr>
              <a:t>QFramer</a:t>
            </a:r>
            <a:endParaRPr lang="en-US" altLang="zh-CN" sz="2800" dirty="0" smtClean="0">
              <a:solidFill>
                <a:schemeClr val="tx1"/>
              </a:solidFill>
              <a:effectLst>
                <a:outerShdw blurRad="38100" dist="19050" dir="2700000" algn="tl" rotWithShape="0">
                  <a:schemeClr val="dk1">
                    <a:alpha val="40000"/>
                  </a:schemeClr>
                </a:outerShdw>
              </a:effectLst>
              <a:hlinkClick r:id="rId3"/>
            </a:endParaRPr>
          </a:p>
        </p:txBody>
      </p:sp>
      <p:sp>
        <p:nvSpPr>
          <p:cNvPr id="8" name="文本框 7"/>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p:transition spd="slow">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4066540" y="501015"/>
            <a:ext cx="4058920" cy="618490"/>
          </a:xfrm>
        </p:spPr>
        <p:txBody>
          <a:bodyPr/>
          <a:p>
            <a:r>
              <a:rPr lang="en-US" altLang="zh-CN"/>
              <a:t>Join us, Growing together</a:t>
            </a:r>
            <a:endParaRPr lang="en-US" altLang="zh-CN"/>
          </a:p>
        </p:txBody>
      </p:sp>
      <p:pic>
        <p:nvPicPr>
          <p:cNvPr id="3" name="图片 2" descr="个人二维码"/>
          <p:cNvPicPr>
            <a:picLocks noChangeAspect="1"/>
          </p:cNvPicPr>
          <p:nvPr/>
        </p:nvPicPr>
        <p:blipFill>
          <a:blip r:embed="rId1"/>
          <a:stretch>
            <a:fillRect/>
          </a:stretch>
        </p:blipFill>
        <p:spPr>
          <a:xfrm>
            <a:off x="9430385" y="3846830"/>
            <a:ext cx="2499995" cy="2777490"/>
          </a:xfrm>
          <a:prstGeom prst="rect">
            <a:avLst/>
          </a:prstGeom>
        </p:spPr>
      </p:pic>
      <p:sp>
        <p:nvSpPr>
          <p:cNvPr id="4" name="文本框 3"/>
          <p:cNvSpPr txBox="1"/>
          <p:nvPr/>
        </p:nvSpPr>
        <p:spPr>
          <a:xfrm>
            <a:off x="3741420" y="1659255"/>
            <a:ext cx="4709160" cy="768350"/>
          </a:xfrm>
          <a:prstGeom prst="rect">
            <a:avLst/>
          </a:prstGeom>
          <a:noFill/>
        </p:spPr>
        <p:txBody>
          <a:bodyPr wrap="square" rtlCol="0">
            <a:spAutoFit/>
          </a:bodyPr>
          <a:p>
            <a:r>
              <a:rPr lang="zh-CN" altLang="en-US" sz="4400" b="1" dirty="0" smtClean="0">
                <a:solidFill>
                  <a:schemeClr val="bg1"/>
                </a:solidFill>
                <a:latin typeface="微软雅黑" panose="020B0503020204020204" pitchFamily="34" charset="-122"/>
                <a:ea typeface="微软雅黑" panose="020B0503020204020204" pitchFamily="34" charset="-122"/>
                <a:sym typeface="+mn-ea"/>
              </a:rPr>
              <a:t>保持一颗激情的心</a:t>
            </a:r>
            <a:endParaRPr lang="en-US" altLang="zh-CN" sz="44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3741420" y="4195445"/>
            <a:ext cx="4535805" cy="398780"/>
          </a:xfrm>
          <a:prstGeom prst="rect">
            <a:avLst/>
          </a:prstGeom>
          <a:noFill/>
        </p:spPr>
        <p:txBody>
          <a:bodyPr wrap="square" rtlCol="0">
            <a:spAutoFit/>
          </a:bodyPr>
          <a:p>
            <a:r>
              <a:rPr lang="en-US" altLang="zh-CN"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Github: dragondjf</a:t>
            </a:r>
            <a:endParaRPr lang="en-US" altLang="zh-CN"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82550" y="6348730"/>
            <a:ext cx="4709160" cy="460375"/>
          </a:xfrm>
          <a:prstGeom prst="rect">
            <a:avLst/>
          </a:prstGeom>
          <a:noFill/>
        </p:spPr>
        <p:txBody>
          <a:bodyPr wrap="square" rtlCol="0">
            <a:spAutoFit/>
          </a:bodyPr>
          <a:p>
            <a:r>
              <a:rPr lang="zh-CN" altLang="en-US" sz="12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更多的分享请关注个人微信，加入</a:t>
            </a:r>
            <a:r>
              <a:rPr lang="zh-CN" altLang="en-US" sz="1200" b="1" dirty="0">
                <a:solidFill>
                  <a:srgbClr val="00B050"/>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图解</a:t>
            </a:r>
            <a:r>
              <a:rPr lang="en-US" altLang="zh-CN" sz="1200" b="1" dirty="0">
                <a:solidFill>
                  <a:srgbClr val="00B050"/>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Linux</a:t>
            </a:r>
            <a:r>
              <a:rPr lang="zh-CN" altLang="en-US" sz="1200" b="1" dirty="0">
                <a:solidFill>
                  <a:srgbClr val="00B050"/>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操作系统社区</a:t>
            </a:r>
            <a:r>
              <a:rPr lang="zh-CN" altLang="en-US" sz="12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，获取最新的图解分享，分享成就未来，你值得拥有。</a:t>
            </a:r>
            <a:endParaRPr lang="zh-CN" altLang="en-US" sz="12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58750" y="3158490"/>
            <a:ext cx="2182495" cy="2988945"/>
          </a:xfrm>
          <a:prstGeom prst="rect">
            <a:avLst/>
          </a:prstGeom>
        </p:spPr>
      </p:pic>
      <p:sp>
        <p:nvSpPr>
          <p:cNvPr id="8" name="文本框 7"/>
          <p:cNvSpPr txBox="1"/>
          <p:nvPr/>
        </p:nvSpPr>
        <p:spPr>
          <a:xfrm>
            <a:off x="3741420" y="3158490"/>
            <a:ext cx="4709160" cy="398780"/>
          </a:xfrm>
          <a:prstGeom prst="rect">
            <a:avLst/>
          </a:prstGeom>
          <a:noFill/>
        </p:spPr>
        <p:txBody>
          <a:bodyPr wrap="square" rtlCol="0">
            <a:spAutoFit/>
          </a:bodyPr>
          <a:p>
            <a:r>
              <a:rPr lang="zh-CN" altLang="en-US"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简书</a:t>
            </a:r>
            <a:r>
              <a:rPr lang="en-US" altLang="zh-CN"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  </a:t>
            </a:r>
            <a:r>
              <a:rPr lang="zh-CN" altLang="en-US"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丁江锋</a:t>
            </a:r>
            <a:endParaRPr lang="zh-CN" altLang="en-US"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endParaRPr>
          </a:p>
        </p:txBody>
      </p:sp>
      <p:sp>
        <p:nvSpPr>
          <p:cNvPr id="9" name="文本框 8"/>
          <p:cNvSpPr txBox="1"/>
          <p:nvPr/>
        </p:nvSpPr>
        <p:spPr>
          <a:xfrm>
            <a:off x="3741420" y="3692525"/>
            <a:ext cx="5221605" cy="398780"/>
          </a:xfrm>
          <a:prstGeom prst="rect">
            <a:avLst/>
          </a:prstGeom>
          <a:noFill/>
        </p:spPr>
        <p:txBody>
          <a:bodyPr wrap="square" rtlCol="0">
            <a:spAutoFit/>
          </a:bodyPr>
          <a:p>
            <a:r>
              <a:rPr lang="zh-CN" altLang="en-US"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微博</a:t>
            </a:r>
            <a:r>
              <a:rPr lang="en-US" altLang="zh-CN"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  </a:t>
            </a:r>
            <a:r>
              <a:rPr lang="zh-CN" altLang="en-US"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图解</a:t>
            </a:r>
            <a:r>
              <a:rPr lang="en-US" altLang="zh-CN"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IT-Linux-Python-Qt-Web-IoT</a:t>
            </a:r>
            <a:endParaRPr lang="en-US" altLang="zh-CN"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3741420" y="4672330"/>
            <a:ext cx="4535805" cy="398780"/>
          </a:xfrm>
          <a:prstGeom prst="rect">
            <a:avLst/>
          </a:prstGeom>
          <a:noFill/>
        </p:spPr>
        <p:txBody>
          <a:bodyPr wrap="square" rtlCol="0">
            <a:spAutoFit/>
          </a:bodyPr>
          <a:p>
            <a:r>
              <a:rPr lang="en-US" altLang="zh-CN"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Email: ding465398889@163.com</a:t>
            </a:r>
            <a:endParaRPr lang="en-US" altLang="zh-CN"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8650" y="3075055"/>
            <a:ext cx="2514600" cy="706755"/>
          </a:xfrm>
          <a:prstGeom prst="rect">
            <a:avLst/>
          </a:prstGeom>
          <a:noFill/>
        </p:spPr>
        <p:txBody>
          <a:bodyPr wrap="square" rtlCol="0">
            <a:spAutoFit/>
          </a:bodyPr>
          <a:lstStyle/>
          <a:p>
            <a:r>
              <a:rPr lang="zh-CN" altLang="en-US" sz="4000" b="1" dirty="0" smtClean="0">
                <a:solidFill>
                  <a:schemeClr val="bg1"/>
                </a:solidFill>
              </a:rPr>
              <a:t>目录</a:t>
            </a:r>
            <a:endParaRPr lang="zh-CN" altLang="en-US" sz="4000" b="1" dirty="0" smtClean="0">
              <a:solidFill>
                <a:schemeClr val="bg1"/>
              </a:solidFill>
            </a:endParaRPr>
          </a:p>
        </p:txBody>
      </p:sp>
      <p:grpSp>
        <p:nvGrpSpPr>
          <p:cNvPr id="3" name="组合 2"/>
          <p:cNvGrpSpPr/>
          <p:nvPr/>
        </p:nvGrpSpPr>
        <p:grpSpPr>
          <a:xfrm>
            <a:off x="5591175" y="990600"/>
            <a:ext cx="781050" cy="769441"/>
            <a:chOff x="5591175" y="990600"/>
            <a:chExt cx="781050" cy="769441"/>
          </a:xfrm>
        </p:grpSpPr>
        <p:sp>
          <p:nvSpPr>
            <p:cNvPr id="4" name="椭圆 3"/>
            <p:cNvSpPr/>
            <p:nvPr/>
          </p:nvSpPr>
          <p:spPr>
            <a:xfrm>
              <a:off x="5610225" y="99060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591175" y="990600"/>
              <a:ext cx="781050" cy="769441"/>
            </a:xfrm>
            <a:prstGeom prst="rect">
              <a:avLst/>
            </a:prstGeom>
            <a:noFill/>
          </p:spPr>
          <p:txBody>
            <a:bodyPr wrap="square" rtlCol="0">
              <a:spAutoFit/>
            </a:bodyPr>
            <a:lstStyle/>
            <a:p>
              <a:r>
                <a:rPr lang="en-US" altLang="zh-CN" sz="4400" dirty="0" smtClean="0">
                  <a:solidFill>
                    <a:schemeClr val="bg1"/>
                  </a:solidFill>
                </a:rPr>
                <a:t>01</a:t>
              </a:r>
              <a:endParaRPr lang="zh-CN" altLang="en-US" sz="4400" dirty="0">
                <a:solidFill>
                  <a:schemeClr val="bg1"/>
                </a:solidFill>
              </a:endParaRPr>
            </a:p>
          </p:txBody>
        </p:sp>
      </p:grpSp>
      <p:grpSp>
        <p:nvGrpSpPr>
          <p:cNvPr id="6" name="组合 5"/>
          <p:cNvGrpSpPr/>
          <p:nvPr/>
        </p:nvGrpSpPr>
        <p:grpSpPr>
          <a:xfrm>
            <a:off x="5591175" y="2381250"/>
            <a:ext cx="781050" cy="788491"/>
            <a:chOff x="5591175" y="2381250"/>
            <a:chExt cx="781050" cy="788491"/>
          </a:xfrm>
        </p:grpSpPr>
        <p:sp>
          <p:nvSpPr>
            <p:cNvPr id="7" name="椭圆 6"/>
            <p:cNvSpPr/>
            <p:nvPr/>
          </p:nvSpPr>
          <p:spPr>
            <a:xfrm>
              <a:off x="5610225" y="238125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591175" y="2400300"/>
              <a:ext cx="781050" cy="769441"/>
            </a:xfrm>
            <a:prstGeom prst="rect">
              <a:avLst/>
            </a:prstGeom>
            <a:noFill/>
          </p:spPr>
          <p:txBody>
            <a:bodyPr wrap="square" rtlCol="0">
              <a:spAutoFit/>
            </a:bodyPr>
            <a:lstStyle/>
            <a:p>
              <a:r>
                <a:rPr lang="en-US" altLang="zh-CN" sz="4400" dirty="0" smtClean="0">
                  <a:solidFill>
                    <a:schemeClr val="bg1"/>
                  </a:solidFill>
                </a:rPr>
                <a:t>02</a:t>
              </a:r>
              <a:endParaRPr lang="zh-CN" altLang="en-US" sz="4400" dirty="0">
                <a:solidFill>
                  <a:schemeClr val="bg1"/>
                </a:solidFill>
              </a:endParaRPr>
            </a:p>
          </p:txBody>
        </p:sp>
      </p:grpSp>
      <p:grpSp>
        <p:nvGrpSpPr>
          <p:cNvPr id="9" name="组合 8"/>
          <p:cNvGrpSpPr/>
          <p:nvPr/>
        </p:nvGrpSpPr>
        <p:grpSpPr>
          <a:xfrm>
            <a:off x="5591175" y="3771900"/>
            <a:ext cx="781050" cy="807541"/>
            <a:chOff x="5591175" y="3771900"/>
            <a:chExt cx="781050" cy="807541"/>
          </a:xfrm>
        </p:grpSpPr>
        <p:sp>
          <p:nvSpPr>
            <p:cNvPr id="10" name="椭圆 9"/>
            <p:cNvSpPr/>
            <p:nvPr/>
          </p:nvSpPr>
          <p:spPr>
            <a:xfrm>
              <a:off x="5610225" y="377190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591175" y="3810000"/>
              <a:ext cx="781050" cy="769441"/>
            </a:xfrm>
            <a:prstGeom prst="rect">
              <a:avLst/>
            </a:prstGeom>
            <a:noFill/>
          </p:spPr>
          <p:txBody>
            <a:bodyPr wrap="square" rtlCol="0">
              <a:spAutoFit/>
            </a:bodyPr>
            <a:lstStyle/>
            <a:p>
              <a:r>
                <a:rPr lang="en-US" altLang="zh-CN" sz="4400" dirty="0" smtClean="0">
                  <a:solidFill>
                    <a:schemeClr val="bg1"/>
                  </a:solidFill>
                </a:rPr>
                <a:t>03</a:t>
              </a:r>
              <a:endParaRPr lang="zh-CN" altLang="en-US" sz="4400" dirty="0">
                <a:solidFill>
                  <a:schemeClr val="bg1"/>
                </a:solidFill>
              </a:endParaRPr>
            </a:p>
          </p:txBody>
        </p:sp>
      </p:grpSp>
      <p:grpSp>
        <p:nvGrpSpPr>
          <p:cNvPr id="12" name="组合 11"/>
          <p:cNvGrpSpPr/>
          <p:nvPr/>
        </p:nvGrpSpPr>
        <p:grpSpPr>
          <a:xfrm>
            <a:off x="5591175" y="5162550"/>
            <a:ext cx="781050" cy="781050"/>
            <a:chOff x="5591175" y="5162550"/>
            <a:chExt cx="781050" cy="781050"/>
          </a:xfrm>
        </p:grpSpPr>
        <p:sp>
          <p:nvSpPr>
            <p:cNvPr id="13" name="椭圆 12"/>
            <p:cNvSpPr/>
            <p:nvPr/>
          </p:nvSpPr>
          <p:spPr>
            <a:xfrm>
              <a:off x="5610225" y="516255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591175" y="5174159"/>
              <a:ext cx="781050" cy="769441"/>
            </a:xfrm>
            <a:prstGeom prst="rect">
              <a:avLst/>
            </a:prstGeom>
            <a:noFill/>
          </p:spPr>
          <p:txBody>
            <a:bodyPr wrap="square" rtlCol="0">
              <a:spAutoFit/>
            </a:bodyPr>
            <a:lstStyle/>
            <a:p>
              <a:r>
                <a:rPr lang="en-US" altLang="zh-CN" sz="4400" dirty="0" smtClean="0">
                  <a:solidFill>
                    <a:schemeClr val="bg1"/>
                  </a:solidFill>
                </a:rPr>
                <a:t>04</a:t>
              </a:r>
              <a:endParaRPr lang="zh-CN" altLang="en-US" sz="4400" dirty="0">
                <a:solidFill>
                  <a:schemeClr val="bg1"/>
                </a:solidFill>
              </a:endParaRPr>
            </a:p>
          </p:txBody>
        </p:sp>
      </p:grpSp>
      <p:sp>
        <p:nvSpPr>
          <p:cNvPr id="15" name="文本框 14"/>
          <p:cNvSpPr txBox="1"/>
          <p:nvPr/>
        </p:nvSpPr>
        <p:spPr>
          <a:xfrm>
            <a:off x="6724650" y="1109990"/>
            <a:ext cx="4305300" cy="52197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什么是操作系统</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724650" y="2500640"/>
            <a:ext cx="4305300" cy="52197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操作系统的基本术语</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724650" y="3891290"/>
            <a:ext cx="4305300" cy="953135"/>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什么是</a:t>
            </a:r>
            <a:r>
              <a:rPr lang="en-US" altLang="zh-CN" sz="2800" b="1" dirty="0" smtClean="0">
                <a:solidFill>
                  <a:schemeClr val="bg1"/>
                </a:solidFill>
                <a:latin typeface="微软雅黑" panose="020B0503020204020204" pitchFamily="34" charset="-122"/>
                <a:ea typeface="微软雅黑" panose="020B0503020204020204" pitchFamily="34" charset="-122"/>
              </a:rPr>
              <a:t>GNU/Linux</a:t>
            </a:r>
            <a:r>
              <a:rPr lang="zh-CN" altLang="en-US" sz="2800" b="1" dirty="0" smtClean="0">
                <a:solidFill>
                  <a:schemeClr val="bg1"/>
                </a:solidFill>
                <a:latin typeface="微软雅黑" panose="020B0503020204020204" pitchFamily="34" charset="-122"/>
                <a:ea typeface="微软雅黑" panose="020B0503020204020204" pitchFamily="34" charset="-122"/>
              </a:rPr>
              <a:t>操作系统</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24650" y="5281940"/>
            <a:ext cx="4305300" cy="953135"/>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图解</a:t>
            </a:r>
            <a:r>
              <a:rPr lang="en-US" altLang="zh-CN" sz="2800" b="1" dirty="0" smtClean="0">
                <a:solidFill>
                  <a:schemeClr val="bg1"/>
                </a:solidFill>
                <a:latin typeface="微软雅黑" panose="020B0503020204020204" pitchFamily="34" charset="-122"/>
                <a:ea typeface="微软雅黑" panose="020B0503020204020204" pitchFamily="34" charset="-122"/>
              </a:rPr>
              <a:t>Linux</a:t>
            </a:r>
            <a:r>
              <a:rPr lang="zh-CN" altLang="en-US" sz="2800" b="1" dirty="0" smtClean="0">
                <a:solidFill>
                  <a:schemeClr val="bg1"/>
                </a:solidFill>
                <a:latin typeface="微软雅黑" panose="020B0503020204020204" pitchFamily="34" charset="-122"/>
                <a:ea typeface="微软雅黑" panose="020B0503020204020204" pitchFamily="34" charset="-122"/>
              </a:rPr>
              <a:t>操作系统的启动流程</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8650" y="3075055"/>
            <a:ext cx="2514600" cy="706755"/>
          </a:xfrm>
          <a:prstGeom prst="rect">
            <a:avLst/>
          </a:prstGeom>
          <a:noFill/>
        </p:spPr>
        <p:txBody>
          <a:bodyPr wrap="square" rtlCol="0">
            <a:spAutoFit/>
          </a:bodyPr>
          <a:lstStyle/>
          <a:p>
            <a:r>
              <a:rPr lang="zh-CN" altLang="en-US" sz="4000" b="1" dirty="0" smtClean="0">
                <a:solidFill>
                  <a:schemeClr val="bg1"/>
                </a:solidFill>
                <a:sym typeface="+mn-ea"/>
              </a:rPr>
              <a:t>目录</a:t>
            </a:r>
            <a:endParaRPr lang="zh-CN" altLang="en-US" sz="4000" b="1" dirty="0">
              <a:solidFill>
                <a:schemeClr val="bg1"/>
              </a:solidFill>
            </a:endParaRPr>
          </a:p>
        </p:txBody>
      </p:sp>
      <p:grpSp>
        <p:nvGrpSpPr>
          <p:cNvPr id="3" name="组合 2"/>
          <p:cNvGrpSpPr/>
          <p:nvPr/>
        </p:nvGrpSpPr>
        <p:grpSpPr>
          <a:xfrm>
            <a:off x="5591175" y="990600"/>
            <a:ext cx="781050" cy="768350"/>
            <a:chOff x="5591175" y="990600"/>
            <a:chExt cx="781050" cy="768350"/>
          </a:xfrm>
        </p:grpSpPr>
        <p:sp>
          <p:nvSpPr>
            <p:cNvPr id="4" name="椭圆 3"/>
            <p:cNvSpPr/>
            <p:nvPr/>
          </p:nvSpPr>
          <p:spPr>
            <a:xfrm>
              <a:off x="5610225" y="99060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591175" y="990600"/>
              <a:ext cx="781050" cy="768350"/>
            </a:xfrm>
            <a:prstGeom prst="rect">
              <a:avLst/>
            </a:prstGeom>
            <a:noFill/>
          </p:spPr>
          <p:txBody>
            <a:bodyPr wrap="square" rtlCol="0">
              <a:spAutoFit/>
            </a:bodyPr>
            <a:lstStyle/>
            <a:p>
              <a:r>
                <a:rPr lang="en-US" altLang="zh-CN" sz="4400" dirty="0" smtClean="0">
                  <a:solidFill>
                    <a:schemeClr val="bg1"/>
                  </a:solidFill>
                </a:rPr>
                <a:t>05</a:t>
              </a:r>
              <a:endParaRPr lang="zh-CN" altLang="en-US" sz="4400" dirty="0">
                <a:solidFill>
                  <a:schemeClr val="bg1"/>
                </a:solidFill>
              </a:endParaRPr>
            </a:p>
          </p:txBody>
        </p:sp>
      </p:grpSp>
      <p:grpSp>
        <p:nvGrpSpPr>
          <p:cNvPr id="6" name="组合 5"/>
          <p:cNvGrpSpPr/>
          <p:nvPr/>
        </p:nvGrpSpPr>
        <p:grpSpPr>
          <a:xfrm>
            <a:off x="5591175" y="2381250"/>
            <a:ext cx="781050" cy="787400"/>
            <a:chOff x="5591175" y="2381250"/>
            <a:chExt cx="781050" cy="787400"/>
          </a:xfrm>
        </p:grpSpPr>
        <p:sp>
          <p:nvSpPr>
            <p:cNvPr id="7" name="椭圆 6"/>
            <p:cNvSpPr/>
            <p:nvPr/>
          </p:nvSpPr>
          <p:spPr>
            <a:xfrm>
              <a:off x="5610225" y="238125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591175" y="2400300"/>
              <a:ext cx="781050" cy="768350"/>
            </a:xfrm>
            <a:prstGeom prst="rect">
              <a:avLst/>
            </a:prstGeom>
            <a:noFill/>
          </p:spPr>
          <p:txBody>
            <a:bodyPr wrap="square" rtlCol="0">
              <a:spAutoFit/>
            </a:bodyPr>
            <a:lstStyle/>
            <a:p>
              <a:r>
                <a:rPr lang="en-US" altLang="zh-CN" sz="4400" dirty="0" smtClean="0">
                  <a:solidFill>
                    <a:schemeClr val="bg1"/>
                  </a:solidFill>
                </a:rPr>
                <a:t>06</a:t>
              </a:r>
              <a:endParaRPr lang="zh-CN" altLang="en-US" sz="4400" dirty="0">
                <a:solidFill>
                  <a:schemeClr val="bg1"/>
                </a:solidFill>
              </a:endParaRPr>
            </a:p>
          </p:txBody>
        </p:sp>
      </p:grpSp>
      <p:grpSp>
        <p:nvGrpSpPr>
          <p:cNvPr id="9" name="组合 8"/>
          <p:cNvGrpSpPr/>
          <p:nvPr/>
        </p:nvGrpSpPr>
        <p:grpSpPr>
          <a:xfrm>
            <a:off x="5591175" y="3771900"/>
            <a:ext cx="781050" cy="806450"/>
            <a:chOff x="5591175" y="3771900"/>
            <a:chExt cx="781050" cy="806450"/>
          </a:xfrm>
        </p:grpSpPr>
        <p:sp>
          <p:nvSpPr>
            <p:cNvPr id="10" name="椭圆 9"/>
            <p:cNvSpPr/>
            <p:nvPr/>
          </p:nvSpPr>
          <p:spPr>
            <a:xfrm>
              <a:off x="5610225" y="377190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591175" y="3810000"/>
              <a:ext cx="781050" cy="768350"/>
            </a:xfrm>
            <a:prstGeom prst="rect">
              <a:avLst/>
            </a:prstGeom>
            <a:noFill/>
          </p:spPr>
          <p:txBody>
            <a:bodyPr wrap="square" rtlCol="0">
              <a:spAutoFit/>
            </a:bodyPr>
            <a:lstStyle/>
            <a:p>
              <a:r>
                <a:rPr lang="en-US" altLang="zh-CN" sz="4400" dirty="0" smtClean="0">
                  <a:solidFill>
                    <a:schemeClr val="bg1"/>
                  </a:solidFill>
                </a:rPr>
                <a:t>07</a:t>
              </a:r>
              <a:endParaRPr lang="zh-CN" altLang="en-US" sz="4400" dirty="0">
                <a:solidFill>
                  <a:schemeClr val="bg1"/>
                </a:solidFill>
              </a:endParaRPr>
            </a:p>
          </p:txBody>
        </p:sp>
      </p:grpSp>
      <p:grpSp>
        <p:nvGrpSpPr>
          <p:cNvPr id="12" name="组合 11"/>
          <p:cNvGrpSpPr/>
          <p:nvPr/>
        </p:nvGrpSpPr>
        <p:grpSpPr>
          <a:xfrm>
            <a:off x="5591175" y="5162550"/>
            <a:ext cx="781050" cy="779959"/>
            <a:chOff x="5591175" y="5162550"/>
            <a:chExt cx="781050" cy="779959"/>
          </a:xfrm>
        </p:grpSpPr>
        <p:sp>
          <p:nvSpPr>
            <p:cNvPr id="13" name="椭圆 12"/>
            <p:cNvSpPr/>
            <p:nvPr/>
          </p:nvSpPr>
          <p:spPr>
            <a:xfrm>
              <a:off x="5610225" y="516255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591175" y="5174159"/>
              <a:ext cx="781050" cy="768350"/>
            </a:xfrm>
            <a:prstGeom prst="rect">
              <a:avLst/>
            </a:prstGeom>
            <a:noFill/>
          </p:spPr>
          <p:txBody>
            <a:bodyPr wrap="square" rtlCol="0">
              <a:spAutoFit/>
            </a:bodyPr>
            <a:lstStyle/>
            <a:p>
              <a:r>
                <a:rPr lang="en-US" altLang="zh-CN" sz="4400" dirty="0" smtClean="0">
                  <a:solidFill>
                    <a:schemeClr val="bg1"/>
                  </a:solidFill>
                </a:rPr>
                <a:t>08</a:t>
              </a:r>
              <a:endParaRPr lang="zh-CN" altLang="en-US" sz="4400" dirty="0">
                <a:solidFill>
                  <a:schemeClr val="bg1"/>
                </a:solidFill>
              </a:endParaRPr>
            </a:p>
          </p:txBody>
        </p:sp>
      </p:grpSp>
      <p:sp>
        <p:nvSpPr>
          <p:cNvPr id="15" name="文本框 14"/>
          <p:cNvSpPr txBox="1"/>
          <p:nvPr/>
        </p:nvSpPr>
        <p:spPr>
          <a:xfrm>
            <a:off x="6724650" y="1109990"/>
            <a:ext cx="4305300" cy="52197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图解</a:t>
            </a:r>
            <a:r>
              <a:rPr lang="en-US" altLang="zh-CN" sz="2800" b="1" dirty="0" smtClean="0">
                <a:solidFill>
                  <a:schemeClr val="bg1"/>
                </a:solidFill>
                <a:latin typeface="微软雅黑" panose="020B0503020204020204" pitchFamily="34" charset="-122"/>
                <a:ea typeface="微软雅黑" panose="020B0503020204020204" pitchFamily="34" charset="-122"/>
              </a:rPr>
              <a:t>Linux</a:t>
            </a:r>
            <a:r>
              <a:rPr lang="zh-CN" altLang="en-US" sz="2800" b="1" dirty="0" smtClean="0">
                <a:solidFill>
                  <a:schemeClr val="bg1"/>
                </a:solidFill>
                <a:latin typeface="微软雅黑" panose="020B0503020204020204" pitchFamily="34" charset="-122"/>
                <a:ea typeface="微软雅黑" panose="020B0503020204020204" pitchFamily="34" charset="-122"/>
              </a:rPr>
              <a:t>桌面环境</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724650" y="2500640"/>
            <a:ext cx="4305300" cy="52197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图解</a:t>
            </a:r>
            <a:r>
              <a:rPr lang="en-US" altLang="zh-CN" sz="2800" b="1" dirty="0" smtClean="0">
                <a:solidFill>
                  <a:schemeClr val="bg1"/>
                </a:solidFill>
                <a:latin typeface="微软雅黑" panose="020B0503020204020204" pitchFamily="34" charset="-122"/>
                <a:ea typeface="微软雅黑" panose="020B0503020204020204" pitchFamily="34" charset="-122"/>
              </a:rPr>
              <a:t>Linux</a:t>
            </a:r>
            <a:r>
              <a:rPr lang="zh-CN" altLang="en-US" sz="2800" b="1" dirty="0" smtClean="0">
                <a:solidFill>
                  <a:schemeClr val="bg1"/>
                </a:solidFill>
                <a:latin typeface="微软雅黑" panose="020B0503020204020204" pitchFamily="34" charset="-122"/>
                <a:ea typeface="微软雅黑" panose="020B0503020204020204" pitchFamily="34" charset="-122"/>
              </a:rPr>
              <a:t>核心组件</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724650" y="3891290"/>
            <a:ext cx="4305300" cy="953135"/>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图解</a:t>
            </a:r>
            <a:r>
              <a:rPr lang="en-US" altLang="zh-CN" sz="2800" b="1" dirty="0" smtClean="0">
                <a:solidFill>
                  <a:schemeClr val="bg1"/>
                </a:solidFill>
                <a:latin typeface="微软雅黑" panose="020B0503020204020204" pitchFamily="34" charset="-122"/>
                <a:ea typeface="微软雅黑" panose="020B0503020204020204" pitchFamily="34" charset="-122"/>
              </a:rPr>
              <a:t>Linux</a:t>
            </a:r>
            <a:r>
              <a:rPr lang="zh-CN" altLang="en-US" sz="2800" b="1" dirty="0" smtClean="0">
                <a:solidFill>
                  <a:schemeClr val="bg1"/>
                </a:solidFill>
                <a:latin typeface="微软雅黑" panose="020B0503020204020204" pitchFamily="34" charset="-122"/>
                <a:ea typeface="微软雅黑" panose="020B0503020204020204" pitchFamily="34" charset="-122"/>
              </a:rPr>
              <a:t>下的文件管理器</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24650" y="5281940"/>
            <a:ext cx="4305300" cy="953135"/>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图解如何开发一套完整的</a:t>
            </a:r>
            <a:r>
              <a:rPr lang="en-US" altLang="zh-CN" sz="2800" b="1" dirty="0" smtClean="0">
                <a:solidFill>
                  <a:schemeClr val="bg1"/>
                </a:solidFill>
                <a:latin typeface="微软雅黑" panose="020B0503020204020204" pitchFamily="34" charset="-122"/>
                <a:ea typeface="微软雅黑" panose="020B0503020204020204" pitchFamily="34" charset="-122"/>
              </a:rPr>
              <a:t>Linux</a:t>
            </a:r>
            <a:r>
              <a:rPr lang="zh-CN" altLang="en-US" sz="2800" b="1" dirty="0" smtClean="0">
                <a:solidFill>
                  <a:schemeClr val="bg1"/>
                </a:solidFill>
                <a:latin typeface="微软雅黑" panose="020B0503020204020204" pitchFamily="34" charset="-122"/>
                <a:ea typeface="微软雅黑" panose="020B0503020204020204" pitchFamily="34" charset="-122"/>
              </a:rPr>
              <a:t>桌面环境</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0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8650" y="3075055"/>
            <a:ext cx="2514600" cy="706755"/>
          </a:xfrm>
          <a:prstGeom prst="rect">
            <a:avLst/>
          </a:prstGeom>
          <a:noFill/>
        </p:spPr>
        <p:txBody>
          <a:bodyPr wrap="square" rtlCol="0">
            <a:spAutoFit/>
          </a:bodyPr>
          <a:lstStyle/>
          <a:p>
            <a:r>
              <a:rPr lang="zh-CN" altLang="en-US" sz="4000" b="1" dirty="0" smtClean="0">
                <a:solidFill>
                  <a:schemeClr val="bg1"/>
                </a:solidFill>
                <a:sym typeface="+mn-ea"/>
              </a:rPr>
              <a:t>目录</a:t>
            </a:r>
            <a:endParaRPr lang="zh-CN" altLang="en-US" sz="4000" b="1" dirty="0">
              <a:solidFill>
                <a:schemeClr val="bg1"/>
              </a:solidFill>
            </a:endParaRPr>
          </a:p>
        </p:txBody>
      </p:sp>
      <p:grpSp>
        <p:nvGrpSpPr>
          <p:cNvPr id="3" name="组合 2"/>
          <p:cNvGrpSpPr/>
          <p:nvPr/>
        </p:nvGrpSpPr>
        <p:grpSpPr>
          <a:xfrm>
            <a:off x="5591175" y="990600"/>
            <a:ext cx="781050" cy="768350"/>
            <a:chOff x="5591175" y="990600"/>
            <a:chExt cx="781050" cy="768350"/>
          </a:xfrm>
        </p:grpSpPr>
        <p:sp>
          <p:nvSpPr>
            <p:cNvPr id="4" name="椭圆 3"/>
            <p:cNvSpPr/>
            <p:nvPr/>
          </p:nvSpPr>
          <p:spPr>
            <a:xfrm>
              <a:off x="5610225" y="99060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591175" y="990600"/>
              <a:ext cx="781050" cy="768350"/>
            </a:xfrm>
            <a:prstGeom prst="rect">
              <a:avLst/>
            </a:prstGeom>
            <a:noFill/>
          </p:spPr>
          <p:txBody>
            <a:bodyPr wrap="square" rtlCol="0">
              <a:spAutoFit/>
            </a:bodyPr>
            <a:lstStyle/>
            <a:p>
              <a:r>
                <a:rPr lang="en-US" altLang="zh-CN" sz="4400" dirty="0" smtClean="0">
                  <a:solidFill>
                    <a:schemeClr val="bg1"/>
                  </a:solidFill>
                </a:rPr>
                <a:t>09</a:t>
              </a:r>
              <a:endParaRPr lang="zh-CN" altLang="en-US" sz="4400" dirty="0">
                <a:solidFill>
                  <a:schemeClr val="bg1"/>
                </a:solidFill>
              </a:endParaRPr>
            </a:p>
          </p:txBody>
        </p:sp>
      </p:grpSp>
      <p:grpSp>
        <p:nvGrpSpPr>
          <p:cNvPr id="6" name="组合 5"/>
          <p:cNvGrpSpPr/>
          <p:nvPr/>
        </p:nvGrpSpPr>
        <p:grpSpPr>
          <a:xfrm>
            <a:off x="5591175" y="2381250"/>
            <a:ext cx="781050" cy="787400"/>
            <a:chOff x="5591175" y="2381250"/>
            <a:chExt cx="781050" cy="787400"/>
          </a:xfrm>
        </p:grpSpPr>
        <p:sp>
          <p:nvSpPr>
            <p:cNvPr id="7" name="椭圆 6"/>
            <p:cNvSpPr/>
            <p:nvPr/>
          </p:nvSpPr>
          <p:spPr>
            <a:xfrm>
              <a:off x="5610225" y="238125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591175" y="2400300"/>
              <a:ext cx="781050" cy="768350"/>
            </a:xfrm>
            <a:prstGeom prst="rect">
              <a:avLst/>
            </a:prstGeom>
            <a:noFill/>
          </p:spPr>
          <p:txBody>
            <a:bodyPr wrap="square" rtlCol="0">
              <a:spAutoFit/>
            </a:bodyPr>
            <a:lstStyle/>
            <a:p>
              <a:r>
                <a:rPr lang="en-US" altLang="zh-CN" sz="4400" dirty="0">
                  <a:solidFill>
                    <a:schemeClr val="bg1"/>
                  </a:solidFill>
                </a:rPr>
                <a:t>10</a:t>
              </a:r>
              <a:endParaRPr lang="en-US" altLang="zh-CN" sz="4400" dirty="0">
                <a:solidFill>
                  <a:schemeClr val="bg1"/>
                </a:solidFill>
              </a:endParaRPr>
            </a:p>
          </p:txBody>
        </p:sp>
      </p:grpSp>
      <p:grpSp>
        <p:nvGrpSpPr>
          <p:cNvPr id="9" name="组合 8"/>
          <p:cNvGrpSpPr/>
          <p:nvPr/>
        </p:nvGrpSpPr>
        <p:grpSpPr>
          <a:xfrm>
            <a:off x="5591175" y="3771900"/>
            <a:ext cx="781050" cy="806450"/>
            <a:chOff x="5591175" y="3771900"/>
            <a:chExt cx="781050" cy="806450"/>
          </a:xfrm>
        </p:grpSpPr>
        <p:sp>
          <p:nvSpPr>
            <p:cNvPr id="10" name="椭圆 9"/>
            <p:cNvSpPr/>
            <p:nvPr/>
          </p:nvSpPr>
          <p:spPr>
            <a:xfrm>
              <a:off x="5610225" y="377190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591175" y="3810000"/>
              <a:ext cx="781050" cy="768350"/>
            </a:xfrm>
            <a:prstGeom prst="rect">
              <a:avLst/>
            </a:prstGeom>
            <a:noFill/>
          </p:spPr>
          <p:txBody>
            <a:bodyPr wrap="square" rtlCol="0">
              <a:spAutoFit/>
            </a:bodyPr>
            <a:lstStyle/>
            <a:p>
              <a:r>
                <a:rPr lang="en-US" altLang="zh-CN" sz="4400" dirty="0">
                  <a:solidFill>
                    <a:schemeClr val="bg1"/>
                  </a:solidFill>
                </a:rPr>
                <a:t>11</a:t>
              </a:r>
              <a:endParaRPr lang="en-US" altLang="zh-CN" sz="4400" dirty="0">
                <a:solidFill>
                  <a:schemeClr val="bg1"/>
                </a:solidFill>
              </a:endParaRPr>
            </a:p>
          </p:txBody>
        </p:sp>
      </p:grpSp>
      <p:grpSp>
        <p:nvGrpSpPr>
          <p:cNvPr id="12" name="组合 11"/>
          <p:cNvGrpSpPr/>
          <p:nvPr/>
        </p:nvGrpSpPr>
        <p:grpSpPr>
          <a:xfrm>
            <a:off x="5591175" y="5162550"/>
            <a:ext cx="781050" cy="779959"/>
            <a:chOff x="5591175" y="5162550"/>
            <a:chExt cx="781050" cy="779959"/>
          </a:xfrm>
        </p:grpSpPr>
        <p:sp>
          <p:nvSpPr>
            <p:cNvPr id="13" name="椭圆 12"/>
            <p:cNvSpPr/>
            <p:nvPr/>
          </p:nvSpPr>
          <p:spPr>
            <a:xfrm>
              <a:off x="5610225" y="516255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591175" y="5174159"/>
              <a:ext cx="781050" cy="768350"/>
            </a:xfrm>
            <a:prstGeom prst="rect">
              <a:avLst/>
            </a:prstGeom>
            <a:noFill/>
          </p:spPr>
          <p:txBody>
            <a:bodyPr wrap="square" rtlCol="0">
              <a:spAutoFit/>
            </a:bodyPr>
            <a:lstStyle/>
            <a:p>
              <a:r>
                <a:rPr lang="en-US" altLang="zh-CN" sz="4400" dirty="0" smtClean="0">
                  <a:solidFill>
                    <a:schemeClr val="bg1"/>
                  </a:solidFill>
                </a:rPr>
                <a:t>12</a:t>
              </a:r>
              <a:endParaRPr lang="zh-CN" altLang="en-US" sz="4400" dirty="0">
                <a:solidFill>
                  <a:schemeClr val="bg1"/>
                </a:solidFill>
              </a:endParaRPr>
            </a:p>
          </p:txBody>
        </p:sp>
      </p:grpSp>
      <p:sp>
        <p:nvSpPr>
          <p:cNvPr id="15" name="文本框 14"/>
          <p:cNvSpPr txBox="1"/>
          <p:nvPr/>
        </p:nvSpPr>
        <p:spPr>
          <a:xfrm>
            <a:off x="6724650" y="1109980"/>
            <a:ext cx="4507865" cy="52197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sym typeface="+mn-ea"/>
              </a:rPr>
              <a:t>项目管理和持续集成工具链</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724650" y="2500640"/>
            <a:ext cx="4305300"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Linux</a:t>
            </a:r>
            <a:r>
              <a:rPr lang="zh-CN" altLang="en-US" sz="2800" b="1" dirty="0" smtClean="0">
                <a:solidFill>
                  <a:schemeClr val="bg1"/>
                </a:solidFill>
                <a:latin typeface="微软雅黑" panose="020B0503020204020204" pitchFamily="34" charset="-122"/>
                <a:ea typeface="微软雅黑" panose="020B0503020204020204" pitchFamily="34" charset="-122"/>
              </a:rPr>
              <a:t>的周边轶事</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724650" y="3891290"/>
            <a:ext cx="4305300" cy="52197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图解开源协议的前世今生</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24650" y="5281940"/>
            <a:ext cx="4305300"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Linux</a:t>
            </a:r>
            <a:r>
              <a:rPr lang="zh-CN" altLang="en-US" sz="2800" b="1" dirty="0" smtClean="0">
                <a:solidFill>
                  <a:schemeClr val="bg1"/>
                </a:solidFill>
                <a:latin typeface="微软雅黑" panose="020B0503020204020204" pitchFamily="34" charset="-122"/>
                <a:ea typeface="微软雅黑" panose="020B0503020204020204" pitchFamily="34" charset="-122"/>
              </a:rPr>
              <a:t>参考目录</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0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05160" y="1372916"/>
            <a:ext cx="857250" cy="3154710"/>
          </a:xfrm>
          <a:prstGeom prst="rect">
            <a:avLst/>
          </a:prstGeom>
          <a:noFill/>
        </p:spPr>
        <p:txBody>
          <a:bodyPr wrap="square" rtlCol="0">
            <a:spAutoFit/>
          </a:bodyPr>
          <a:lstStyle/>
          <a:p>
            <a:r>
              <a:rPr lang="en-US" altLang="zh-CN" sz="19900" b="1" dirty="0" smtClean="0">
                <a:solidFill>
                  <a:schemeClr val="bg1"/>
                </a:solidFill>
              </a:rPr>
              <a:t>2</a:t>
            </a:r>
            <a:endParaRPr lang="zh-CN" altLang="en-US" sz="19900" b="1" dirty="0">
              <a:solidFill>
                <a:schemeClr val="bg1"/>
              </a:solidFill>
            </a:endParaRPr>
          </a:p>
        </p:txBody>
      </p:sp>
      <p:sp>
        <p:nvSpPr>
          <p:cNvPr id="3" name="文本框 2"/>
          <p:cNvSpPr txBox="1"/>
          <p:nvPr/>
        </p:nvSpPr>
        <p:spPr>
          <a:xfrm>
            <a:off x="5851525" y="2778760"/>
            <a:ext cx="5301615" cy="768350"/>
          </a:xfrm>
          <a:prstGeom prst="rect">
            <a:avLst/>
          </a:prstGeom>
          <a:noFill/>
        </p:spPr>
        <p:txBody>
          <a:bodyPr wrap="square" rtlCol="0">
            <a:spAutoFit/>
          </a:bodyPr>
          <a:lstStyle/>
          <a:p>
            <a:r>
              <a:rPr lang="zh-CN" altLang="en-US" sz="4400" b="1" dirty="0" smtClean="0">
                <a:solidFill>
                  <a:schemeClr val="bg1"/>
                </a:solidFill>
                <a:latin typeface="微软雅黑" panose="020B0503020204020204" pitchFamily="34" charset="-122"/>
                <a:ea typeface="微软雅黑" panose="020B0503020204020204" pitchFamily="34" charset="-122"/>
                <a:sym typeface="+mn-ea"/>
              </a:rPr>
              <a:t>操作系统的基本术语</a:t>
            </a:r>
            <a:endParaRPr lang="zh-CN" altLang="en-US" sz="44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0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72685" y="501015"/>
            <a:ext cx="2246630" cy="521970"/>
          </a:xfrm>
          <a:prstGeom prst="rect">
            <a:avLst/>
          </a:prstGeom>
          <a:noFill/>
        </p:spPr>
        <p:txBody>
          <a:bodyPr wrap="square" rtlCol="0">
            <a:spAutoFit/>
          </a:bodyPr>
          <a:lstStyle/>
          <a:p>
            <a:r>
              <a:rPr lang="zh-CN" altLang="en-US"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什么是</a:t>
            </a:r>
            <a:r>
              <a:rPr lang="en-US" altLang="zh-CN"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CPU</a:t>
            </a:r>
            <a:endParaRPr lang="en-US" altLang="zh-CN"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endParaRPr>
          </a:p>
        </p:txBody>
      </p:sp>
      <p:sp>
        <p:nvSpPr>
          <p:cNvPr id="22" name="文本框 21"/>
          <p:cNvSpPr txBox="1"/>
          <p:nvPr/>
        </p:nvSpPr>
        <p:spPr>
          <a:xfrm>
            <a:off x="6773545" y="1543685"/>
            <a:ext cx="5115560" cy="3665220"/>
          </a:xfrm>
          <a:prstGeom prst="rect">
            <a:avLst/>
          </a:prstGeom>
          <a:noFill/>
        </p:spPr>
        <p:txBody>
          <a:bodyPr wrap="square" lIns="68580" tIns="34290" rIns="68580" bIns="34290" rtlCol="0">
            <a:spAutoFit/>
          </a:bodyPr>
          <a:p>
            <a:pPr marL="342900" lvl="0" indent="-342900" defTabSz="457200">
              <a:lnSpc>
                <a:spcPct val="130000"/>
              </a:lnSpc>
              <a:buFont typeface="+mj-lt"/>
              <a:buAutoNum type="arabicPeriod"/>
            </a:pPr>
            <a:r>
              <a:rPr lang="en-US" altLang="zh-CN" dirty="0">
                <a:solidFill>
                  <a:schemeClr val="bg1"/>
                </a:solidFill>
                <a:latin typeface="微软雅黑" panose="020B0503020204020204" pitchFamily="34" charset="-122"/>
                <a:ea typeface="微软雅黑" panose="020B0503020204020204" pitchFamily="34" charset="-122"/>
              </a:rPr>
              <a:t>CPU分为运算器和控制器</a:t>
            </a:r>
            <a:endParaRPr lang="en-US" altLang="zh-CN" dirty="0">
              <a:solidFill>
                <a:schemeClr val="bg1"/>
              </a:solidFill>
              <a:latin typeface="微软雅黑" panose="020B0503020204020204" pitchFamily="34" charset="-122"/>
              <a:ea typeface="微软雅黑" panose="020B0503020204020204" pitchFamily="34" charset="-122"/>
            </a:endParaRPr>
          </a:p>
          <a:p>
            <a:pPr marL="342900" lvl="0" indent="-342900" defTabSz="457200">
              <a:lnSpc>
                <a:spcPct val="130000"/>
              </a:lnSpc>
              <a:buFont typeface="+mj-lt"/>
              <a:buAutoNum type="arabicPeriod"/>
            </a:pPr>
            <a:r>
              <a:rPr lang="zh-CN" altLang="en-US" dirty="0">
                <a:solidFill>
                  <a:schemeClr val="bg1"/>
                </a:solidFill>
                <a:latin typeface="微软雅黑" panose="020B0503020204020204" pitchFamily="34" charset="-122"/>
                <a:ea typeface="微软雅黑" panose="020B0503020204020204" pitchFamily="34" charset="-122"/>
              </a:rPr>
              <a:t>CPU指令</a:t>
            </a:r>
            <a:endParaRPr lang="zh-CN" altLang="en-US" dirty="0">
              <a:solidFill>
                <a:schemeClr val="bg1"/>
              </a:solidFill>
              <a:latin typeface="微软雅黑" panose="020B0503020204020204" pitchFamily="34" charset="-122"/>
              <a:ea typeface="微软雅黑" panose="020B0503020204020204" pitchFamily="34" charset="-122"/>
            </a:endParaRPr>
          </a:p>
          <a:p>
            <a:pPr marL="742950" lvl="1" indent="-285750" algn="l" defTabSz="457200">
              <a:lnSpc>
                <a:spcPct val="130000"/>
              </a:lnSpc>
              <a:buFont typeface="Wingdings" panose="05000000000000000000" charset="0"/>
              <a:buChar char="l"/>
            </a:pPr>
            <a:r>
              <a:rPr lang="zh-CN" altLang="en-US" dirty="0">
                <a:solidFill>
                  <a:schemeClr val="bg1"/>
                </a:solidFill>
                <a:latin typeface="微软雅黑" panose="020B0503020204020204" pitchFamily="34" charset="-122"/>
                <a:ea typeface="微软雅黑" panose="020B0503020204020204" pitchFamily="34" charset="-122"/>
              </a:rPr>
              <a:t>特权指令 </a:t>
            </a:r>
            <a:endParaRPr lang="zh-CN" altLang="en-US" dirty="0">
              <a:solidFill>
                <a:schemeClr val="bg1"/>
              </a:solidFill>
              <a:latin typeface="微软雅黑" panose="020B0503020204020204" pitchFamily="34" charset="-122"/>
              <a:ea typeface="微软雅黑" panose="020B0503020204020204" pitchFamily="34" charset="-122"/>
            </a:endParaRPr>
          </a:p>
          <a:p>
            <a:pPr lvl="0" indent="0" defTabSz="457200">
              <a:lnSpc>
                <a:spcPct val="130000"/>
              </a:lnSpc>
              <a:buFont typeface="+mj-ea"/>
              <a:buNone/>
            </a:pP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拥有管理权限，（一般情况下，只有OS才有权限运行特权指令）</a:t>
            </a:r>
            <a:endParaRPr lang="zh-CN" altLang="en-US" dirty="0">
              <a:solidFill>
                <a:schemeClr val="bg1"/>
              </a:solidFill>
              <a:latin typeface="微软雅黑" panose="020B0503020204020204" pitchFamily="34" charset="-122"/>
              <a:ea typeface="微软雅黑" panose="020B0503020204020204" pitchFamily="34" charset="-122"/>
            </a:endParaRPr>
          </a:p>
          <a:p>
            <a:pPr marL="742950" lvl="1" indent="-285750" defTabSz="457200">
              <a:lnSpc>
                <a:spcPct val="130000"/>
              </a:lnSpc>
              <a:buFont typeface="Wingdings" panose="05000000000000000000" charset="0"/>
              <a:buChar char="l"/>
            </a:pPr>
            <a:r>
              <a:rPr lang="zh-CN" altLang="en-US" dirty="0">
                <a:solidFill>
                  <a:schemeClr val="bg1"/>
                </a:solidFill>
                <a:latin typeface="微软雅黑" panose="020B0503020204020204" pitchFamily="34" charset="-122"/>
                <a:ea typeface="微软雅黑" panose="020B0503020204020204" pitchFamily="34" charset="-122"/>
              </a:rPr>
              <a:t>普通指令 </a:t>
            </a:r>
            <a:endParaRPr lang="zh-CN" altLang="en-US" dirty="0">
              <a:solidFill>
                <a:schemeClr val="bg1"/>
              </a:solidFill>
              <a:latin typeface="微软雅黑" panose="020B0503020204020204" pitchFamily="34" charset="-122"/>
              <a:ea typeface="微软雅黑" panose="020B0503020204020204" pitchFamily="34" charset="-122"/>
            </a:endParaRPr>
          </a:p>
          <a:p>
            <a:pPr lvl="0" indent="0" defTabSz="457200">
              <a:lnSpc>
                <a:spcPct val="130000"/>
              </a:lnSpc>
              <a:buFont typeface="+mj-ea"/>
              <a:buNone/>
            </a:pP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拥有普通功能，一般应用程序运行</a:t>
            </a:r>
            <a:endParaRPr lang="zh-CN" altLang="en-US" dirty="0">
              <a:solidFill>
                <a:schemeClr val="bg1"/>
              </a:solidFill>
              <a:latin typeface="微软雅黑" panose="020B0503020204020204" pitchFamily="34" charset="-122"/>
              <a:ea typeface="微软雅黑" panose="020B0503020204020204" pitchFamily="34" charset="-122"/>
            </a:endParaRPr>
          </a:p>
          <a:p>
            <a:pPr lvl="0" indent="0" defTabSz="457200">
              <a:lnSpc>
                <a:spcPct val="130000"/>
              </a:lnSpc>
              <a:buFont typeface="+mj-ea"/>
              <a:buNone/>
            </a:pPr>
            <a:r>
              <a:rPr lang="zh-CN" altLang="en-US" dirty="0">
                <a:solidFill>
                  <a:schemeClr val="bg1"/>
                </a:solidFill>
                <a:latin typeface="微软雅黑" panose="020B0503020204020204" pitchFamily="34" charset="-122"/>
                <a:ea typeface="微软雅黑" panose="020B0503020204020204" pitchFamily="34" charset="-122"/>
              </a:rPr>
              <a:t>不同的运算由不同的运算器完成运算（由指令集提供运算）</a:t>
            </a:r>
            <a:endParaRPr lang="zh-CN" altLang="en-US" dirty="0">
              <a:solidFill>
                <a:schemeClr val="bg1"/>
              </a:solidFill>
              <a:latin typeface="微软雅黑" panose="020B0503020204020204" pitchFamily="34" charset="-122"/>
              <a:ea typeface="微软雅黑" panose="020B0503020204020204" pitchFamily="34" charset="-122"/>
            </a:endParaRPr>
          </a:p>
          <a:p>
            <a:pPr lvl="0" indent="0" defTabSz="457200">
              <a:lnSpc>
                <a:spcPct val="130000"/>
              </a:lnSpc>
              <a:buFont typeface="+mj-lt"/>
              <a:buNone/>
            </a:pPr>
            <a:r>
              <a:rPr lang="en-US" altLang="zh-CN" dirty="0">
                <a:solidFill>
                  <a:schemeClr val="bg1"/>
                </a:solidFill>
                <a:latin typeface="微软雅黑" panose="020B0503020204020204" pitchFamily="34" charset="-122"/>
                <a:ea typeface="微软雅黑" panose="020B0503020204020204" pitchFamily="34" charset="-122"/>
              </a:rPr>
              <a:t>3. </a:t>
            </a:r>
            <a:r>
              <a:rPr lang="zh-CN" altLang="en-US" dirty="0">
                <a:solidFill>
                  <a:schemeClr val="bg1"/>
                </a:solidFill>
                <a:latin typeface="微软雅黑" panose="020B0503020204020204" pitchFamily="34" charset="-122"/>
                <a:ea typeface="微软雅黑" panose="020B0503020204020204" pitchFamily="34" charset="-122"/>
              </a:rPr>
              <a:t>程序员：一般面向操作系统编程</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92735" y="1839595"/>
            <a:ext cx="5786120" cy="3489960"/>
          </a:xfrm>
          <a:prstGeom prst="rect">
            <a:avLst/>
          </a:prstGeom>
        </p:spPr>
      </p:pic>
      <p:sp>
        <p:nvSpPr>
          <p:cNvPr id="8" name="文本框 7"/>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72685" y="501015"/>
            <a:ext cx="2246630" cy="521970"/>
          </a:xfrm>
          <a:prstGeom prst="rect">
            <a:avLst/>
          </a:prstGeom>
          <a:noFill/>
        </p:spPr>
        <p:txBody>
          <a:bodyPr wrap="square" rtlCol="0">
            <a:spAutoFit/>
          </a:bodyPr>
          <a:lstStyle/>
          <a:p>
            <a:r>
              <a:rPr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人与机器</a:t>
            </a:r>
            <a:endParaRPr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433320" y="1780540"/>
            <a:ext cx="7324725" cy="4133850"/>
          </a:xfrm>
          <a:prstGeom prst="rect">
            <a:avLst/>
          </a:prstGeom>
        </p:spPr>
      </p:pic>
      <p:sp>
        <p:nvSpPr>
          <p:cNvPr id="7" name="文本框 6"/>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0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72685" y="501015"/>
            <a:ext cx="2246630" cy="52197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sym typeface="+mn-ea"/>
              </a:rPr>
              <a:t>系统调用</a:t>
            </a:r>
            <a:endParaRPr lang="en-US" altLang="zh-CN"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endParaRPr>
          </a:p>
        </p:txBody>
      </p:sp>
      <p:sp>
        <p:nvSpPr>
          <p:cNvPr id="22" name="文本框 21"/>
          <p:cNvSpPr txBox="1"/>
          <p:nvPr/>
        </p:nvSpPr>
        <p:spPr>
          <a:xfrm>
            <a:off x="6773545" y="2675890"/>
            <a:ext cx="4855845" cy="1506855"/>
          </a:xfrm>
          <a:prstGeom prst="rect">
            <a:avLst/>
          </a:prstGeom>
          <a:noFill/>
        </p:spPr>
        <p:txBody>
          <a:bodyPr wrap="square" lIns="68580" tIns="34290" rIns="68580" bIns="34290" rtlCol="0">
            <a:spAutoFit/>
          </a:bodyPr>
          <a:p>
            <a:pPr lvl="0" indent="0" defTabSz="457200">
              <a:lnSpc>
                <a:spcPct val="130000"/>
              </a:lnSpc>
              <a:buFont typeface="+mj-lt"/>
              <a:buNone/>
            </a:pPr>
            <a:r>
              <a:rPr lang="zh-CN" altLang="en-US" dirty="0">
                <a:solidFill>
                  <a:schemeClr val="bg1"/>
                </a:solidFill>
                <a:latin typeface="微软雅黑" panose="020B0503020204020204" pitchFamily="34" charset="-122"/>
                <a:ea typeface="微软雅黑" panose="020B0503020204020204" pitchFamily="34" charset="-122"/>
              </a:rPr>
              <a:t>OS：Operating System</a:t>
            </a:r>
            <a:endParaRPr lang="zh-CN" altLang="en-US" dirty="0">
              <a:solidFill>
                <a:schemeClr val="bg1"/>
              </a:solidFill>
              <a:latin typeface="微软雅黑" panose="020B0503020204020204" pitchFamily="34" charset="-122"/>
              <a:ea typeface="微软雅黑" panose="020B0503020204020204" pitchFamily="34" charset="-122"/>
            </a:endParaRPr>
          </a:p>
          <a:p>
            <a:pPr lvl="0" indent="0" defTabSz="457200">
              <a:lnSpc>
                <a:spcPct val="130000"/>
              </a:lnSpc>
              <a:buFont typeface="+mj-lt"/>
              <a:buNone/>
            </a:pPr>
            <a:endParaRPr lang="zh-CN" altLang="en-US" dirty="0">
              <a:solidFill>
                <a:schemeClr val="bg1"/>
              </a:solidFill>
              <a:latin typeface="微软雅黑" panose="020B0503020204020204" pitchFamily="34" charset="-122"/>
              <a:ea typeface="微软雅黑" panose="020B0503020204020204" pitchFamily="34" charset="-122"/>
            </a:endParaRPr>
          </a:p>
          <a:p>
            <a:pPr lvl="0" indent="0" defTabSz="457200">
              <a:lnSpc>
                <a:spcPct val="130000"/>
              </a:lnSpc>
              <a:buFont typeface="+mj-lt"/>
              <a:buNone/>
            </a:pPr>
            <a:r>
              <a:rPr lang="zh-CN" altLang="en-US" dirty="0">
                <a:solidFill>
                  <a:schemeClr val="bg1"/>
                </a:solidFill>
                <a:latin typeface="微软雅黑" panose="020B0503020204020204" pitchFamily="34" charset="-122"/>
                <a:ea typeface="微软雅黑" panose="020B0503020204020204" pitchFamily="34" charset="-122"/>
              </a:rPr>
              <a:t>System Call 简称为：Syscall （系统调用）</a:t>
            </a:r>
            <a:endParaRPr lang="zh-CN" altLang="en-US" dirty="0">
              <a:solidFill>
                <a:schemeClr val="bg1"/>
              </a:solidFill>
              <a:latin typeface="微软雅黑" panose="020B0503020204020204" pitchFamily="34" charset="-122"/>
              <a:ea typeface="微软雅黑" panose="020B0503020204020204" pitchFamily="34" charset="-122"/>
            </a:endParaRPr>
          </a:p>
          <a:p>
            <a:pPr lvl="0" indent="0" defTabSz="457200">
              <a:lnSpc>
                <a:spcPct val="130000"/>
              </a:lnSpc>
              <a:buFont typeface="+mj-lt"/>
              <a:buNone/>
            </a:pP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87325" y="1543685"/>
            <a:ext cx="6150610" cy="4163060"/>
          </a:xfrm>
          <a:prstGeom prst="rect">
            <a:avLst/>
          </a:prstGeom>
        </p:spPr>
      </p:pic>
      <p:sp>
        <p:nvSpPr>
          <p:cNvPr id="7" name="文本框 6"/>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0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72685" y="501015"/>
            <a:ext cx="2246630" cy="521970"/>
          </a:xfrm>
          <a:prstGeom prst="rect">
            <a:avLst/>
          </a:prstGeom>
          <a:noFill/>
        </p:spPr>
        <p:txBody>
          <a:bodyPr wrap="square" rtlCol="0">
            <a:spAutoFit/>
          </a:bodyPr>
          <a:lstStyle/>
          <a:p>
            <a:r>
              <a:rPr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编程的层次</a:t>
            </a:r>
            <a:endParaRPr sz="28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endParaRPr>
          </a:p>
        </p:txBody>
      </p:sp>
      <p:sp>
        <p:nvSpPr>
          <p:cNvPr id="22" name="文本框 21"/>
          <p:cNvSpPr txBox="1"/>
          <p:nvPr/>
        </p:nvSpPr>
        <p:spPr>
          <a:xfrm>
            <a:off x="6759575" y="1956435"/>
            <a:ext cx="5115560" cy="2945765"/>
          </a:xfrm>
          <a:prstGeom prst="rect">
            <a:avLst/>
          </a:prstGeom>
          <a:noFill/>
        </p:spPr>
        <p:txBody>
          <a:bodyPr wrap="square" lIns="68580" tIns="34290" rIns="68580" bIns="34290" rtlCol="0">
            <a:spAutoFit/>
          </a:bodyPr>
          <a:p>
            <a:pPr marL="285750" lvl="0" indent="-285750" defTabSz="457200">
              <a:lnSpc>
                <a:spcPct val="130000"/>
              </a:lnSpc>
              <a:buFont typeface="Wingdings" panose="05000000000000000000" charset="0"/>
              <a:buChar char="l"/>
            </a:pPr>
            <a:r>
              <a:rPr lang="zh-CN" altLang="en-US" dirty="0">
                <a:solidFill>
                  <a:schemeClr val="bg1"/>
                </a:solidFill>
                <a:latin typeface="微软雅黑" panose="020B0503020204020204" pitchFamily="34" charset="-122"/>
                <a:ea typeface="微软雅黑" panose="020B0503020204020204" pitchFamily="34" charset="-122"/>
              </a:rPr>
              <a:t>硬件规格：hardware specifiacation </a:t>
            </a:r>
            <a:endParaRPr lang="zh-CN" altLang="en-US" dirty="0">
              <a:solidFill>
                <a:schemeClr val="bg1"/>
              </a:solidFill>
              <a:latin typeface="微软雅黑" panose="020B0503020204020204" pitchFamily="34" charset="-122"/>
              <a:ea typeface="微软雅黑" panose="020B0503020204020204" pitchFamily="34" charset="-122"/>
            </a:endParaRPr>
          </a:p>
          <a:p>
            <a:pPr lvl="0" indent="0" defTabSz="457200">
              <a:lnSpc>
                <a:spcPct val="130000"/>
              </a:lnSpc>
              <a:buFont typeface="+mj-lt"/>
              <a:buNone/>
            </a:pP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不同厂商的硬件规格千差万别，API也各不相同，写起来极为不便；</a:t>
            </a:r>
            <a:endParaRPr lang="zh-CN" altLang="en-US" dirty="0">
              <a:solidFill>
                <a:schemeClr val="bg1"/>
              </a:solidFill>
              <a:latin typeface="微软雅黑" panose="020B0503020204020204" pitchFamily="34" charset="-122"/>
              <a:ea typeface="微软雅黑" panose="020B0503020204020204" pitchFamily="34" charset="-122"/>
            </a:endParaRPr>
          </a:p>
          <a:p>
            <a:pPr marL="285750" lvl="0" indent="-285750" defTabSz="457200">
              <a:lnSpc>
                <a:spcPct val="130000"/>
              </a:lnSpc>
              <a:buFont typeface="Wingdings" panose="05000000000000000000" charset="0"/>
              <a:buChar char="l"/>
            </a:pPr>
            <a:r>
              <a:rPr lang="zh-CN" altLang="en-US" dirty="0">
                <a:solidFill>
                  <a:schemeClr val="bg1"/>
                </a:solidFill>
                <a:latin typeface="微软雅黑" panose="020B0503020204020204" pitchFamily="34" charset="-122"/>
                <a:ea typeface="微软雅黑" panose="020B0503020204020204" pitchFamily="34" charset="-122"/>
              </a:rPr>
              <a:t>系统调用：数量很少，但是很精巧；</a:t>
            </a:r>
            <a:endParaRPr lang="zh-CN" altLang="en-US" dirty="0">
              <a:solidFill>
                <a:schemeClr val="bg1"/>
              </a:solidFill>
              <a:latin typeface="微软雅黑" panose="020B0503020204020204" pitchFamily="34" charset="-122"/>
              <a:ea typeface="微软雅黑" panose="020B0503020204020204" pitchFamily="34" charset="-122"/>
            </a:endParaRPr>
          </a:p>
          <a:p>
            <a:pPr marL="285750" lvl="0" indent="-285750" defTabSz="457200">
              <a:lnSpc>
                <a:spcPct val="130000"/>
              </a:lnSpc>
              <a:buFont typeface="Wingdings" panose="05000000000000000000" charset="0"/>
              <a:buChar char="l"/>
            </a:pPr>
            <a:r>
              <a:rPr lang="zh-CN" altLang="en-US" dirty="0">
                <a:solidFill>
                  <a:schemeClr val="bg1"/>
                </a:solidFill>
                <a:latin typeface="微软雅黑" panose="020B0503020204020204" pitchFamily="34" charset="-122"/>
                <a:ea typeface="微软雅黑" panose="020B0503020204020204" pitchFamily="34" charset="-122"/>
              </a:rPr>
              <a:t>库调用：library call</a:t>
            </a:r>
            <a:endParaRPr lang="zh-CN" altLang="en-US" dirty="0">
              <a:solidFill>
                <a:schemeClr val="bg1"/>
              </a:solidFill>
              <a:latin typeface="微软雅黑" panose="020B0503020204020204" pitchFamily="34" charset="-122"/>
              <a:ea typeface="微软雅黑" panose="020B0503020204020204" pitchFamily="34" charset="-122"/>
            </a:endParaRPr>
          </a:p>
          <a:p>
            <a:pPr lvl="0" indent="0" defTabSz="457200">
              <a:lnSpc>
                <a:spcPct val="130000"/>
              </a:lnSpc>
              <a:buFont typeface="+mj-lt"/>
              <a:buNone/>
            </a:pPr>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把底层的功能整合出来，提供成离最终目标更近的功能；对所有的计算机功能来说，所有的功能都是通过调用实现；（通常都是c，c++库）</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97790" y="1908810"/>
            <a:ext cx="6086475" cy="3300730"/>
          </a:xfrm>
          <a:prstGeom prst="rect">
            <a:avLst/>
          </a:prstGeom>
        </p:spPr>
      </p:pic>
      <p:sp>
        <p:nvSpPr>
          <p:cNvPr id="7" name="文本框 6"/>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0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43">
      <a:dk1>
        <a:sysClr val="windowText" lastClr="000000"/>
      </a:dk1>
      <a:lt1>
        <a:sysClr val="window" lastClr="FFFFFF"/>
      </a:lt1>
      <a:dk2>
        <a:srgbClr val="44546A"/>
      </a:dk2>
      <a:lt2>
        <a:srgbClr val="E7E6E6"/>
      </a:lt2>
      <a:accent1>
        <a:srgbClr val="00F2C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1377</Words>
  <Application>WPS 演示</Application>
  <PresentationFormat>宽屏</PresentationFormat>
  <Paragraphs>177</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Segoe UI Light</vt:lpstr>
      <vt:lpstr>微软雅黑</vt:lpstr>
      <vt:lpstr>Wingdings</vt:lpstr>
      <vt:lpstr>Calibri</vt:lpstr>
      <vt:lpstr>Arial Unicode MS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丁江锋</cp:lastModifiedBy>
  <cp:revision>57</cp:revision>
  <dcterms:created xsi:type="dcterms:W3CDTF">2015-07-31T08:15:00Z</dcterms:created>
  <dcterms:modified xsi:type="dcterms:W3CDTF">2018-10-04T12:52:25Z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2052-11.1.0.7849</vt:lpwstr>
  </property>
</Properties>
</file>