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304" r:id="rId2"/>
    <p:sldId id="267" r:id="rId3"/>
    <p:sldId id="269" r:id="rId4"/>
    <p:sldId id="270" r:id="rId5"/>
    <p:sldId id="271" r:id="rId6"/>
    <p:sldId id="272" r:id="rId7"/>
    <p:sldId id="273" r:id="rId8"/>
    <p:sldId id="286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84" r:id="rId18"/>
    <p:sldId id="288" r:id="rId19"/>
    <p:sldId id="289" r:id="rId20"/>
    <p:sldId id="290" r:id="rId21"/>
    <p:sldId id="303" r:id="rId22"/>
    <p:sldId id="297" r:id="rId23"/>
    <p:sldId id="294" r:id="rId24"/>
    <p:sldId id="305" r:id="rId25"/>
    <p:sldId id="296" r:id="rId26"/>
    <p:sldId id="291" r:id="rId27"/>
    <p:sldId id="292" r:id="rId28"/>
    <p:sldId id="298" r:id="rId29"/>
    <p:sldId id="300" r:id="rId30"/>
    <p:sldId id="301" r:id="rId31"/>
    <p:sldId id="302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2AE"/>
    <a:srgbClr val="FFFF3B"/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E57A2-0D64-4A4D-BA20-88FB40A95EB5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361082-C6E4-4B72-A0A0-C711D00181F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TAKSİ YATIRIM FONU İÇİN </a:t>
          </a:r>
          <a:endParaRPr lang="en-US" dirty="0"/>
        </a:p>
      </dgm:t>
    </dgm:pt>
    <dgm:pt modelId="{8B98C234-96BA-4D77-A906-24956D06DD30}" type="parTrans" cxnId="{660666CF-3B7A-4139-B323-B04740F629B9}">
      <dgm:prSet/>
      <dgm:spPr/>
      <dgm:t>
        <a:bodyPr/>
        <a:lstStyle/>
        <a:p>
          <a:endParaRPr lang="en-US"/>
        </a:p>
      </dgm:t>
    </dgm:pt>
    <dgm:pt modelId="{4F1DA7D1-5B99-4A0A-9EB7-4548DB1AE626}" type="sibTrans" cxnId="{660666CF-3B7A-4139-B323-B04740F629B9}">
      <dgm:prSet/>
      <dgm:spPr/>
      <dgm:t>
        <a:bodyPr/>
        <a:lstStyle/>
        <a:p>
          <a:endParaRPr lang="en-US"/>
        </a:p>
      </dgm:t>
    </dgm:pt>
    <dgm:pt modelId="{69DC29FA-C82F-405E-81A0-1402187B8E6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YATIRIM TAVSİYE MODELİ</a:t>
          </a:r>
          <a:endParaRPr lang="en-US"/>
        </a:p>
      </dgm:t>
    </dgm:pt>
    <dgm:pt modelId="{819D0B32-9DCE-4A0D-A91D-C3519DDAE2F3}" type="parTrans" cxnId="{62E4E819-682E-4B79-B7C5-3FD9481EF1B1}">
      <dgm:prSet/>
      <dgm:spPr/>
      <dgm:t>
        <a:bodyPr/>
        <a:lstStyle/>
        <a:p>
          <a:endParaRPr lang="en-US"/>
        </a:p>
      </dgm:t>
    </dgm:pt>
    <dgm:pt modelId="{F42CD705-B739-4031-9B23-74174DA01F54}" type="sibTrans" cxnId="{62E4E819-682E-4B79-B7C5-3FD9481EF1B1}">
      <dgm:prSet/>
      <dgm:spPr/>
      <dgm:t>
        <a:bodyPr/>
        <a:lstStyle/>
        <a:p>
          <a:endParaRPr lang="en-US"/>
        </a:p>
      </dgm:t>
    </dgm:pt>
    <dgm:pt modelId="{C118D555-C263-4E98-9B4F-4CF10D12CE01}" type="pres">
      <dgm:prSet presAssocID="{FC5E57A2-0D64-4A4D-BA20-88FB40A95EB5}" presName="root" presStyleCnt="0">
        <dgm:presLayoutVars>
          <dgm:dir/>
          <dgm:resizeHandles val="exact"/>
        </dgm:presLayoutVars>
      </dgm:prSet>
      <dgm:spPr/>
    </dgm:pt>
    <dgm:pt modelId="{5FA2A096-594B-4CF4-A32F-44BC7501C959}" type="pres">
      <dgm:prSet presAssocID="{D5361082-C6E4-4B72-A0A0-C711D00181FD}" presName="compNode" presStyleCnt="0"/>
      <dgm:spPr/>
    </dgm:pt>
    <dgm:pt modelId="{5F14CB94-E06C-481E-9C7B-3F06CA4BE846}" type="pres">
      <dgm:prSet presAssocID="{D5361082-C6E4-4B72-A0A0-C711D00181FD}" presName="bgRect" presStyleLbl="bgShp" presStyleIdx="0" presStyleCnt="2"/>
      <dgm:spPr/>
    </dgm:pt>
    <dgm:pt modelId="{434B9394-0ED7-424C-A453-144FD34C7188}" type="pres">
      <dgm:prSet presAssocID="{D5361082-C6E4-4B72-A0A0-C711D00181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a"/>
        </a:ext>
      </dgm:extLst>
    </dgm:pt>
    <dgm:pt modelId="{8ABE8C0F-678E-436F-BB12-33AA622863BB}" type="pres">
      <dgm:prSet presAssocID="{D5361082-C6E4-4B72-A0A0-C711D00181FD}" presName="spaceRect" presStyleCnt="0"/>
      <dgm:spPr/>
    </dgm:pt>
    <dgm:pt modelId="{7D13A007-F585-4A9E-BCED-3AD0FB609E38}" type="pres">
      <dgm:prSet presAssocID="{D5361082-C6E4-4B72-A0A0-C711D00181FD}" presName="parTx" presStyleLbl="revTx" presStyleIdx="0" presStyleCnt="2">
        <dgm:presLayoutVars>
          <dgm:chMax val="0"/>
          <dgm:chPref val="0"/>
        </dgm:presLayoutVars>
      </dgm:prSet>
      <dgm:spPr/>
    </dgm:pt>
    <dgm:pt modelId="{D2388811-A5D6-44E1-BC7A-BB69E262BDD9}" type="pres">
      <dgm:prSet presAssocID="{4F1DA7D1-5B99-4A0A-9EB7-4548DB1AE626}" presName="sibTrans" presStyleCnt="0"/>
      <dgm:spPr/>
    </dgm:pt>
    <dgm:pt modelId="{19A60AF4-33D4-4FB6-84B6-82720DDE66AE}" type="pres">
      <dgm:prSet presAssocID="{69DC29FA-C82F-405E-81A0-1402187B8E61}" presName="compNode" presStyleCnt="0"/>
      <dgm:spPr/>
    </dgm:pt>
    <dgm:pt modelId="{E23117B4-3692-4191-9F26-366ABDDCA6A4}" type="pres">
      <dgm:prSet presAssocID="{69DC29FA-C82F-405E-81A0-1402187B8E61}" presName="bgRect" presStyleLbl="bgShp" presStyleIdx="1" presStyleCnt="2"/>
      <dgm:spPr/>
    </dgm:pt>
    <dgm:pt modelId="{D062AB72-41BD-4B43-8FD9-E6C37A48BE55}" type="pres">
      <dgm:prSet presAssocID="{69DC29FA-C82F-405E-81A0-1402187B8E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8BBC6ED9-CDDD-4045-8FE2-33A6EA49162F}" type="pres">
      <dgm:prSet presAssocID="{69DC29FA-C82F-405E-81A0-1402187B8E61}" presName="spaceRect" presStyleCnt="0"/>
      <dgm:spPr/>
    </dgm:pt>
    <dgm:pt modelId="{9A4ADD25-AC96-4AD4-B345-7CAF127BE3E1}" type="pres">
      <dgm:prSet presAssocID="{69DC29FA-C82F-405E-81A0-1402187B8E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E4E819-682E-4B79-B7C5-3FD9481EF1B1}" srcId="{FC5E57A2-0D64-4A4D-BA20-88FB40A95EB5}" destId="{69DC29FA-C82F-405E-81A0-1402187B8E61}" srcOrd="1" destOrd="0" parTransId="{819D0B32-9DCE-4A0D-A91D-C3519DDAE2F3}" sibTransId="{F42CD705-B739-4031-9B23-74174DA01F54}"/>
    <dgm:cxn modelId="{064B3B66-73CB-4223-8C83-A3DA3B1A141A}" type="presOf" srcId="{D5361082-C6E4-4B72-A0A0-C711D00181FD}" destId="{7D13A007-F585-4A9E-BCED-3AD0FB609E38}" srcOrd="0" destOrd="0" presId="urn:microsoft.com/office/officeart/2018/2/layout/IconVerticalSolidList"/>
    <dgm:cxn modelId="{FB50F3A0-B01B-47AB-80B9-84542CF7FF66}" type="presOf" srcId="{FC5E57A2-0D64-4A4D-BA20-88FB40A95EB5}" destId="{C118D555-C263-4E98-9B4F-4CF10D12CE01}" srcOrd="0" destOrd="0" presId="urn:microsoft.com/office/officeart/2018/2/layout/IconVerticalSolidList"/>
    <dgm:cxn modelId="{660666CF-3B7A-4139-B323-B04740F629B9}" srcId="{FC5E57A2-0D64-4A4D-BA20-88FB40A95EB5}" destId="{D5361082-C6E4-4B72-A0A0-C711D00181FD}" srcOrd="0" destOrd="0" parTransId="{8B98C234-96BA-4D77-A906-24956D06DD30}" sibTransId="{4F1DA7D1-5B99-4A0A-9EB7-4548DB1AE626}"/>
    <dgm:cxn modelId="{EED1E3F2-6BAD-405D-9B5A-82487F16FCA4}" type="presOf" srcId="{69DC29FA-C82F-405E-81A0-1402187B8E61}" destId="{9A4ADD25-AC96-4AD4-B345-7CAF127BE3E1}" srcOrd="0" destOrd="0" presId="urn:microsoft.com/office/officeart/2018/2/layout/IconVerticalSolidList"/>
    <dgm:cxn modelId="{5345BFF9-C601-4FC6-9EB1-6A3D31469043}" type="presParOf" srcId="{C118D555-C263-4E98-9B4F-4CF10D12CE01}" destId="{5FA2A096-594B-4CF4-A32F-44BC7501C959}" srcOrd="0" destOrd="0" presId="urn:microsoft.com/office/officeart/2018/2/layout/IconVerticalSolidList"/>
    <dgm:cxn modelId="{AD3937C0-4433-4BCB-AEEF-B357128CD0F8}" type="presParOf" srcId="{5FA2A096-594B-4CF4-A32F-44BC7501C959}" destId="{5F14CB94-E06C-481E-9C7B-3F06CA4BE846}" srcOrd="0" destOrd="0" presId="urn:microsoft.com/office/officeart/2018/2/layout/IconVerticalSolidList"/>
    <dgm:cxn modelId="{0DB5E723-60C9-435F-9B27-108B5B2B246B}" type="presParOf" srcId="{5FA2A096-594B-4CF4-A32F-44BC7501C959}" destId="{434B9394-0ED7-424C-A453-144FD34C7188}" srcOrd="1" destOrd="0" presId="urn:microsoft.com/office/officeart/2018/2/layout/IconVerticalSolidList"/>
    <dgm:cxn modelId="{A7FD5402-DC81-474A-A95D-E5EBC0862091}" type="presParOf" srcId="{5FA2A096-594B-4CF4-A32F-44BC7501C959}" destId="{8ABE8C0F-678E-436F-BB12-33AA622863BB}" srcOrd="2" destOrd="0" presId="urn:microsoft.com/office/officeart/2018/2/layout/IconVerticalSolidList"/>
    <dgm:cxn modelId="{73C07A1D-FABE-4A41-A213-E915F15E1872}" type="presParOf" srcId="{5FA2A096-594B-4CF4-A32F-44BC7501C959}" destId="{7D13A007-F585-4A9E-BCED-3AD0FB609E38}" srcOrd="3" destOrd="0" presId="urn:microsoft.com/office/officeart/2018/2/layout/IconVerticalSolidList"/>
    <dgm:cxn modelId="{F8F44032-F69F-4863-814A-EE9C73EE525E}" type="presParOf" srcId="{C118D555-C263-4E98-9B4F-4CF10D12CE01}" destId="{D2388811-A5D6-44E1-BC7A-BB69E262BDD9}" srcOrd="1" destOrd="0" presId="urn:microsoft.com/office/officeart/2018/2/layout/IconVerticalSolidList"/>
    <dgm:cxn modelId="{0B485E96-2B1E-43D3-A783-D13500840BF7}" type="presParOf" srcId="{C118D555-C263-4E98-9B4F-4CF10D12CE01}" destId="{19A60AF4-33D4-4FB6-84B6-82720DDE66AE}" srcOrd="2" destOrd="0" presId="urn:microsoft.com/office/officeart/2018/2/layout/IconVerticalSolidList"/>
    <dgm:cxn modelId="{E1CC19E7-65A8-439C-8548-09E9A52EC4DE}" type="presParOf" srcId="{19A60AF4-33D4-4FB6-84B6-82720DDE66AE}" destId="{E23117B4-3692-4191-9F26-366ABDDCA6A4}" srcOrd="0" destOrd="0" presId="urn:microsoft.com/office/officeart/2018/2/layout/IconVerticalSolidList"/>
    <dgm:cxn modelId="{75295F7D-5674-400E-A916-372C28DCE21A}" type="presParOf" srcId="{19A60AF4-33D4-4FB6-84B6-82720DDE66AE}" destId="{D062AB72-41BD-4B43-8FD9-E6C37A48BE55}" srcOrd="1" destOrd="0" presId="urn:microsoft.com/office/officeart/2018/2/layout/IconVerticalSolidList"/>
    <dgm:cxn modelId="{C5227514-1B7E-4FF8-AFA0-F8B2BA32A1CE}" type="presParOf" srcId="{19A60AF4-33D4-4FB6-84B6-82720DDE66AE}" destId="{8BBC6ED9-CDDD-4045-8FE2-33A6EA49162F}" srcOrd="2" destOrd="0" presId="urn:microsoft.com/office/officeart/2018/2/layout/IconVerticalSolidList"/>
    <dgm:cxn modelId="{3BD2B363-D766-41BE-AAFD-159246721EC5}" type="presParOf" srcId="{19A60AF4-33D4-4FB6-84B6-82720DDE66AE}" destId="{9A4ADD25-AC96-4AD4-B345-7CAF127BE3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0C7B6-CACA-4D83-98DD-57D9B2A2AD7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132C11-6470-4BAB-8B0D-1A81A44CA3FD}">
      <dgm:prSet/>
      <dgm:spPr/>
      <dgm:t>
        <a:bodyPr/>
        <a:lstStyle/>
        <a:p>
          <a:r>
            <a:rPr lang="tr-TR" b="1" dirty="0"/>
            <a:t>Taksi Şirketleri</a:t>
          </a:r>
          <a:r>
            <a:rPr lang="en-GB" b="1" dirty="0"/>
            <a:t>: </a:t>
          </a:r>
          <a:endParaRPr lang="en-US" dirty="0"/>
        </a:p>
      </dgm:t>
    </dgm:pt>
    <dgm:pt modelId="{354E0372-B98A-4684-A890-E3D08EB64774}" type="parTrans" cxnId="{903735AE-D1FB-4371-BDEC-C7FD8C86DAF7}">
      <dgm:prSet/>
      <dgm:spPr/>
      <dgm:t>
        <a:bodyPr/>
        <a:lstStyle/>
        <a:p>
          <a:endParaRPr lang="en-US"/>
        </a:p>
      </dgm:t>
    </dgm:pt>
    <dgm:pt modelId="{7D07A547-47AA-4C55-80CE-875A34D0B766}" type="sibTrans" cxnId="{903735AE-D1FB-4371-BDEC-C7FD8C86DAF7}">
      <dgm:prSet/>
      <dgm:spPr/>
      <dgm:t>
        <a:bodyPr/>
        <a:lstStyle/>
        <a:p>
          <a:endParaRPr lang="en-US"/>
        </a:p>
      </dgm:t>
    </dgm:pt>
    <dgm:pt modelId="{32DAF79D-EE85-460C-A20D-2303696A9945}">
      <dgm:prSet/>
      <dgm:spPr/>
      <dgm:t>
        <a:bodyPr/>
        <a:lstStyle/>
        <a:p>
          <a:r>
            <a:rPr lang="tr-TR" b="1" dirty="0"/>
            <a:t>Sarı Taksi</a:t>
          </a:r>
          <a:endParaRPr lang="en-US" b="1" dirty="0"/>
        </a:p>
      </dgm:t>
    </dgm:pt>
    <dgm:pt modelId="{824809CC-6325-4C5B-ACCB-3BE22FCA6910}" type="parTrans" cxnId="{1BD478CB-2427-4F47-AD88-41D920F7EB46}">
      <dgm:prSet/>
      <dgm:spPr/>
      <dgm:t>
        <a:bodyPr/>
        <a:lstStyle/>
        <a:p>
          <a:endParaRPr lang="en-US"/>
        </a:p>
      </dgm:t>
    </dgm:pt>
    <dgm:pt modelId="{54A00EE3-DDD1-4F36-8C70-FFD74CC27709}" type="sibTrans" cxnId="{1BD478CB-2427-4F47-AD88-41D920F7EB46}">
      <dgm:prSet/>
      <dgm:spPr/>
      <dgm:t>
        <a:bodyPr/>
        <a:lstStyle/>
        <a:p>
          <a:endParaRPr lang="en-US"/>
        </a:p>
      </dgm:t>
    </dgm:pt>
    <dgm:pt modelId="{CB7A1CEE-7FC6-48C5-A5A3-340F8491002A}">
      <dgm:prSet/>
      <dgm:spPr/>
      <dgm:t>
        <a:bodyPr/>
        <a:lstStyle/>
        <a:p>
          <a:r>
            <a:rPr lang="tr-TR" b="1" dirty="0"/>
            <a:t>Pembe Taksi</a:t>
          </a:r>
          <a:endParaRPr lang="en-US" b="1" dirty="0"/>
        </a:p>
      </dgm:t>
    </dgm:pt>
    <dgm:pt modelId="{60D74240-8621-429A-8BEC-588CC93A912B}" type="parTrans" cxnId="{CBD3388D-855D-4110-A7E9-FE8C31DD8FC3}">
      <dgm:prSet/>
      <dgm:spPr/>
      <dgm:t>
        <a:bodyPr/>
        <a:lstStyle/>
        <a:p>
          <a:endParaRPr lang="en-US"/>
        </a:p>
      </dgm:t>
    </dgm:pt>
    <dgm:pt modelId="{E995E411-CA1C-42E9-A8FE-18EF999D3584}" type="sibTrans" cxnId="{CBD3388D-855D-4110-A7E9-FE8C31DD8FC3}">
      <dgm:prSet/>
      <dgm:spPr/>
      <dgm:t>
        <a:bodyPr/>
        <a:lstStyle/>
        <a:p>
          <a:endParaRPr lang="en-US"/>
        </a:p>
      </dgm:t>
    </dgm:pt>
    <dgm:pt modelId="{4F0F8DC9-141A-4930-9550-4F54C71E685F}">
      <dgm:prSet/>
      <dgm:spPr/>
      <dgm:t>
        <a:bodyPr/>
        <a:lstStyle/>
        <a:p>
          <a:r>
            <a:rPr lang="tr-TR" b="1" dirty="0"/>
            <a:t>Analiz</a:t>
          </a:r>
          <a:r>
            <a:rPr lang="en-GB" b="1" dirty="0"/>
            <a:t>:</a:t>
          </a:r>
          <a:endParaRPr lang="en-US" dirty="0"/>
        </a:p>
      </dgm:t>
    </dgm:pt>
    <dgm:pt modelId="{005ED65F-003F-49DA-935D-DCF41698F717}" type="parTrans" cxnId="{5081346F-840E-4AE0-9D0B-FC15E370F509}">
      <dgm:prSet/>
      <dgm:spPr/>
      <dgm:t>
        <a:bodyPr/>
        <a:lstStyle/>
        <a:p>
          <a:endParaRPr lang="en-US"/>
        </a:p>
      </dgm:t>
    </dgm:pt>
    <dgm:pt modelId="{8151141C-E22A-4F5A-B30B-5005F2A6BE7E}" type="sibTrans" cxnId="{5081346F-840E-4AE0-9D0B-FC15E370F509}">
      <dgm:prSet/>
      <dgm:spPr/>
      <dgm:t>
        <a:bodyPr/>
        <a:lstStyle/>
        <a:p>
          <a:endParaRPr lang="en-US"/>
        </a:p>
      </dgm:t>
    </dgm:pt>
    <dgm:pt modelId="{04EFC973-F72D-43F2-A73B-C4659CC120F9}">
      <dgm:prSet/>
      <dgm:spPr/>
      <dgm:t>
        <a:bodyPr/>
        <a:lstStyle/>
        <a:p>
          <a:r>
            <a:rPr lang="tr-TR" b="1" dirty="0"/>
            <a:t>Veriyi Anlama</a:t>
          </a:r>
          <a:r>
            <a:rPr lang="en-GB" b="1" dirty="0"/>
            <a:t>, </a:t>
          </a:r>
          <a:endParaRPr lang="en-US" dirty="0"/>
        </a:p>
      </dgm:t>
    </dgm:pt>
    <dgm:pt modelId="{6E3E5605-08B4-4CC7-861E-C1D88FCC52E6}" type="parTrans" cxnId="{C9A6D290-4E49-407E-A5A0-77BF9C3F6F09}">
      <dgm:prSet/>
      <dgm:spPr/>
      <dgm:t>
        <a:bodyPr/>
        <a:lstStyle/>
        <a:p>
          <a:endParaRPr lang="en-US"/>
        </a:p>
      </dgm:t>
    </dgm:pt>
    <dgm:pt modelId="{AAD6F9DA-D0F4-4F0D-8865-C8A25D7B1273}" type="sibTrans" cxnId="{C9A6D290-4E49-407E-A5A0-77BF9C3F6F09}">
      <dgm:prSet/>
      <dgm:spPr/>
      <dgm:t>
        <a:bodyPr/>
        <a:lstStyle/>
        <a:p>
          <a:endParaRPr lang="en-US"/>
        </a:p>
      </dgm:t>
    </dgm:pt>
    <dgm:pt modelId="{2ABFEFFD-FA16-4807-9E16-80770D3CD5D5}">
      <dgm:prSet/>
      <dgm:spPr/>
      <dgm:t>
        <a:bodyPr/>
        <a:lstStyle/>
        <a:p>
          <a:r>
            <a:rPr lang="tr-TR" b="1" dirty="0"/>
            <a:t>Veri Görselleştirme</a:t>
          </a:r>
          <a:endParaRPr lang="en-US" dirty="0"/>
        </a:p>
      </dgm:t>
    </dgm:pt>
    <dgm:pt modelId="{2637BDFB-9105-4A94-BD30-17C471A723FA}" type="parTrans" cxnId="{8B92924C-8B2A-4CCD-9C00-03EF5C6BC1A8}">
      <dgm:prSet/>
      <dgm:spPr/>
      <dgm:t>
        <a:bodyPr/>
        <a:lstStyle/>
        <a:p>
          <a:endParaRPr lang="en-US"/>
        </a:p>
      </dgm:t>
    </dgm:pt>
    <dgm:pt modelId="{91AEDC40-218C-403E-A8D7-AC1849A2C217}" type="sibTrans" cxnId="{8B92924C-8B2A-4CCD-9C00-03EF5C6BC1A8}">
      <dgm:prSet/>
      <dgm:spPr/>
      <dgm:t>
        <a:bodyPr/>
        <a:lstStyle/>
        <a:p>
          <a:endParaRPr lang="en-US"/>
        </a:p>
      </dgm:t>
    </dgm:pt>
    <dgm:pt modelId="{AEA71EDE-CCAD-4C83-87DE-F05A39FD41FF}">
      <dgm:prSet/>
      <dgm:spPr/>
      <dgm:t>
        <a:bodyPr/>
        <a:lstStyle/>
        <a:p>
          <a:r>
            <a:rPr lang="en-GB" b="1" dirty="0"/>
            <a:t> </a:t>
          </a:r>
          <a:r>
            <a:rPr lang="tr-TR" b="1" dirty="0"/>
            <a:t>Çoklu Hipotez Testi Oluşturma</a:t>
          </a:r>
          <a:r>
            <a:rPr lang="en-GB" b="1" dirty="0"/>
            <a:t>, </a:t>
          </a:r>
          <a:endParaRPr lang="en-US" dirty="0"/>
        </a:p>
      </dgm:t>
    </dgm:pt>
    <dgm:pt modelId="{8FDF0DA5-2AF3-4FAE-A22C-B0ACFC5679A9}" type="parTrans" cxnId="{0FA98542-E103-4904-983F-2F917CFCD13F}">
      <dgm:prSet/>
      <dgm:spPr/>
      <dgm:t>
        <a:bodyPr/>
        <a:lstStyle/>
        <a:p>
          <a:endParaRPr lang="en-US"/>
        </a:p>
      </dgm:t>
    </dgm:pt>
    <dgm:pt modelId="{6B358C92-9713-40BE-AA99-8E14D6571ECA}" type="sibTrans" cxnId="{0FA98542-E103-4904-983F-2F917CFCD13F}">
      <dgm:prSet/>
      <dgm:spPr/>
      <dgm:t>
        <a:bodyPr/>
        <a:lstStyle/>
        <a:p>
          <a:endParaRPr lang="en-US"/>
        </a:p>
      </dgm:t>
    </dgm:pt>
    <dgm:pt modelId="{D22BB691-1F7A-4C65-B292-49E168256309}">
      <dgm:prSet/>
      <dgm:spPr/>
      <dgm:t>
        <a:bodyPr/>
        <a:lstStyle/>
        <a:p>
          <a:r>
            <a:rPr lang="tr-TR" b="1" dirty="0"/>
            <a:t> Modeller oluşturma ve en uygun modeli bulma</a:t>
          </a:r>
          <a:r>
            <a:rPr lang="en-GB" b="1" dirty="0"/>
            <a:t>.</a:t>
          </a:r>
          <a:endParaRPr lang="en-US" dirty="0"/>
        </a:p>
      </dgm:t>
    </dgm:pt>
    <dgm:pt modelId="{3BFB618E-179B-45F0-A0D5-0989B528436A}" type="parTrans" cxnId="{9A7EE97C-E839-48FC-A7FA-2B529FCF3BA5}">
      <dgm:prSet/>
      <dgm:spPr/>
      <dgm:t>
        <a:bodyPr/>
        <a:lstStyle/>
        <a:p>
          <a:endParaRPr lang="en-US"/>
        </a:p>
      </dgm:t>
    </dgm:pt>
    <dgm:pt modelId="{3866BF82-4BC3-4B53-BE3B-0D7187756F09}" type="sibTrans" cxnId="{9A7EE97C-E839-48FC-A7FA-2B529FCF3BA5}">
      <dgm:prSet/>
      <dgm:spPr/>
      <dgm:t>
        <a:bodyPr/>
        <a:lstStyle/>
        <a:p>
          <a:endParaRPr lang="en-US"/>
        </a:p>
      </dgm:t>
    </dgm:pt>
    <dgm:pt modelId="{9FD618B8-4CFE-4C81-8DDE-D90067368D6D}" type="pres">
      <dgm:prSet presAssocID="{8030C7B6-CACA-4D83-98DD-57D9B2A2AD70}" presName="Name0" presStyleCnt="0">
        <dgm:presLayoutVars>
          <dgm:dir/>
          <dgm:resizeHandles val="exact"/>
        </dgm:presLayoutVars>
      </dgm:prSet>
      <dgm:spPr/>
    </dgm:pt>
    <dgm:pt modelId="{66617C01-7C2D-4AC2-8B6F-859BD3A77643}" type="pres">
      <dgm:prSet presAssocID="{FD132C11-6470-4BAB-8B0D-1A81A44CA3FD}" presName="node" presStyleLbl="node1" presStyleIdx="0" presStyleCnt="8">
        <dgm:presLayoutVars>
          <dgm:bulletEnabled val="1"/>
        </dgm:presLayoutVars>
      </dgm:prSet>
      <dgm:spPr/>
    </dgm:pt>
    <dgm:pt modelId="{984950BD-30C1-4E12-92FB-687DBA01180B}" type="pres">
      <dgm:prSet presAssocID="{7D07A547-47AA-4C55-80CE-875A34D0B766}" presName="sibTrans" presStyleLbl="sibTrans1D1" presStyleIdx="0" presStyleCnt="7"/>
      <dgm:spPr/>
    </dgm:pt>
    <dgm:pt modelId="{EB845CD2-BA12-45D6-98A0-99EE2A2870FD}" type="pres">
      <dgm:prSet presAssocID="{7D07A547-47AA-4C55-80CE-875A34D0B766}" presName="connectorText" presStyleLbl="sibTrans1D1" presStyleIdx="0" presStyleCnt="7"/>
      <dgm:spPr/>
    </dgm:pt>
    <dgm:pt modelId="{F2D9A081-1287-432F-9BBB-C1E0642B536F}" type="pres">
      <dgm:prSet presAssocID="{32DAF79D-EE85-460C-A20D-2303696A9945}" presName="node" presStyleLbl="node1" presStyleIdx="1" presStyleCnt="8">
        <dgm:presLayoutVars>
          <dgm:bulletEnabled val="1"/>
        </dgm:presLayoutVars>
      </dgm:prSet>
      <dgm:spPr/>
    </dgm:pt>
    <dgm:pt modelId="{255DA619-25B2-4120-9EAF-C56AF4967B52}" type="pres">
      <dgm:prSet presAssocID="{54A00EE3-DDD1-4F36-8C70-FFD74CC27709}" presName="sibTrans" presStyleLbl="sibTrans1D1" presStyleIdx="1" presStyleCnt="7"/>
      <dgm:spPr/>
    </dgm:pt>
    <dgm:pt modelId="{58C75731-8A8D-4B7A-9474-F01F13DFCF22}" type="pres">
      <dgm:prSet presAssocID="{54A00EE3-DDD1-4F36-8C70-FFD74CC27709}" presName="connectorText" presStyleLbl="sibTrans1D1" presStyleIdx="1" presStyleCnt="7"/>
      <dgm:spPr/>
    </dgm:pt>
    <dgm:pt modelId="{4636EA0E-8196-4E76-9B48-F5E43C6C8EB2}" type="pres">
      <dgm:prSet presAssocID="{CB7A1CEE-7FC6-48C5-A5A3-340F8491002A}" presName="node" presStyleLbl="node1" presStyleIdx="2" presStyleCnt="8">
        <dgm:presLayoutVars>
          <dgm:bulletEnabled val="1"/>
        </dgm:presLayoutVars>
      </dgm:prSet>
      <dgm:spPr/>
    </dgm:pt>
    <dgm:pt modelId="{03630918-9C79-4A06-84F3-872E62A19227}" type="pres">
      <dgm:prSet presAssocID="{E995E411-CA1C-42E9-A8FE-18EF999D3584}" presName="sibTrans" presStyleLbl="sibTrans1D1" presStyleIdx="2" presStyleCnt="7"/>
      <dgm:spPr/>
    </dgm:pt>
    <dgm:pt modelId="{433FC361-5598-4565-A5A4-D9634AFB9400}" type="pres">
      <dgm:prSet presAssocID="{E995E411-CA1C-42E9-A8FE-18EF999D3584}" presName="connectorText" presStyleLbl="sibTrans1D1" presStyleIdx="2" presStyleCnt="7"/>
      <dgm:spPr/>
    </dgm:pt>
    <dgm:pt modelId="{10F5E58C-AC69-4920-AEAC-0A8D7B455057}" type="pres">
      <dgm:prSet presAssocID="{4F0F8DC9-141A-4930-9550-4F54C71E685F}" presName="node" presStyleLbl="node1" presStyleIdx="3" presStyleCnt="8">
        <dgm:presLayoutVars>
          <dgm:bulletEnabled val="1"/>
        </dgm:presLayoutVars>
      </dgm:prSet>
      <dgm:spPr/>
    </dgm:pt>
    <dgm:pt modelId="{4C89BC85-B6F7-4004-8378-A698D4C16DD4}" type="pres">
      <dgm:prSet presAssocID="{8151141C-E22A-4F5A-B30B-5005F2A6BE7E}" presName="sibTrans" presStyleLbl="sibTrans1D1" presStyleIdx="3" presStyleCnt="7"/>
      <dgm:spPr/>
    </dgm:pt>
    <dgm:pt modelId="{C839BA06-9771-4878-9EA2-BCCCFC13086D}" type="pres">
      <dgm:prSet presAssocID="{8151141C-E22A-4F5A-B30B-5005F2A6BE7E}" presName="connectorText" presStyleLbl="sibTrans1D1" presStyleIdx="3" presStyleCnt="7"/>
      <dgm:spPr/>
    </dgm:pt>
    <dgm:pt modelId="{2BDBABB0-24F3-404E-B557-02363FADA736}" type="pres">
      <dgm:prSet presAssocID="{04EFC973-F72D-43F2-A73B-C4659CC120F9}" presName="node" presStyleLbl="node1" presStyleIdx="4" presStyleCnt="8">
        <dgm:presLayoutVars>
          <dgm:bulletEnabled val="1"/>
        </dgm:presLayoutVars>
      </dgm:prSet>
      <dgm:spPr/>
    </dgm:pt>
    <dgm:pt modelId="{D9EF9DFD-5E0E-4558-9D7B-00AFE4325088}" type="pres">
      <dgm:prSet presAssocID="{AAD6F9DA-D0F4-4F0D-8865-C8A25D7B1273}" presName="sibTrans" presStyleLbl="sibTrans1D1" presStyleIdx="4" presStyleCnt="7"/>
      <dgm:spPr/>
    </dgm:pt>
    <dgm:pt modelId="{4BAB853A-4593-486D-929B-90716E4194D3}" type="pres">
      <dgm:prSet presAssocID="{AAD6F9DA-D0F4-4F0D-8865-C8A25D7B1273}" presName="connectorText" presStyleLbl="sibTrans1D1" presStyleIdx="4" presStyleCnt="7"/>
      <dgm:spPr/>
    </dgm:pt>
    <dgm:pt modelId="{0D08189C-4513-4810-A91F-840A36BFF2E4}" type="pres">
      <dgm:prSet presAssocID="{2ABFEFFD-FA16-4807-9E16-80770D3CD5D5}" presName="node" presStyleLbl="node1" presStyleIdx="5" presStyleCnt="8">
        <dgm:presLayoutVars>
          <dgm:bulletEnabled val="1"/>
        </dgm:presLayoutVars>
      </dgm:prSet>
      <dgm:spPr/>
    </dgm:pt>
    <dgm:pt modelId="{576036B2-C264-405B-A3E6-AEC506B23255}" type="pres">
      <dgm:prSet presAssocID="{91AEDC40-218C-403E-A8D7-AC1849A2C217}" presName="sibTrans" presStyleLbl="sibTrans1D1" presStyleIdx="5" presStyleCnt="7"/>
      <dgm:spPr/>
    </dgm:pt>
    <dgm:pt modelId="{5251D09B-A3F6-4757-926D-DEA3A1FCAA25}" type="pres">
      <dgm:prSet presAssocID="{91AEDC40-218C-403E-A8D7-AC1849A2C217}" presName="connectorText" presStyleLbl="sibTrans1D1" presStyleIdx="5" presStyleCnt="7"/>
      <dgm:spPr/>
    </dgm:pt>
    <dgm:pt modelId="{FF85D0F0-4B5C-4B72-BA9D-7E75B46E66E1}" type="pres">
      <dgm:prSet presAssocID="{AEA71EDE-CCAD-4C83-87DE-F05A39FD41FF}" presName="node" presStyleLbl="node1" presStyleIdx="6" presStyleCnt="8" custLinFactNeighborX="13259" custLinFactNeighborY="-691">
        <dgm:presLayoutVars>
          <dgm:bulletEnabled val="1"/>
        </dgm:presLayoutVars>
      </dgm:prSet>
      <dgm:spPr/>
    </dgm:pt>
    <dgm:pt modelId="{C363168C-5EDD-433E-8BEA-AD23528A70BA}" type="pres">
      <dgm:prSet presAssocID="{6B358C92-9713-40BE-AA99-8E14D6571ECA}" presName="sibTrans" presStyleLbl="sibTrans1D1" presStyleIdx="6" presStyleCnt="7"/>
      <dgm:spPr/>
    </dgm:pt>
    <dgm:pt modelId="{43BFE7A8-C896-4E3D-9A2C-8610000A8DC0}" type="pres">
      <dgm:prSet presAssocID="{6B358C92-9713-40BE-AA99-8E14D6571ECA}" presName="connectorText" presStyleLbl="sibTrans1D1" presStyleIdx="6" presStyleCnt="7"/>
      <dgm:spPr/>
    </dgm:pt>
    <dgm:pt modelId="{0D95BCCB-BAA9-4603-8254-FE34EB9FD1F0}" type="pres">
      <dgm:prSet presAssocID="{D22BB691-1F7A-4C65-B292-49E168256309}" presName="node" presStyleLbl="node1" presStyleIdx="7" presStyleCnt="8" custLinFactNeighborX="14541" custLinFactNeighborY="-691">
        <dgm:presLayoutVars>
          <dgm:bulletEnabled val="1"/>
        </dgm:presLayoutVars>
      </dgm:prSet>
      <dgm:spPr/>
    </dgm:pt>
  </dgm:ptLst>
  <dgm:cxnLst>
    <dgm:cxn modelId="{AA43E509-9EDF-46DD-AB18-02DE60E2FF08}" type="presOf" srcId="{E995E411-CA1C-42E9-A8FE-18EF999D3584}" destId="{433FC361-5598-4565-A5A4-D9634AFB9400}" srcOrd="1" destOrd="0" presId="urn:microsoft.com/office/officeart/2016/7/layout/RepeatingBendingProcessNew"/>
    <dgm:cxn modelId="{9178410D-31C1-4623-943D-F1EF31BABFB9}" type="presOf" srcId="{8151141C-E22A-4F5A-B30B-5005F2A6BE7E}" destId="{4C89BC85-B6F7-4004-8378-A698D4C16DD4}" srcOrd="0" destOrd="0" presId="urn:microsoft.com/office/officeart/2016/7/layout/RepeatingBendingProcessNew"/>
    <dgm:cxn modelId="{4EFDB022-713F-4B09-BE74-759B4AB4FDEE}" type="presOf" srcId="{6B358C92-9713-40BE-AA99-8E14D6571ECA}" destId="{43BFE7A8-C896-4E3D-9A2C-8610000A8DC0}" srcOrd="1" destOrd="0" presId="urn:microsoft.com/office/officeart/2016/7/layout/RepeatingBendingProcessNew"/>
    <dgm:cxn modelId="{E675822A-513D-436D-A0F5-3380DABB96DA}" type="presOf" srcId="{FD132C11-6470-4BAB-8B0D-1A81A44CA3FD}" destId="{66617C01-7C2D-4AC2-8B6F-859BD3A77643}" srcOrd="0" destOrd="0" presId="urn:microsoft.com/office/officeart/2016/7/layout/RepeatingBendingProcessNew"/>
    <dgm:cxn modelId="{A3AD5E3E-8803-4B3B-AA68-E1979AF0A780}" type="presOf" srcId="{91AEDC40-218C-403E-A8D7-AC1849A2C217}" destId="{5251D09B-A3F6-4757-926D-DEA3A1FCAA25}" srcOrd="1" destOrd="0" presId="urn:microsoft.com/office/officeart/2016/7/layout/RepeatingBendingProcessNew"/>
    <dgm:cxn modelId="{2638315F-A559-434A-BF3A-D5A4D73D4F48}" type="presOf" srcId="{AAD6F9DA-D0F4-4F0D-8865-C8A25D7B1273}" destId="{D9EF9DFD-5E0E-4558-9D7B-00AFE4325088}" srcOrd="0" destOrd="0" presId="urn:microsoft.com/office/officeart/2016/7/layout/RepeatingBendingProcessNew"/>
    <dgm:cxn modelId="{0FA98542-E103-4904-983F-2F917CFCD13F}" srcId="{8030C7B6-CACA-4D83-98DD-57D9B2A2AD70}" destId="{AEA71EDE-CCAD-4C83-87DE-F05A39FD41FF}" srcOrd="6" destOrd="0" parTransId="{8FDF0DA5-2AF3-4FAE-A22C-B0ACFC5679A9}" sibTransId="{6B358C92-9713-40BE-AA99-8E14D6571ECA}"/>
    <dgm:cxn modelId="{A9DB116C-AD4F-4590-B179-558B7F2DB291}" type="presOf" srcId="{8030C7B6-CACA-4D83-98DD-57D9B2A2AD70}" destId="{9FD618B8-4CFE-4C81-8DDE-D90067368D6D}" srcOrd="0" destOrd="0" presId="urn:microsoft.com/office/officeart/2016/7/layout/RepeatingBendingProcessNew"/>
    <dgm:cxn modelId="{8B92924C-8B2A-4CCD-9C00-03EF5C6BC1A8}" srcId="{8030C7B6-CACA-4D83-98DD-57D9B2A2AD70}" destId="{2ABFEFFD-FA16-4807-9E16-80770D3CD5D5}" srcOrd="5" destOrd="0" parTransId="{2637BDFB-9105-4A94-BD30-17C471A723FA}" sibTransId="{91AEDC40-218C-403E-A8D7-AC1849A2C217}"/>
    <dgm:cxn modelId="{5081346F-840E-4AE0-9D0B-FC15E370F509}" srcId="{8030C7B6-CACA-4D83-98DD-57D9B2A2AD70}" destId="{4F0F8DC9-141A-4930-9550-4F54C71E685F}" srcOrd="3" destOrd="0" parTransId="{005ED65F-003F-49DA-935D-DCF41698F717}" sibTransId="{8151141C-E22A-4F5A-B30B-5005F2A6BE7E}"/>
    <dgm:cxn modelId="{AA139772-9696-4328-A50A-A1B7FC2124E2}" type="presOf" srcId="{CB7A1CEE-7FC6-48C5-A5A3-340F8491002A}" destId="{4636EA0E-8196-4E76-9B48-F5E43C6C8EB2}" srcOrd="0" destOrd="0" presId="urn:microsoft.com/office/officeart/2016/7/layout/RepeatingBendingProcessNew"/>
    <dgm:cxn modelId="{02E93258-8427-4EC1-B819-A240CFF75ED6}" type="presOf" srcId="{2ABFEFFD-FA16-4807-9E16-80770D3CD5D5}" destId="{0D08189C-4513-4810-A91F-840A36BFF2E4}" srcOrd="0" destOrd="0" presId="urn:microsoft.com/office/officeart/2016/7/layout/RepeatingBendingProcessNew"/>
    <dgm:cxn modelId="{33CE9278-5EAE-487A-926C-296F1C8ECF6A}" type="presOf" srcId="{AEA71EDE-CCAD-4C83-87DE-F05A39FD41FF}" destId="{FF85D0F0-4B5C-4B72-BA9D-7E75B46E66E1}" srcOrd="0" destOrd="0" presId="urn:microsoft.com/office/officeart/2016/7/layout/RepeatingBendingProcessNew"/>
    <dgm:cxn modelId="{1307877A-4E45-4227-94B2-E006762226C3}" type="presOf" srcId="{D22BB691-1F7A-4C65-B292-49E168256309}" destId="{0D95BCCB-BAA9-4603-8254-FE34EB9FD1F0}" srcOrd="0" destOrd="0" presId="urn:microsoft.com/office/officeart/2016/7/layout/RepeatingBendingProcessNew"/>
    <dgm:cxn modelId="{9A7EE97C-E839-48FC-A7FA-2B529FCF3BA5}" srcId="{8030C7B6-CACA-4D83-98DD-57D9B2A2AD70}" destId="{D22BB691-1F7A-4C65-B292-49E168256309}" srcOrd="7" destOrd="0" parTransId="{3BFB618E-179B-45F0-A0D5-0989B528436A}" sibTransId="{3866BF82-4BC3-4B53-BE3B-0D7187756F09}"/>
    <dgm:cxn modelId="{1CAB1380-FD19-4BBB-9950-3BD0AA7E299E}" type="presOf" srcId="{E995E411-CA1C-42E9-A8FE-18EF999D3584}" destId="{03630918-9C79-4A06-84F3-872E62A19227}" srcOrd="0" destOrd="0" presId="urn:microsoft.com/office/officeart/2016/7/layout/RepeatingBendingProcessNew"/>
    <dgm:cxn modelId="{CBD3388D-855D-4110-A7E9-FE8C31DD8FC3}" srcId="{8030C7B6-CACA-4D83-98DD-57D9B2A2AD70}" destId="{CB7A1CEE-7FC6-48C5-A5A3-340F8491002A}" srcOrd="2" destOrd="0" parTransId="{60D74240-8621-429A-8BEC-588CC93A912B}" sibTransId="{E995E411-CA1C-42E9-A8FE-18EF999D3584}"/>
    <dgm:cxn modelId="{013E408D-EA0C-4A12-9E59-CA2EB5A05213}" type="presOf" srcId="{6B358C92-9713-40BE-AA99-8E14D6571ECA}" destId="{C363168C-5EDD-433E-8BEA-AD23528A70BA}" srcOrd="0" destOrd="0" presId="urn:microsoft.com/office/officeart/2016/7/layout/RepeatingBendingProcessNew"/>
    <dgm:cxn modelId="{C9A6D290-4E49-407E-A5A0-77BF9C3F6F09}" srcId="{8030C7B6-CACA-4D83-98DD-57D9B2A2AD70}" destId="{04EFC973-F72D-43F2-A73B-C4659CC120F9}" srcOrd="4" destOrd="0" parTransId="{6E3E5605-08B4-4CC7-861E-C1D88FCC52E6}" sibTransId="{AAD6F9DA-D0F4-4F0D-8865-C8A25D7B1273}"/>
    <dgm:cxn modelId="{CFEBB395-C870-4C92-9789-E66763CE0264}" type="presOf" srcId="{8151141C-E22A-4F5A-B30B-5005F2A6BE7E}" destId="{C839BA06-9771-4878-9EA2-BCCCFC13086D}" srcOrd="1" destOrd="0" presId="urn:microsoft.com/office/officeart/2016/7/layout/RepeatingBendingProcessNew"/>
    <dgm:cxn modelId="{895C05AB-5934-4D17-BF6A-3F4E236B36AA}" type="presOf" srcId="{91AEDC40-218C-403E-A8D7-AC1849A2C217}" destId="{576036B2-C264-405B-A3E6-AEC506B23255}" srcOrd="0" destOrd="0" presId="urn:microsoft.com/office/officeart/2016/7/layout/RepeatingBendingProcessNew"/>
    <dgm:cxn modelId="{903735AE-D1FB-4371-BDEC-C7FD8C86DAF7}" srcId="{8030C7B6-CACA-4D83-98DD-57D9B2A2AD70}" destId="{FD132C11-6470-4BAB-8B0D-1A81A44CA3FD}" srcOrd="0" destOrd="0" parTransId="{354E0372-B98A-4684-A890-E3D08EB64774}" sibTransId="{7D07A547-47AA-4C55-80CE-875A34D0B766}"/>
    <dgm:cxn modelId="{7D40A6B0-7092-4D8A-A899-2E56EE8BADC9}" type="presOf" srcId="{54A00EE3-DDD1-4F36-8C70-FFD74CC27709}" destId="{255DA619-25B2-4120-9EAF-C56AF4967B52}" srcOrd="0" destOrd="0" presId="urn:microsoft.com/office/officeart/2016/7/layout/RepeatingBendingProcessNew"/>
    <dgm:cxn modelId="{AF511BB1-3AE5-4A70-973A-3E8286EA6A63}" type="presOf" srcId="{32DAF79D-EE85-460C-A20D-2303696A9945}" destId="{F2D9A081-1287-432F-9BBB-C1E0642B536F}" srcOrd="0" destOrd="0" presId="urn:microsoft.com/office/officeart/2016/7/layout/RepeatingBendingProcessNew"/>
    <dgm:cxn modelId="{574BC1C4-F973-483B-99D1-616128290D5A}" type="presOf" srcId="{4F0F8DC9-141A-4930-9550-4F54C71E685F}" destId="{10F5E58C-AC69-4920-AEAC-0A8D7B455057}" srcOrd="0" destOrd="0" presId="urn:microsoft.com/office/officeart/2016/7/layout/RepeatingBendingProcessNew"/>
    <dgm:cxn modelId="{1BD478CB-2427-4F47-AD88-41D920F7EB46}" srcId="{8030C7B6-CACA-4D83-98DD-57D9B2A2AD70}" destId="{32DAF79D-EE85-460C-A20D-2303696A9945}" srcOrd="1" destOrd="0" parTransId="{824809CC-6325-4C5B-ACCB-3BE22FCA6910}" sibTransId="{54A00EE3-DDD1-4F36-8C70-FFD74CC27709}"/>
    <dgm:cxn modelId="{23E775D3-4FF3-4EAC-8D8D-4DF5D63FCA0C}" type="presOf" srcId="{04EFC973-F72D-43F2-A73B-C4659CC120F9}" destId="{2BDBABB0-24F3-404E-B557-02363FADA736}" srcOrd="0" destOrd="0" presId="urn:microsoft.com/office/officeart/2016/7/layout/RepeatingBendingProcessNew"/>
    <dgm:cxn modelId="{0D7EDCD3-5918-412F-8870-AED95E2F297A}" type="presOf" srcId="{54A00EE3-DDD1-4F36-8C70-FFD74CC27709}" destId="{58C75731-8A8D-4B7A-9474-F01F13DFCF22}" srcOrd="1" destOrd="0" presId="urn:microsoft.com/office/officeart/2016/7/layout/RepeatingBendingProcessNew"/>
    <dgm:cxn modelId="{E2D5A7E0-EBE8-4C31-AB64-1A57B0B749A2}" type="presOf" srcId="{AAD6F9DA-D0F4-4F0D-8865-C8A25D7B1273}" destId="{4BAB853A-4593-486D-929B-90716E4194D3}" srcOrd="1" destOrd="0" presId="urn:microsoft.com/office/officeart/2016/7/layout/RepeatingBendingProcessNew"/>
    <dgm:cxn modelId="{E8543FE6-27CB-46FC-B974-05166DEC38BB}" type="presOf" srcId="{7D07A547-47AA-4C55-80CE-875A34D0B766}" destId="{EB845CD2-BA12-45D6-98A0-99EE2A2870FD}" srcOrd="1" destOrd="0" presId="urn:microsoft.com/office/officeart/2016/7/layout/RepeatingBendingProcessNew"/>
    <dgm:cxn modelId="{034C34F9-2E94-4915-9968-F5BFF8906F8C}" type="presOf" srcId="{7D07A547-47AA-4C55-80CE-875A34D0B766}" destId="{984950BD-30C1-4E12-92FB-687DBA01180B}" srcOrd="0" destOrd="0" presId="urn:microsoft.com/office/officeart/2016/7/layout/RepeatingBendingProcessNew"/>
    <dgm:cxn modelId="{717E5D3B-25B0-4EAE-BF6F-AD65C9CA41D0}" type="presParOf" srcId="{9FD618B8-4CFE-4C81-8DDE-D90067368D6D}" destId="{66617C01-7C2D-4AC2-8B6F-859BD3A77643}" srcOrd="0" destOrd="0" presId="urn:microsoft.com/office/officeart/2016/7/layout/RepeatingBendingProcessNew"/>
    <dgm:cxn modelId="{E19F3D20-296A-4197-B214-9D63BEF28057}" type="presParOf" srcId="{9FD618B8-4CFE-4C81-8DDE-D90067368D6D}" destId="{984950BD-30C1-4E12-92FB-687DBA01180B}" srcOrd="1" destOrd="0" presId="urn:microsoft.com/office/officeart/2016/7/layout/RepeatingBendingProcessNew"/>
    <dgm:cxn modelId="{B88D2795-855A-414A-8468-5C36921870E1}" type="presParOf" srcId="{984950BD-30C1-4E12-92FB-687DBA01180B}" destId="{EB845CD2-BA12-45D6-98A0-99EE2A2870FD}" srcOrd="0" destOrd="0" presId="urn:microsoft.com/office/officeart/2016/7/layout/RepeatingBendingProcessNew"/>
    <dgm:cxn modelId="{24859F30-81F6-445B-BB10-2A7D5F4765A4}" type="presParOf" srcId="{9FD618B8-4CFE-4C81-8DDE-D90067368D6D}" destId="{F2D9A081-1287-432F-9BBB-C1E0642B536F}" srcOrd="2" destOrd="0" presId="urn:microsoft.com/office/officeart/2016/7/layout/RepeatingBendingProcessNew"/>
    <dgm:cxn modelId="{D137811A-CBAA-432B-B08F-95381172C6D6}" type="presParOf" srcId="{9FD618B8-4CFE-4C81-8DDE-D90067368D6D}" destId="{255DA619-25B2-4120-9EAF-C56AF4967B52}" srcOrd="3" destOrd="0" presId="urn:microsoft.com/office/officeart/2016/7/layout/RepeatingBendingProcessNew"/>
    <dgm:cxn modelId="{F0675763-AA96-41B4-8785-16A6E391E284}" type="presParOf" srcId="{255DA619-25B2-4120-9EAF-C56AF4967B52}" destId="{58C75731-8A8D-4B7A-9474-F01F13DFCF22}" srcOrd="0" destOrd="0" presId="urn:microsoft.com/office/officeart/2016/7/layout/RepeatingBendingProcessNew"/>
    <dgm:cxn modelId="{C66829A8-534C-472F-B4DE-DEE58321A1EE}" type="presParOf" srcId="{9FD618B8-4CFE-4C81-8DDE-D90067368D6D}" destId="{4636EA0E-8196-4E76-9B48-F5E43C6C8EB2}" srcOrd="4" destOrd="0" presId="urn:microsoft.com/office/officeart/2016/7/layout/RepeatingBendingProcessNew"/>
    <dgm:cxn modelId="{1E7FE74D-B68E-42A4-A4A5-308DE31AE72E}" type="presParOf" srcId="{9FD618B8-4CFE-4C81-8DDE-D90067368D6D}" destId="{03630918-9C79-4A06-84F3-872E62A19227}" srcOrd="5" destOrd="0" presId="urn:microsoft.com/office/officeart/2016/7/layout/RepeatingBendingProcessNew"/>
    <dgm:cxn modelId="{DF60C82C-1831-493E-B958-5256978B9D1B}" type="presParOf" srcId="{03630918-9C79-4A06-84F3-872E62A19227}" destId="{433FC361-5598-4565-A5A4-D9634AFB9400}" srcOrd="0" destOrd="0" presId="urn:microsoft.com/office/officeart/2016/7/layout/RepeatingBendingProcessNew"/>
    <dgm:cxn modelId="{05375DC2-1590-441F-B637-6C0DFB359F43}" type="presParOf" srcId="{9FD618B8-4CFE-4C81-8DDE-D90067368D6D}" destId="{10F5E58C-AC69-4920-AEAC-0A8D7B455057}" srcOrd="6" destOrd="0" presId="urn:microsoft.com/office/officeart/2016/7/layout/RepeatingBendingProcessNew"/>
    <dgm:cxn modelId="{7F428993-2B23-491C-8E92-2A8AF327CA8B}" type="presParOf" srcId="{9FD618B8-4CFE-4C81-8DDE-D90067368D6D}" destId="{4C89BC85-B6F7-4004-8378-A698D4C16DD4}" srcOrd="7" destOrd="0" presId="urn:microsoft.com/office/officeart/2016/7/layout/RepeatingBendingProcessNew"/>
    <dgm:cxn modelId="{A1F80994-AA56-48A7-AC37-09F8447320C7}" type="presParOf" srcId="{4C89BC85-B6F7-4004-8378-A698D4C16DD4}" destId="{C839BA06-9771-4878-9EA2-BCCCFC13086D}" srcOrd="0" destOrd="0" presId="urn:microsoft.com/office/officeart/2016/7/layout/RepeatingBendingProcessNew"/>
    <dgm:cxn modelId="{197A4502-16E3-4D8D-9991-59FB0D6BA2AC}" type="presParOf" srcId="{9FD618B8-4CFE-4C81-8DDE-D90067368D6D}" destId="{2BDBABB0-24F3-404E-B557-02363FADA736}" srcOrd="8" destOrd="0" presId="urn:microsoft.com/office/officeart/2016/7/layout/RepeatingBendingProcessNew"/>
    <dgm:cxn modelId="{69F71226-CF39-42BE-8894-44E298D1BAF4}" type="presParOf" srcId="{9FD618B8-4CFE-4C81-8DDE-D90067368D6D}" destId="{D9EF9DFD-5E0E-4558-9D7B-00AFE4325088}" srcOrd="9" destOrd="0" presId="urn:microsoft.com/office/officeart/2016/7/layout/RepeatingBendingProcessNew"/>
    <dgm:cxn modelId="{C5AE97A3-83F0-4085-ACB4-9653ED73E54E}" type="presParOf" srcId="{D9EF9DFD-5E0E-4558-9D7B-00AFE4325088}" destId="{4BAB853A-4593-486D-929B-90716E4194D3}" srcOrd="0" destOrd="0" presId="urn:microsoft.com/office/officeart/2016/7/layout/RepeatingBendingProcessNew"/>
    <dgm:cxn modelId="{157A1FE8-EC3D-4408-AAF5-783B218B41E2}" type="presParOf" srcId="{9FD618B8-4CFE-4C81-8DDE-D90067368D6D}" destId="{0D08189C-4513-4810-A91F-840A36BFF2E4}" srcOrd="10" destOrd="0" presId="urn:microsoft.com/office/officeart/2016/7/layout/RepeatingBendingProcessNew"/>
    <dgm:cxn modelId="{F60B23DE-42BF-4EFD-9669-381970D0F919}" type="presParOf" srcId="{9FD618B8-4CFE-4C81-8DDE-D90067368D6D}" destId="{576036B2-C264-405B-A3E6-AEC506B23255}" srcOrd="11" destOrd="0" presId="urn:microsoft.com/office/officeart/2016/7/layout/RepeatingBendingProcessNew"/>
    <dgm:cxn modelId="{550E02F7-F5B4-42B6-9966-B8F4160DF82A}" type="presParOf" srcId="{576036B2-C264-405B-A3E6-AEC506B23255}" destId="{5251D09B-A3F6-4757-926D-DEA3A1FCAA25}" srcOrd="0" destOrd="0" presId="urn:microsoft.com/office/officeart/2016/7/layout/RepeatingBendingProcessNew"/>
    <dgm:cxn modelId="{03F22148-B6E2-48F7-9262-FC63D8A58AAA}" type="presParOf" srcId="{9FD618B8-4CFE-4C81-8DDE-D90067368D6D}" destId="{FF85D0F0-4B5C-4B72-BA9D-7E75B46E66E1}" srcOrd="12" destOrd="0" presId="urn:microsoft.com/office/officeart/2016/7/layout/RepeatingBendingProcessNew"/>
    <dgm:cxn modelId="{AD6C3044-92C1-47D5-A8A0-1B3F50228739}" type="presParOf" srcId="{9FD618B8-4CFE-4C81-8DDE-D90067368D6D}" destId="{C363168C-5EDD-433E-8BEA-AD23528A70BA}" srcOrd="13" destOrd="0" presId="urn:microsoft.com/office/officeart/2016/7/layout/RepeatingBendingProcessNew"/>
    <dgm:cxn modelId="{3EC0BE0C-78B0-4716-BB37-745973E90537}" type="presParOf" srcId="{C363168C-5EDD-433E-8BEA-AD23528A70BA}" destId="{43BFE7A8-C896-4E3D-9A2C-8610000A8DC0}" srcOrd="0" destOrd="0" presId="urn:microsoft.com/office/officeart/2016/7/layout/RepeatingBendingProcessNew"/>
    <dgm:cxn modelId="{A431396E-2672-4E17-8830-7E270094A799}" type="presParOf" srcId="{9FD618B8-4CFE-4C81-8DDE-D90067368D6D}" destId="{0D95BCCB-BAA9-4603-8254-FE34EB9FD1F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4CB94-E06C-481E-9C7B-3F06CA4BE846}">
      <dsp:nvSpPr>
        <dsp:cNvPr id="0" name=""/>
        <dsp:cNvSpPr/>
      </dsp:nvSpPr>
      <dsp:spPr>
        <a:xfrm>
          <a:off x="0" y="707092"/>
          <a:ext cx="5393361" cy="130540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B9394-0ED7-424C-A453-144FD34C718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13A007-F585-4A9E-BCED-3AD0FB609E38}">
      <dsp:nvSpPr>
        <dsp:cNvPr id="0" name=""/>
        <dsp:cNvSpPr/>
      </dsp:nvSpPr>
      <dsp:spPr>
        <a:xfrm>
          <a:off x="1507738" y="707092"/>
          <a:ext cx="388562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TAKSİ YATIRIM FONU İÇİN </a:t>
          </a:r>
          <a:endParaRPr lang="en-US" sz="2500" kern="1200" dirty="0"/>
        </a:p>
      </dsp:txBody>
      <dsp:txXfrm>
        <a:off x="1507738" y="707092"/>
        <a:ext cx="3885622" cy="1305401"/>
      </dsp:txXfrm>
    </dsp:sp>
    <dsp:sp modelId="{E23117B4-3692-4191-9F26-366ABDDCA6A4}">
      <dsp:nvSpPr>
        <dsp:cNvPr id="0" name=""/>
        <dsp:cNvSpPr/>
      </dsp:nvSpPr>
      <dsp:spPr>
        <a:xfrm>
          <a:off x="0" y="2338844"/>
          <a:ext cx="5393361" cy="130540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2AB72-41BD-4B43-8FD9-E6C37A48BE5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4ADD25-AC96-4AD4-B345-7CAF127BE3E1}">
      <dsp:nvSpPr>
        <dsp:cNvPr id="0" name=""/>
        <dsp:cNvSpPr/>
      </dsp:nvSpPr>
      <dsp:spPr>
        <a:xfrm>
          <a:off x="1507738" y="2338844"/>
          <a:ext cx="388562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YATIRIM TAVSİYE MODELİ</a:t>
          </a:r>
          <a:endParaRPr lang="en-US" sz="2500" kern="1200"/>
        </a:p>
      </dsp:txBody>
      <dsp:txXfrm>
        <a:off x="1507738" y="2338844"/>
        <a:ext cx="3885622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950BD-30C1-4E12-92FB-687DBA01180B}">
      <dsp:nvSpPr>
        <dsp:cNvPr id="0" name=""/>
        <dsp:cNvSpPr/>
      </dsp:nvSpPr>
      <dsp:spPr>
        <a:xfrm>
          <a:off x="1690068" y="869767"/>
          <a:ext cx="357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4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115" y="913547"/>
        <a:ext cx="19404" cy="3880"/>
      </dsp:txXfrm>
    </dsp:sp>
    <dsp:sp modelId="{66617C01-7C2D-4AC2-8B6F-859BD3A77643}">
      <dsp:nvSpPr>
        <dsp:cNvPr id="0" name=""/>
        <dsp:cNvSpPr/>
      </dsp:nvSpPr>
      <dsp:spPr>
        <a:xfrm>
          <a:off x="4482" y="409271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/>
            <a:t>Taksi Şirketleri</a:t>
          </a:r>
          <a:r>
            <a:rPr lang="en-GB" sz="1500" b="1" kern="1200" dirty="0"/>
            <a:t>: </a:t>
          </a:r>
          <a:endParaRPr lang="en-US" sz="1500" kern="1200" dirty="0"/>
        </a:p>
      </dsp:txBody>
      <dsp:txXfrm>
        <a:off x="4482" y="409271"/>
        <a:ext cx="1687386" cy="1012431"/>
      </dsp:txXfrm>
    </dsp:sp>
    <dsp:sp modelId="{255DA619-25B2-4120-9EAF-C56AF4967B52}">
      <dsp:nvSpPr>
        <dsp:cNvPr id="0" name=""/>
        <dsp:cNvSpPr/>
      </dsp:nvSpPr>
      <dsp:spPr>
        <a:xfrm>
          <a:off x="3765554" y="869767"/>
          <a:ext cx="357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4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4601" y="913547"/>
        <a:ext cx="19404" cy="3880"/>
      </dsp:txXfrm>
    </dsp:sp>
    <dsp:sp modelId="{F2D9A081-1287-432F-9BBB-C1E0642B536F}">
      <dsp:nvSpPr>
        <dsp:cNvPr id="0" name=""/>
        <dsp:cNvSpPr/>
      </dsp:nvSpPr>
      <dsp:spPr>
        <a:xfrm>
          <a:off x="2079967" y="409271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/>
            <a:t>Sarı Taksi</a:t>
          </a:r>
          <a:endParaRPr lang="en-US" sz="1500" b="1" kern="1200" dirty="0"/>
        </a:p>
      </dsp:txBody>
      <dsp:txXfrm>
        <a:off x="2079967" y="409271"/>
        <a:ext cx="1687386" cy="1012431"/>
      </dsp:txXfrm>
    </dsp:sp>
    <dsp:sp modelId="{03630918-9C79-4A06-84F3-872E62A19227}">
      <dsp:nvSpPr>
        <dsp:cNvPr id="0" name=""/>
        <dsp:cNvSpPr/>
      </dsp:nvSpPr>
      <dsp:spPr>
        <a:xfrm>
          <a:off x="848175" y="1419903"/>
          <a:ext cx="4150970" cy="357498"/>
        </a:xfrm>
        <a:custGeom>
          <a:avLst/>
          <a:gdLst/>
          <a:ahLst/>
          <a:cxnLst/>
          <a:rect l="0" t="0" r="0" b="0"/>
          <a:pathLst>
            <a:path>
              <a:moveTo>
                <a:pt x="4150970" y="0"/>
              </a:moveTo>
              <a:lnTo>
                <a:pt x="4150970" y="195849"/>
              </a:lnTo>
              <a:lnTo>
                <a:pt x="0" y="195849"/>
              </a:lnTo>
              <a:lnTo>
                <a:pt x="0" y="3574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9434" y="1596712"/>
        <a:ext cx="208453" cy="3880"/>
      </dsp:txXfrm>
    </dsp:sp>
    <dsp:sp modelId="{4636EA0E-8196-4E76-9B48-F5E43C6C8EB2}">
      <dsp:nvSpPr>
        <dsp:cNvPr id="0" name=""/>
        <dsp:cNvSpPr/>
      </dsp:nvSpPr>
      <dsp:spPr>
        <a:xfrm>
          <a:off x="4155453" y="409271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/>
            <a:t>Pembe Taksi</a:t>
          </a:r>
          <a:endParaRPr lang="en-US" sz="1500" b="1" kern="1200" dirty="0"/>
        </a:p>
      </dsp:txBody>
      <dsp:txXfrm>
        <a:off x="4155453" y="409271"/>
        <a:ext cx="1687386" cy="1012431"/>
      </dsp:txXfrm>
    </dsp:sp>
    <dsp:sp modelId="{4C89BC85-B6F7-4004-8378-A698D4C16DD4}">
      <dsp:nvSpPr>
        <dsp:cNvPr id="0" name=""/>
        <dsp:cNvSpPr/>
      </dsp:nvSpPr>
      <dsp:spPr>
        <a:xfrm>
          <a:off x="1690068" y="2270298"/>
          <a:ext cx="357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4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9115" y="2314078"/>
        <a:ext cx="19404" cy="3880"/>
      </dsp:txXfrm>
    </dsp:sp>
    <dsp:sp modelId="{10F5E58C-AC69-4920-AEAC-0A8D7B455057}">
      <dsp:nvSpPr>
        <dsp:cNvPr id="0" name=""/>
        <dsp:cNvSpPr/>
      </dsp:nvSpPr>
      <dsp:spPr>
        <a:xfrm>
          <a:off x="4482" y="1809802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/>
            <a:t>Analiz</a:t>
          </a:r>
          <a:r>
            <a:rPr lang="en-GB" sz="1500" b="1" kern="1200" dirty="0"/>
            <a:t>:</a:t>
          </a:r>
          <a:endParaRPr lang="en-US" sz="1500" kern="1200" dirty="0"/>
        </a:p>
      </dsp:txBody>
      <dsp:txXfrm>
        <a:off x="4482" y="1809802"/>
        <a:ext cx="1687386" cy="1012431"/>
      </dsp:txXfrm>
    </dsp:sp>
    <dsp:sp modelId="{D9EF9DFD-5E0E-4558-9D7B-00AFE4325088}">
      <dsp:nvSpPr>
        <dsp:cNvPr id="0" name=""/>
        <dsp:cNvSpPr/>
      </dsp:nvSpPr>
      <dsp:spPr>
        <a:xfrm>
          <a:off x="3765554" y="2270298"/>
          <a:ext cx="357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4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4601" y="2314078"/>
        <a:ext cx="19404" cy="3880"/>
      </dsp:txXfrm>
    </dsp:sp>
    <dsp:sp modelId="{2BDBABB0-24F3-404E-B557-02363FADA736}">
      <dsp:nvSpPr>
        <dsp:cNvPr id="0" name=""/>
        <dsp:cNvSpPr/>
      </dsp:nvSpPr>
      <dsp:spPr>
        <a:xfrm>
          <a:off x="2079967" y="1809802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/>
            <a:t>Veriyi Anlama</a:t>
          </a:r>
          <a:r>
            <a:rPr lang="en-GB" sz="1500" b="1" kern="1200" dirty="0"/>
            <a:t>, </a:t>
          </a:r>
          <a:endParaRPr lang="en-US" sz="1500" kern="1200" dirty="0"/>
        </a:p>
      </dsp:txBody>
      <dsp:txXfrm>
        <a:off x="2079967" y="1809802"/>
        <a:ext cx="1687386" cy="1012431"/>
      </dsp:txXfrm>
    </dsp:sp>
    <dsp:sp modelId="{576036B2-C264-405B-A3E6-AEC506B23255}">
      <dsp:nvSpPr>
        <dsp:cNvPr id="0" name=""/>
        <dsp:cNvSpPr/>
      </dsp:nvSpPr>
      <dsp:spPr>
        <a:xfrm>
          <a:off x="1071906" y="2820434"/>
          <a:ext cx="3927239" cy="350502"/>
        </a:xfrm>
        <a:custGeom>
          <a:avLst/>
          <a:gdLst/>
          <a:ahLst/>
          <a:cxnLst/>
          <a:rect l="0" t="0" r="0" b="0"/>
          <a:pathLst>
            <a:path>
              <a:moveTo>
                <a:pt x="3927239" y="0"/>
              </a:moveTo>
              <a:lnTo>
                <a:pt x="3927239" y="192351"/>
              </a:lnTo>
              <a:lnTo>
                <a:pt x="0" y="192351"/>
              </a:lnTo>
              <a:lnTo>
                <a:pt x="0" y="35050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6884" y="2993745"/>
        <a:ext cx="197284" cy="3880"/>
      </dsp:txXfrm>
    </dsp:sp>
    <dsp:sp modelId="{0D08189C-4513-4810-A91F-840A36BFF2E4}">
      <dsp:nvSpPr>
        <dsp:cNvPr id="0" name=""/>
        <dsp:cNvSpPr/>
      </dsp:nvSpPr>
      <dsp:spPr>
        <a:xfrm>
          <a:off x="4155453" y="1809802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/>
            <a:t>Veri Görselleştirme</a:t>
          </a:r>
          <a:endParaRPr lang="en-US" sz="1500" kern="1200" dirty="0"/>
        </a:p>
      </dsp:txBody>
      <dsp:txXfrm>
        <a:off x="4155453" y="1809802"/>
        <a:ext cx="1687386" cy="1012431"/>
      </dsp:txXfrm>
    </dsp:sp>
    <dsp:sp modelId="{C363168C-5EDD-433E-8BEA-AD23528A70BA}">
      <dsp:nvSpPr>
        <dsp:cNvPr id="0" name=""/>
        <dsp:cNvSpPr/>
      </dsp:nvSpPr>
      <dsp:spPr>
        <a:xfrm>
          <a:off x="1913799" y="3663833"/>
          <a:ext cx="379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3121" y="3707612"/>
        <a:ext cx="20486" cy="3880"/>
      </dsp:txXfrm>
    </dsp:sp>
    <dsp:sp modelId="{FF85D0F0-4B5C-4B72-BA9D-7E75B46E66E1}">
      <dsp:nvSpPr>
        <dsp:cNvPr id="0" name=""/>
        <dsp:cNvSpPr/>
      </dsp:nvSpPr>
      <dsp:spPr>
        <a:xfrm>
          <a:off x="228213" y="3203337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 </a:t>
          </a:r>
          <a:r>
            <a:rPr lang="tr-TR" sz="1500" b="1" kern="1200" dirty="0"/>
            <a:t>Çoklu Hipotez Testi Oluşturma</a:t>
          </a:r>
          <a:r>
            <a:rPr lang="en-GB" sz="1500" b="1" kern="1200" dirty="0"/>
            <a:t>, </a:t>
          </a:r>
          <a:endParaRPr lang="en-US" sz="1500" kern="1200" dirty="0"/>
        </a:p>
      </dsp:txBody>
      <dsp:txXfrm>
        <a:off x="228213" y="3203337"/>
        <a:ext cx="1687386" cy="1012431"/>
      </dsp:txXfrm>
    </dsp:sp>
    <dsp:sp modelId="{0D95BCCB-BAA9-4603-8254-FE34EB9FD1F0}">
      <dsp:nvSpPr>
        <dsp:cNvPr id="0" name=""/>
        <dsp:cNvSpPr/>
      </dsp:nvSpPr>
      <dsp:spPr>
        <a:xfrm>
          <a:off x="2325330" y="3203337"/>
          <a:ext cx="1687386" cy="1012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683" tIns="86791" rIns="82683" bIns="8679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dirty="0"/>
            <a:t> Modeller oluşturma ve en uygun modeli bulma</a:t>
          </a:r>
          <a:r>
            <a:rPr lang="en-GB" sz="1500" b="1" kern="1200" dirty="0"/>
            <a:t>.</a:t>
          </a:r>
          <a:endParaRPr lang="en-US" sz="1500" kern="1200" dirty="0"/>
        </a:p>
      </dsp:txBody>
      <dsp:txXfrm>
        <a:off x="2325330" y="3203337"/>
        <a:ext cx="1687386" cy="1012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9BD19-178E-4EC5-8E1B-FDAEB489249D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1BF6A-3E73-47F1-8C82-2E6C5A26B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9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6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738AEE7-BB7A-45D4-87FB-35E93B12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İçerik Yer Tutucusu 2">
            <a:extLst>
              <a:ext uri="{FF2B5EF4-FFF2-40B4-BE49-F238E27FC236}">
                <a16:creationId xmlns:a16="http://schemas.microsoft.com/office/drawing/2014/main" id="{7F72272F-9120-41AC-B017-9D5FB91CE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24378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4731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9" name="Freeform: Shape 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BC9A3-F074-43EF-825C-0333962C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70715"/>
            <a:ext cx="4075435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Pembe</a:t>
            </a: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Taksi</a:t>
            </a: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Şehir</a:t>
            </a:r>
            <a:r>
              <a:rPr lang="tr-TR" sz="2600" b="1" dirty="0"/>
              <a:t>e göre</a:t>
            </a: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KM </a:t>
            </a:r>
            <a:r>
              <a:rPr lang="en-US" sz="2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Başına</a:t>
            </a:r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Ücret</a:t>
            </a:r>
            <a:r>
              <a:rPr lang="tr-TR" sz="2600" b="1" dirty="0" err="1"/>
              <a:t>lendirme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53963-383D-4D0C-8D13-6DE2607C762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Pembe</a:t>
            </a:r>
            <a:r>
              <a:rPr lang="en-US" sz="1700" b="1" dirty="0"/>
              <a:t> </a:t>
            </a:r>
            <a:r>
              <a:rPr lang="en-US" sz="1700" b="1" dirty="0" err="1"/>
              <a:t>taksi</a:t>
            </a:r>
            <a:r>
              <a:rPr lang="en-US" sz="1700" b="1" dirty="0"/>
              <a:t> </a:t>
            </a:r>
            <a:r>
              <a:rPr lang="en-US" sz="1700" b="1" dirty="0" err="1"/>
              <a:t>için</a:t>
            </a:r>
            <a:r>
              <a:rPr lang="en-US" sz="1700" b="1" dirty="0"/>
              <a:t> </a:t>
            </a:r>
            <a:r>
              <a:rPr lang="en-US" sz="1700" b="1" dirty="0" err="1"/>
              <a:t>tüm</a:t>
            </a:r>
            <a:r>
              <a:rPr lang="en-US" sz="1700" b="1" dirty="0"/>
              <a:t> </a:t>
            </a:r>
            <a:r>
              <a:rPr lang="en-US" sz="1700" b="1" dirty="0" err="1"/>
              <a:t>şehirler</a:t>
            </a:r>
            <a:r>
              <a:rPr lang="en-US" sz="1700" b="1" dirty="0"/>
              <a:t>, </a:t>
            </a:r>
            <a:r>
              <a:rPr lang="en-US" sz="1700" b="1" dirty="0" err="1"/>
              <a:t>mesafedeki</a:t>
            </a:r>
            <a:r>
              <a:rPr lang="en-US" sz="1700" b="1" dirty="0"/>
              <a:t> </a:t>
            </a:r>
            <a:r>
              <a:rPr lang="en-US" sz="1700" b="1" dirty="0" err="1"/>
              <a:t>artışla</a:t>
            </a:r>
            <a:r>
              <a:rPr lang="en-US" sz="1700" b="1" dirty="0"/>
              <a:t> </a:t>
            </a:r>
            <a:r>
              <a:rPr lang="en-US" sz="1700" b="1" dirty="0" err="1"/>
              <a:t>aynı</a:t>
            </a:r>
            <a:r>
              <a:rPr lang="en-US" sz="1700" b="1" dirty="0"/>
              <a:t> </a:t>
            </a:r>
            <a:r>
              <a:rPr lang="en-US" sz="1700" b="1" dirty="0" err="1"/>
              <a:t>fiyat</a:t>
            </a:r>
            <a:r>
              <a:rPr lang="en-US" sz="1700" b="1" dirty="0"/>
              <a:t> </a:t>
            </a:r>
            <a:r>
              <a:rPr lang="en-US" sz="1700" b="1" dirty="0" err="1"/>
              <a:t>artışına</a:t>
            </a:r>
            <a:r>
              <a:rPr lang="en-US" sz="1700" b="1" dirty="0"/>
              <a:t> </a:t>
            </a:r>
            <a:r>
              <a:rPr lang="en-US" sz="1700" b="1" dirty="0" err="1"/>
              <a:t>sahiptir</a:t>
            </a:r>
            <a:r>
              <a:rPr lang="en-US" sz="1700" b="1" dirty="0"/>
              <a:t>.</a:t>
            </a:r>
            <a:endParaRPr lang="tr-TR" sz="17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17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700" b="1" dirty="0"/>
              <a:t>Pembe Taksi</a:t>
            </a:r>
            <a:r>
              <a:rPr lang="en-US" sz="1700" b="1" dirty="0"/>
              <a:t>, Noel </a:t>
            </a:r>
            <a:r>
              <a:rPr lang="en-US" sz="1700" b="1" dirty="0" err="1"/>
              <a:t>günü</a:t>
            </a:r>
            <a:r>
              <a:rPr lang="en-US" sz="1700" b="1" dirty="0"/>
              <a:t> Sacramento </a:t>
            </a:r>
            <a:r>
              <a:rPr lang="en-US" sz="1700" b="1" dirty="0" err="1"/>
              <a:t>CA'daki</a:t>
            </a:r>
            <a:r>
              <a:rPr lang="en-US" sz="1700" b="1" dirty="0"/>
              <a:t> </a:t>
            </a:r>
            <a:r>
              <a:rPr lang="en-US" sz="1700" b="1" dirty="0" err="1"/>
              <a:t>geziler</a:t>
            </a:r>
            <a:r>
              <a:rPr lang="en-US" sz="1700" b="1" dirty="0"/>
              <a:t> </a:t>
            </a:r>
            <a:r>
              <a:rPr lang="en-US" sz="1700" b="1" dirty="0" err="1"/>
              <a:t>gibi</a:t>
            </a:r>
            <a:r>
              <a:rPr lang="en-US" sz="1700" b="1" dirty="0"/>
              <a:t> </a:t>
            </a:r>
            <a:r>
              <a:rPr lang="en-US" sz="1700" b="1" dirty="0" err="1"/>
              <a:t>bazı</a:t>
            </a:r>
            <a:r>
              <a:rPr lang="en-US" sz="1700" b="1" dirty="0"/>
              <a:t> </a:t>
            </a:r>
            <a:r>
              <a:rPr lang="en-US" sz="1700" b="1" dirty="0" err="1"/>
              <a:t>şehirlerde</a:t>
            </a:r>
            <a:r>
              <a:rPr lang="en-US" sz="1700" b="1" dirty="0"/>
              <a:t> </a:t>
            </a:r>
            <a:r>
              <a:rPr lang="en-US" sz="1700" b="1" dirty="0" err="1"/>
              <a:t>bazı</a:t>
            </a:r>
            <a:r>
              <a:rPr lang="en-US" sz="1700" b="1" dirty="0"/>
              <a:t> </a:t>
            </a:r>
            <a:r>
              <a:rPr lang="en-US" sz="1700" b="1" dirty="0" err="1"/>
              <a:t>günlerde</a:t>
            </a:r>
            <a:r>
              <a:rPr lang="tr-TR" sz="1700" b="1" dirty="0"/>
              <a:t>n</a:t>
            </a:r>
            <a:r>
              <a:rPr lang="en-US" sz="1700" b="1" dirty="0"/>
              <a:t> </a:t>
            </a:r>
            <a:r>
              <a:rPr lang="en-US" sz="1700" b="1" dirty="0" err="1"/>
              <a:t>daha</a:t>
            </a:r>
            <a:r>
              <a:rPr lang="en-US" sz="1700" b="1" dirty="0"/>
              <a:t> </a:t>
            </a:r>
            <a:r>
              <a:rPr lang="en-US" sz="1700" b="1" dirty="0" err="1"/>
              <a:t>fazla</a:t>
            </a:r>
            <a:r>
              <a:rPr lang="en-US" sz="1700" b="1" dirty="0"/>
              <a:t> </a:t>
            </a:r>
            <a:r>
              <a:rPr lang="tr-TR" sz="1700" b="1" dirty="0"/>
              <a:t>kullanılıyor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Her </a:t>
            </a:r>
            <a:r>
              <a:rPr lang="en-US" sz="1700" b="1" dirty="0" err="1"/>
              <a:t>iki</a:t>
            </a:r>
            <a:r>
              <a:rPr lang="en-US" sz="1700" b="1" dirty="0"/>
              <a:t> </a:t>
            </a:r>
            <a:r>
              <a:rPr lang="en-US" sz="1700" b="1" dirty="0" err="1"/>
              <a:t>taksi</a:t>
            </a:r>
            <a:r>
              <a:rPr lang="en-US" sz="1700" b="1" dirty="0"/>
              <a:t> </a:t>
            </a:r>
            <a:r>
              <a:rPr lang="en-US" sz="1700" b="1" dirty="0" err="1"/>
              <a:t>şirketi</a:t>
            </a:r>
            <a:r>
              <a:rPr lang="en-US" sz="1700" b="1" dirty="0"/>
              <a:t> de Noel </a:t>
            </a:r>
            <a:r>
              <a:rPr lang="en-US" sz="1700" b="1" dirty="0" err="1"/>
              <a:t>günü</a:t>
            </a:r>
            <a:r>
              <a:rPr lang="en-US" sz="1700" b="1" dirty="0"/>
              <a:t> </a:t>
            </a:r>
            <a:r>
              <a:rPr lang="en-US" sz="1700" b="1" dirty="0" err="1"/>
              <a:t>tatillerde</a:t>
            </a:r>
            <a:r>
              <a:rPr lang="en-US" sz="1700" b="1" dirty="0"/>
              <a:t> </a:t>
            </a:r>
            <a:r>
              <a:rPr lang="en-US" sz="1700" b="1" dirty="0" err="1"/>
              <a:t>en</a:t>
            </a:r>
            <a:r>
              <a:rPr lang="en-US" sz="1700" b="1" dirty="0"/>
              <a:t> </a:t>
            </a:r>
            <a:r>
              <a:rPr lang="en-US" sz="1700" b="1" dirty="0" err="1"/>
              <a:t>fazla</a:t>
            </a:r>
            <a:r>
              <a:rPr lang="en-US" sz="1700" b="1" dirty="0"/>
              <a:t> </a:t>
            </a:r>
            <a:r>
              <a:rPr lang="en-US" sz="1700" b="1" dirty="0" err="1"/>
              <a:t>seyahate</a:t>
            </a:r>
            <a:r>
              <a:rPr lang="en-US" sz="1700" b="1" dirty="0"/>
              <a:t> </a:t>
            </a:r>
            <a:r>
              <a:rPr lang="en-US" sz="1700" b="1" dirty="0" err="1"/>
              <a:t>sahip</a:t>
            </a:r>
            <a:endParaRPr lang="en-US" sz="1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74E70-65C0-4F85-8B54-9B1EFC8C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2" y="145915"/>
            <a:ext cx="7367520" cy="65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6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31F7-08ED-42F9-BACD-F3DB2F33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01" y="224449"/>
            <a:ext cx="11006797" cy="1325563"/>
          </a:xfrm>
        </p:spPr>
        <p:txBody>
          <a:bodyPr>
            <a:normAutofit/>
          </a:bodyPr>
          <a:lstStyle/>
          <a:p>
            <a:r>
              <a:rPr lang="en-GB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Sarı</a:t>
            </a:r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Taksi</a:t>
            </a:r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: </a:t>
            </a:r>
            <a:r>
              <a:rPr lang="en-GB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Şehir</a:t>
            </a:r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Başına</a:t>
            </a:r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KM </a:t>
            </a:r>
            <a:r>
              <a:rPr lang="en-GB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Başına</a:t>
            </a:r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Ücret</a:t>
            </a:r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Alı</a:t>
            </a:r>
            <a:r>
              <a:rPr lang="tr-TR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nan</a:t>
            </a:r>
            <a:r>
              <a:rPr lang="tr-TR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Ücret</a:t>
            </a: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0C8B8-EC6A-4C82-B1A7-EFACD800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1436662"/>
            <a:ext cx="8186963" cy="4795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BF92E-E29A-4AF8-9D18-46D008F14AE7}"/>
              </a:ext>
            </a:extLst>
          </p:cNvPr>
          <p:cNvSpPr txBox="1"/>
          <p:nvPr/>
        </p:nvSpPr>
        <p:spPr>
          <a:xfrm>
            <a:off x="8429835" y="2180657"/>
            <a:ext cx="34887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New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York'ta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Sarı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Taksi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için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alınan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ücret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diğer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şehirlere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göre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daha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fazladır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Silicon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vadisi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tucson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Az Washington kullanım az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9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E2CBB-B34B-4EF1-8ED4-F3DBA32E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Şehir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Bazında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Taksi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Kullanıcıları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A40B-622A-473C-B530-C081E2445427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New York %28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taksi</a:t>
            </a:r>
            <a:r>
              <a:rPr lang="en-US" dirty="0"/>
              <a:t> </a:t>
            </a:r>
            <a:r>
              <a:rPr lang="en-US" dirty="0" err="1"/>
              <a:t>kullanıcısına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, </a:t>
            </a:r>
            <a:r>
              <a:rPr lang="en-US" dirty="0" err="1"/>
              <a:t>onu</a:t>
            </a:r>
            <a:r>
              <a:rPr lang="en-US" dirty="0"/>
              <a:t> %16 </a:t>
            </a:r>
            <a:r>
              <a:rPr lang="en-US" dirty="0" err="1"/>
              <a:t>ile</a:t>
            </a:r>
            <a:r>
              <a:rPr lang="en-US" dirty="0"/>
              <a:t> Chicago </a:t>
            </a:r>
            <a:r>
              <a:rPr lang="en-US" dirty="0" err="1"/>
              <a:t>ve</a:t>
            </a:r>
            <a:r>
              <a:rPr lang="en-US" dirty="0"/>
              <a:t> %13 </a:t>
            </a:r>
            <a:r>
              <a:rPr lang="en-US" dirty="0" err="1"/>
              <a:t>ile</a:t>
            </a:r>
            <a:r>
              <a:rPr lang="en-US" dirty="0"/>
              <a:t> Los Angeles </a:t>
            </a:r>
            <a:r>
              <a:rPr lang="en-US" dirty="0" err="1"/>
              <a:t>izliyor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FAF57-8ABC-4ECE-80A7-C65383B2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953962"/>
            <a:ext cx="7025640" cy="52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59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E1FB-D600-4CFD-8126-718015D0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60"/>
            <a:ext cx="10515600" cy="112374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Her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iki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Taksi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için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Şehir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Başına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Transaction: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D89D2-163E-494D-A6A9-AE72C0FC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5" y="1527834"/>
            <a:ext cx="5564432" cy="3802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DD870-AE5E-4F8F-BEF4-C29C7D3B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72" y="1379708"/>
            <a:ext cx="5441192" cy="4120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05182-A90D-44F1-8671-105029791D33}"/>
              </a:ext>
            </a:extLst>
          </p:cNvPr>
          <p:cNvSpPr txBox="1"/>
          <p:nvPr/>
        </p:nvSpPr>
        <p:spPr>
          <a:xfrm>
            <a:off x="1026943" y="5678883"/>
            <a:ext cx="11165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Sarı Taksi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için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yapılan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işlem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bir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önceki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slayta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göre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New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York'ta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en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yüksek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(%31)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ve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New York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City'de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en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yüksek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taksi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k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ullanıcıları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%28'dir.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P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embe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Taksi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için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yapılan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işlem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Los Angeles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City'de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en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yüksek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seviyede</a:t>
            </a: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C249F7-B9A6-4CB2-866B-B4BC4A348789}"/>
              </a:ext>
            </a:extLst>
          </p:cNvPr>
          <p:cNvSpPr/>
          <p:nvPr/>
        </p:nvSpPr>
        <p:spPr>
          <a:xfrm>
            <a:off x="4389120" y="5020676"/>
            <a:ext cx="633046" cy="156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56F395-1BE7-455D-A189-9BCE0A979CFE}"/>
              </a:ext>
            </a:extLst>
          </p:cNvPr>
          <p:cNvSpPr/>
          <p:nvPr/>
        </p:nvSpPr>
        <p:spPr>
          <a:xfrm>
            <a:off x="6879101" y="4822240"/>
            <a:ext cx="562707" cy="198436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31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9C3A-BB22-41C0-BD19-52C7374A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652" cy="8063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Her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iki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Taksi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için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Cinsiyete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Göre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Ücretlendir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me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6580B-3CFA-49EA-A793-09B17E05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8" y="1275445"/>
            <a:ext cx="4939780" cy="4173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8F230-CFDA-4EC0-B0EA-2764E9CD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29" y="1171488"/>
            <a:ext cx="4812771" cy="437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AF381-0BCE-4AEB-8133-692AA0875C6F}"/>
              </a:ext>
            </a:extLst>
          </p:cNvPr>
          <p:cNvSpPr txBox="1"/>
          <p:nvPr/>
        </p:nvSpPr>
        <p:spPr>
          <a:xfrm>
            <a:off x="1283229" y="5657671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Sarı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Taksi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Kadın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Müşterilerden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daha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az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ücret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alırken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Pemb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e Taksi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Erkek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ve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Kadın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Müşteriler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için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aynıdır</a:t>
            </a: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060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A308-2AC0-44BF-BA69-67789CCD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Her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iki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Taksi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için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Cinsiyete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Göre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Müşteri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oranı</a:t>
            </a:r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F0299-E6B9-48FC-9869-E6F94F1B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2" y="1835150"/>
            <a:ext cx="5947263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54540-2B47-4BE1-BE08-6ABEA207B286}"/>
              </a:ext>
            </a:extLst>
          </p:cNvPr>
          <p:cNvSpPr txBox="1"/>
          <p:nvPr/>
        </p:nvSpPr>
        <p:spPr>
          <a:xfrm>
            <a:off x="8027431" y="1979804"/>
            <a:ext cx="37842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Sa</a:t>
            </a:r>
            <a:r>
              <a:rPr lang="tr-TR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rı</a:t>
            </a:r>
            <a:r>
              <a:rPr lang="tr-T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Taksiyi kullanan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Kadın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Müşteri</a:t>
            </a:r>
            <a:r>
              <a:rPr lang="tr-T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oranı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(%25,5) </a:t>
            </a:r>
            <a:endParaRPr lang="tr-TR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Pembe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Taksiye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(%20,5)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göre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daha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yüksek</a:t>
            </a:r>
            <a:endParaRPr lang="en-GB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5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61C62-2203-4F7E-92F9-8C2B3661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Her </a:t>
            </a:r>
            <a:r>
              <a:rPr lang="en-US" sz="3200" dirty="0" err="1"/>
              <a:t>iki</a:t>
            </a:r>
            <a:r>
              <a:rPr lang="en-US" sz="3200" dirty="0"/>
              <a:t> </a:t>
            </a:r>
            <a:r>
              <a:rPr lang="tr-TR" sz="3200" dirty="0"/>
              <a:t>Taksi</a:t>
            </a:r>
            <a:r>
              <a:rPr lang="en-US" sz="3200" dirty="0"/>
              <a:t> </a:t>
            </a:r>
            <a:r>
              <a:rPr lang="en-US" sz="3200" dirty="0" err="1"/>
              <a:t>için</a:t>
            </a:r>
            <a:r>
              <a:rPr lang="en-US" sz="3200" dirty="0"/>
              <a:t> de </a:t>
            </a:r>
            <a:r>
              <a:rPr lang="en-US" sz="3200" dirty="0" err="1"/>
              <a:t>yıllık</a:t>
            </a:r>
            <a:r>
              <a:rPr lang="en-US" sz="3200" dirty="0"/>
              <a:t> Kar </a:t>
            </a:r>
            <a:r>
              <a:rPr lang="en-US" sz="3200" dirty="0" err="1"/>
              <a:t>Marjı</a:t>
            </a:r>
            <a:endParaRPr lang="en-US" sz="32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916B-91FF-4629-B36F-2B9A34B1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7491"/>
            <a:ext cx="5136795" cy="26197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EE8306-D969-4877-81C9-6C90C652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799595"/>
            <a:ext cx="5136795" cy="2555555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95D8F-28FF-4512-9DF3-F5C28692B05E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Grafiklerden</a:t>
            </a:r>
            <a:r>
              <a:rPr lang="en-US" dirty="0"/>
              <a:t>, </a:t>
            </a:r>
            <a:r>
              <a:rPr lang="en-US" dirty="0" err="1"/>
              <a:t>Sarı</a:t>
            </a:r>
            <a:r>
              <a:rPr lang="en-US" dirty="0"/>
              <a:t> </a:t>
            </a:r>
            <a:r>
              <a:rPr lang="tr-TR" dirty="0"/>
              <a:t>Taksinin</a:t>
            </a:r>
            <a:r>
              <a:rPr lang="en-US" dirty="0"/>
              <a:t> </a:t>
            </a:r>
            <a:r>
              <a:rPr lang="en-US" dirty="0" err="1"/>
              <a:t>Pembe</a:t>
            </a:r>
            <a:r>
              <a:rPr lang="en-US" dirty="0"/>
              <a:t> </a:t>
            </a:r>
            <a:r>
              <a:rPr lang="tr-TR" dirty="0"/>
              <a:t>Taksiye</a:t>
            </a:r>
            <a:r>
              <a:rPr lang="en-US" dirty="0"/>
              <a:t> </a:t>
            </a:r>
            <a:r>
              <a:rPr lang="en-US" dirty="0" err="1"/>
              <a:t>kıyasla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Kâr</a:t>
            </a:r>
            <a:r>
              <a:rPr lang="en-US" dirty="0"/>
              <a:t> </a:t>
            </a:r>
            <a:r>
              <a:rPr lang="en-US" dirty="0" err="1"/>
              <a:t>Marjına</a:t>
            </a:r>
            <a:r>
              <a:rPr lang="en-US" dirty="0"/>
              <a:t> (</a:t>
            </a:r>
            <a:r>
              <a:rPr lang="en-US" dirty="0" err="1"/>
              <a:t>Ücretli</a:t>
            </a:r>
            <a:r>
              <a:rPr lang="en-US" dirty="0"/>
              <a:t> </a:t>
            </a:r>
            <a:r>
              <a:rPr lang="en-US" dirty="0" err="1"/>
              <a:t>Fiyat</a:t>
            </a:r>
            <a:r>
              <a:rPr lang="en-US" dirty="0"/>
              <a:t> - </a:t>
            </a:r>
            <a:r>
              <a:rPr lang="en-US" dirty="0" err="1"/>
              <a:t>Yolculuk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)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gösteriyor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20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A28C7-472D-43A6-8934-8D333B6D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/>
              <a:t>İşlem</a:t>
            </a:r>
            <a:r>
              <a:rPr lang="en-US" sz="5400" dirty="0"/>
              <a:t> </a:t>
            </a:r>
            <a:r>
              <a:rPr lang="en-US" sz="5400" dirty="0" err="1"/>
              <a:t>Başına</a:t>
            </a:r>
            <a:r>
              <a:rPr lang="en-US" sz="5400" dirty="0"/>
              <a:t> </a:t>
            </a:r>
            <a:r>
              <a:rPr lang="tr-TR" sz="5400" dirty="0"/>
              <a:t>pay</a:t>
            </a:r>
            <a:r>
              <a:rPr lang="en-US" sz="54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29EA3-B7EF-4143-B9B5-868EE1D8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10" y="320040"/>
            <a:ext cx="4153132" cy="3927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7E58F-29DA-4042-BD87-5D295E99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38" y="320040"/>
            <a:ext cx="4253276" cy="3927031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DB6F9-774B-445F-AE71-A3E7D4FB21AE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Marjlar</a:t>
            </a:r>
            <a:r>
              <a:rPr lang="en-US" sz="2000" dirty="0"/>
              <a:t>: </a:t>
            </a:r>
            <a:r>
              <a:rPr lang="en-US" sz="2000" dirty="0" err="1"/>
              <a:t>Ücretlendirilen</a:t>
            </a:r>
            <a:r>
              <a:rPr lang="en-US" sz="2000" dirty="0"/>
              <a:t> </a:t>
            </a:r>
            <a:r>
              <a:rPr lang="en-US" sz="2000" dirty="0" err="1"/>
              <a:t>Fiyat</a:t>
            </a:r>
            <a:r>
              <a:rPr lang="en-US" sz="2000" dirty="0"/>
              <a:t> - </a:t>
            </a:r>
            <a:r>
              <a:rPr lang="en-US" sz="2000" dirty="0" err="1"/>
              <a:t>Yolculuk</a:t>
            </a:r>
            <a:r>
              <a:rPr lang="en-US" sz="2000" dirty="0"/>
              <a:t> </a:t>
            </a:r>
            <a:r>
              <a:rPr lang="en-US" sz="2000" dirty="0" err="1"/>
              <a:t>Maliyeti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Pembe</a:t>
            </a:r>
            <a:r>
              <a:rPr lang="en-US" sz="2000" dirty="0"/>
              <a:t> </a:t>
            </a:r>
            <a:r>
              <a:rPr lang="en-US" sz="2000" dirty="0" err="1"/>
              <a:t>Taksiler</a:t>
            </a:r>
            <a:r>
              <a:rPr lang="en-US" sz="2000" dirty="0"/>
              <a:t>, </a:t>
            </a:r>
            <a:r>
              <a:rPr lang="en-US" sz="2000" dirty="0" err="1"/>
              <a:t>İşlem</a:t>
            </a:r>
            <a:r>
              <a:rPr lang="en-US" sz="2000" dirty="0"/>
              <a:t> </a:t>
            </a:r>
            <a:r>
              <a:rPr lang="en-US" sz="2000" dirty="0" err="1"/>
              <a:t>sayısındaki</a:t>
            </a:r>
            <a:r>
              <a:rPr lang="en-US" sz="2000" dirty="0"/>
              <a:t> </a:t>
            </a:r>
            <a:r>
              <a:rPr lang="en-US" sz="2000" dirty="0" err="1"/>
              <a:t>artışla</a:t>
            </a:r>
            <a:r>
              <a:rPr lang="en-US" sz="2000" dirty="0"/>
              <a:t> </a:t>
            </a:r>
            <a:r>
              <a:rPr lang="en-US" sz="2000" dirty="0" err="1"/>
              <a:t>marjları</a:t>
            </a:r>
            <a:r>
              <a:rPr lang="en-US" sz="2000" dirty="0"/>
              <a:t> </a:t>
            </a:r>
            <a:r>
              <a:rPr lang="en-US" sz="2000" dirty="0" err="1"/>
              <a:t>artırır</a:t>
            </a:r>
            <a:r>
              <a:rPr lang="en-US" sz="200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Sarı</a:t>
            </a:r>
            <a:r>
              <a:rPr lang="en-US" sz="2000" dirty="0"/>
              <a:t> </a:t>
            </a:r>
            <a:r>
              <a:rPr lang="en-US" sz="2000" dirty="0" err="1"/>
              <a:t>Taksi</a:t>
            </a:r>
            <a:r>
              <a:rPr lang="en-US" sz="2000" dirty="0"/>
              <a:t>, </a:t>
            </a:r>
            <a:r>
              <a:rPr lang="en-US" sz="2000" dirty="0" err="1"/>
              <a:t>İşlemdeki</a:t>
            </a:r>
            <a:r>
              <a:rPr lang="en-US" sz="2000" dirty="0"/>
              <a:t> </a:t>
            </a:r>
            <a:r>
              <a:rPr lang="en-US" sz="2000" dirty="0" err="1"/>
              <a:t>artışla</a:t>
            </a:r>
            <a:r>
              <a:rPr lang="en-US" sz="2000" dirty="0"/>
              <a:t> </a:t>
            </a:r>
            <a:r>
              <a:rPr lang="en-US" sz="2000" dirty="0" err="1"/>
              <a:t>Marjları</a:t>
            </a:r>
            <a:r>
              <a:rPr lang="en-US" sz="2000" dirty="0"/>
              <a:t> </a:t>
            </a:r>
            <a:r>
              <a:rPr lang="en-US" sz="2000" dirty="0" err="1"/>
              <a:t>düşürür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719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5B5AB-54D6-487A-B256-0C7063995FA0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SUMMARY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6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7C1D11-C9C6-4724-BF89-EC99B4F3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77" y="76959"/>
            <a:ext cx="2688569" cy="128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A3D22-96BB-4FFB-9CAB-CC0DE91C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5" y="368552"/>
            <a:ext cx="1390008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929FA-FDB6-413B-A7C1-703874BA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967" y="252718"/>
            <a:ext cx="2901948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A6D6E-200C-46BF-A734-4E8751959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981" y="473232"/>
            <a:ext cx="1670449" cy="4938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3CFBA7-7921-4ADA-9064-4F72A73B0603}"/>
              </a:ext>
            </a:extLst>
          </p:cNvPr>
          <p:cNvSpPr txBox="1"/>
          <p:nvPr/>
        </p:nvSpPr>
        <p:spPr>
          <a:xfrm>
            <a:off x="404446" y="1800664"/>
            <a:ext cx="5630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latin typeface="Arial Black" panose="020B0A04020102020204" pitchFamily="34" charset="0"/>
              </a:rPr>
              <a:t>Seyahat mesafesi </a:t>
            </a:r>
            <a:r>
              <a:rPr lang="en-GB" dirty="0" err="1">
                <a:latin typeface="Arial Black" panose="020B0A04020102020204" pitchFamily="34" charset="0"/>
              </a:rPr>
              <a:t>yaklaşık</a:t>
            </a:r>
            <a:r>
              <a:rPr lang="en-GB" dirty="0">
                <a:latin typeface="Arial Black" panose="020B0A04020102020204" pitchFamily="34" charset="0"/>
              </a:rPr>
              <a:t> 2 </a:t>
            </a:r>
            <a:r>
              <a:rPr lang="en-GB" dirty="0" err="1">
                <a:latin typeface="Arial Black" panose="020B0A04020102020204" pitchFamily="34" charset="0"/>
              </a:rPr>
              <a:t>ila</a:t>
            </a:r>
            <a:r>
              <a:rPr lang="en-GB" dirty="0">
                <a:latin typeface="Arial Black" panose="020B0A04020102020204" pitchFamily="34" charset="0"/>
              </a:rPr>
              <a:t> 48 KM </a:t>
            </a:r>
            <a:r>
              <a:rPr lang="en-GB" dirty="0" err="1">
                <a:latin typeface="Arial Black" panose="020B0A04020102020204" pitchFamily="34" charset="0"/>
              </a:rPr>
              <a:t>aralığındadır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F0A3C-F6B2-438C-8C2A-91CCC10899FF}"/>
              </a:ext>
            </a:extLst>
          </p:cNvPr>
          <p:cNvSpPr txBox="1"/>
          <p:nvPr/>
        </p:nvSpPr>
        <p:spPr>
          <a:xfrm>
            <a:off x="6558519" y="1777777"/>
            <a:ext cx="563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S</a:t>
            </a:r>
            <a:r>
              <a:rPr lang="tr-TR" dirty="0" err="1">
                <a:latin typeface="Arial Black" panose="020B0A04020102020204" pitchFamily="34" charset="0"/>
              </a:rPr>
              <a:t>eyahat</a:t>
            </a:r>
            <a:r>
              <a:rPr lang="tr-TR" dirty="0">
                <a:latin typeface="Arial Black" panose="020B0A04020102020204" pitchFamily="34" charset="0"/>
              </a:rPr>
              <a:t> mesafesi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yaklaşık</a:t>
            </a:r>
            <a:r>
              <a:rPr lang="en-GB" dirty="0">
                <a:latin typeface="Arial Black" panose="020B0A04020102020204" pitchFamily="34" charset="0"/>
              </a:rPr>
              <a:t> 2 </a:t>
            </a:r>
            <a:r>
              <a:rPr lang="en-GB" dirty="0" err="1">
                <a:latin typeface="Arial Black" panose="020B0A04020102020204" pitchFamily="34" charset="0"/>
              </a:rPr>
              <a:t>ila</a:t>
            </a:r>
            <a:r>
              <a:rPr lang="en-GB" dirty="0">
                <a:latin typeface="Arial Black" panose="020B0A04020102020204" pitchFamily="34" charset="0"/>
              </a:rPr>
              <a:t> 48 KM </a:t>
            </a:r>
            <a:r>
              <a:rPr lang="en-GB" dirty="0" err="1">
                <a:latin typeface="Arial Black" panose="020B0A04020102020204" pitchFamily="34" charset="0"/>
              </a:rPr>
              <a:t>aralığındadır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1034C-2844-4077-9C58-23282E2E9B17}"/>
              </a:ext>
            </a:extLst>
          </p:cNvPr>
          <p:cNvSpPr txBox="1"/>
          <p:nvPr/>
        </p:nvSpPr>
        <p:spPr>
          <a:xfrm>
            <a:off x="404446" y="2439348"/>
            <a:ext cx="5302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Fiyat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Ücreti</a:t>
            </a:r>
            <a:r>
              <a:rPr lang="en-GB" dirty="0">
                <a:latin typeface="Arial Black" panose="020B0A04020102020204" pitchFamily="34" charset="0"/>
              </a:rPr>
              <a:t> 150 </a:t>
            </a:r>
            <a:r>
              <a:rPr lang="en-GB" dirty="0" err="1">
                <a:latin typeface="Arial Black" panose="020B0A04020102020204" pitchFamily="34" charset="0"/>
              </a:rPr>
              <a:t>ile</a:t>
            </a:r>
            <a:r>
              <a:rPr lang="en-GB" dirty="0">
                <a:latin typeface="Arial Black" panose="020B0A04020102020204" pitchFamily="34" charset="0"/>
              </a:rPr>
              <a:t> 450 </a:t>
            </a:r>
            <a:r>
              <a:rPr lang="en-GB" dirty="0" err="1">
                <a:latin typeface="Arial Black" panose="020B0A04020102020204" pitchFamily="34" charset="0"/>
              </a:rPr>
              <a:t>dolar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arasında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değişmektedir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13DB6-E401-4447-8E4C-C6B3E789348F}"/>
              </a:ext>
            </a:extLst>
          </p:cNvPr>
          <p:cNvSpPr txBox="1"/>
          <p:nvPr/>
        </p:nvSpPr>
        <p:spPr>
          <a:xfrm>
            <a:off x="6541791" y="2460099"/>
            <a:ext cx="5229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Fiyat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Ücreti</a:t>
            </a:r>
            <a:r>
              <a:rPr lang="en-GB" dirty="0">
                <a:latin typeface="Arial Black" panose="020B0A04020102020204" pitchFamily="34" charset="0"/>
              </a:rPr>
              <a:t> 250 </a:t>
            </a:r>
            <a:r>
              <a:rPr lang="en-GB" dirty="0" err="1">
                <a:latin typeface="Arial Black" panose="020B0A04020102020204" pitchFamily="34" charset="0"/>
              </a:rPr>
              <a:t>ila</a:t>
            </a:r>
            <a:r>
              <a:rPr lang="en-GB" dirty="0">
                <a:latin typeface="Arial Black" panose="020B0A04020102020204" pitchFamily="34" charset="0"/>
              </a:rPr>
              <a:t> 600 </a:t>
            </a:r>
            <a:r>
              <a:rPr lang="en-GB" dirty="0" err="1">
                <a:latin typeface="Arial Black" panose="020B0A04020102020204" pitchFamily="34" charset="0"/>
              </a:rPr>
              <a:t>dolar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arasında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değişmektedir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2D6F1-64E4-4972-8530-30F8FCABDFBB}"/>
              </a:ext>
            </a:extLst>
          </p:cNvPr>
          <p:cNvSpPr txBox="1"/>
          <p:nvPr/>
        </p:nvSpPr>
        <p:spPr>
          <a:xfrm>
            <a:off x="404446" y="321893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Tatil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sezonu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olan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Aralık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ayında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hayır</a:t>
            </a:r>
            <a:r>
              <a:rPr lang="en-GB" dirty="0">
                <a:latin typeface="Arial Black" panose="020B0A04020102020204" pitchFamily="34" charset="0"/>
              </a:rPr>
              <a:t>. </a:t>
            </a:r>
            <a:r>
              <a:rPr lang="en-GB" dirty="0" err="1">
                <a:latin typeface="Arial Black" panose="020B0A04020102020204" pitchFamily="34" charset="0"/>
              </a:rPr>
              <a:t>seyahat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sayısı</a:t>
            </a:r>
            <a:r>
              <a:rPr lang="en-GB" dirty="0">
                <a:latin typeface="Arial Black" panose="020B0A04020102020204" pitchFamily="34" charset="0"/>
              </a:rPr>
              <a:t> 11000 </a:t>
            </a:r>
            <a:r>
              <a:rPr lang="en-GB" dirty="0" err="1">
                <a:latin typeface="Arial Black" panose="020B0A04020102020204" pitchFamily="34" charset="0"/>
              </a:rPr>
              <a:t>civarındaydı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11D78-31E2-4AA4-A14C-B08F7BECBCA1}"/>
              </a:ext>
            </a:extLst>
          </p:cNvPr>
          <p:cNvSpPr txBox="1"/>
          <p:nvPr/>
        </p:nvSpPr>
        <p:spPr>
          <a:xfrm>
            <a:off x="6558519" y="3253950"/>
            <a:ext cx="5743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Tatil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sezonu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olan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Aralık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ayında</a:t>
            </a:r>
            <a:r>
              <a:rPr lang="en-GB" dirty="0">
                <a:latin typeface="Arial Black" panose="020B0A04020102020204" pitchFamily="34" charset="0"/>
              </a:rPr>
              <a:t>,  </a:t>
            </a:r>
            <a:r>
              <a:rPr lang="en-GB" dirty="0" err="1">
                <a:latin typeface="Arial Black" panose="020B0A04020102020204" pitchFamily="34" charset="0"/>
              </a:rPr>
              <a:t>seyahat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sayısı</a:t>
            </a:r>
            <a:r>
              <a:rPr lang="en-GB" dirty="0">
                <a:latin typeface="Arial Black" panose="020B0A04020102020204" pitchFamily="34" charset="0"/>
              </a:rPr>
              <a:t> 35000 </a:t>
            </a:r>
            <a:r>
              <a:rPr lang="en-GB" dirty="0" err="1">
                <a:latin typeface="Arial Black" panose="020B0A04020102020204" pitchFamily="34" charset="0"/>
              </a:rPr>
              <a:t>civarındaydı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C9189-9F3C-4E01-A9A3-B2BC3CCD7E05}"/>
              </a:ext>
            </a:extLst>
          </p:cNvPr>
          <p:cNvSpPr txBox="1"/>
          <p:nvPr/>
        </p:nvSpPr>
        <p:spPr>
          <a:xfrm>
            <a:off x="425547" y="4006717"/>
            <a:ext cx="3745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latin typeface="Arial Black" panose="020B0A04020102020204" pitchFamily="34" charset="0"/>
              </a:rPr>
              <a:t>  </a:t>
            </a:r>
            <a:r>
              <a:rPr lang="en-GB" dirty="0" err="1">
                <a:latin typeface="Arial Black" panose="020B0A04020102020204" pitchFamily="34" charset="0"/>
              </a:rPr>
              <a:t>Yıllık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işlem</a:t>
            </a:r>
            <a:r>
              <a:rPr lang="en-GB" dirty="0">
                <a:latin typeface="Arial Black" panose="020B0A04020102020204" pitchFamily="34" charset="0"/>
              </a:rPr>
              <a:t>:         </a:t>
            </a:r>
            <a:endParaRPr lang="tr-TR" dirty="0">
              <a:latin typeface="Arial Black" panose="020B0A04020102020204" pitchFamily="34" charset="0"/>
            </a:endParaRPr>
          </a:p>
          <a:p>
            <a:r>
              <a:rPr lang="tr-TR" dirty="0">
                <a:latin typeface="Arial Black" panose="020B0A04020102020204" pitchFamily="34" charset="0"/>
              </a:rPr>
              <a:t>         </a:t>
            </a:r>
            <a:r>
              <a:rPr lang="en-GB" dirty="0">
                <a:latin typeface="Arial Black" panose="020B0A04020102020204" pitchFamily="34" charset="0"/>
              </a:rPr>
              <a:t>2016: 20000 – 40000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2017: 20000 – 40000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2018: 20000 – 40000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494C4C-594E-451D-A4D0-0EB1CBC4C2CE}"/>
              </a:ext>
            </a:extLst>
          </p:cNvPr>
          <p:cNvSpPr txBox="1"/>
          <p:nvPr/>
        </p:nvSpPr>
        <p:spPr>
          <a:xfrm>
            <a:off x="6558519" y="4117319"/>
            <a:ext cx="3897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Yıllık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işlem</a:t>
            </a:r>
            <a:r>
              <a:rPr lang="en-GB" dirty="0">
                <a:latin typeface="Arial Black" panose="020B0A04020102020204" pitchFamily="34" charset="0"/>
              </a:rPr>
              <a:t>:        </a:t>
            </a:r>
            <a:endParaRPr lang="tr-TR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latin typeface="Arial Black" panose="020B0A04020102020204" pitchFamily="34" charset="0"/>
              </a:rPr>
              <a:t>    </a:t>
            </a:r>
            <a:r>
              <a:rPr lang="en-GB" dirty="0">
                <a:latin typeface="Arial Black" panose="020B0A04020102020204" pitchFamily="34" charset="0"/>
              </a:rPr>
              <a:t> 2016: 80000 – 100000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2017: 80000 – 100000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2018: 80000 – 100000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1DEC0A-BFB3-4A7E-BA5F-724AF41A9F11}"/>
              </a:ext>
            </a:extLst>
          </p:cNvPr>
          <p:cNvSpPr txBox="1"/>
          <p:nvPr/>
        </p:nvSpPr>
        <p:spPr>
          <a:xfrm>
            <a:off x="425547" y="5534687"/>
            <a:ext cx="5588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Tüm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şehirler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mesafedeki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artışla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aynı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fiyat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artışına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sahiptir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614F5-10A1-4A86-8205-D4223AD05E63}"/>
              </a:ext>
            </a:extLst>
          </p:cNvPr>
          <p:cNvSpPr txBox="1"/>
          <p:nvPr/>
        </p:nvSpPr>
        <p:spPr>
          <a:xfrm>
            <a:off x="6541791" y="5534687"/>
            <a:ext cx="5161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New </a:t>
            </a:r>
            <a:r>
              <a:rPr lang="en-GB" dirty="0" err="1">
                <a:latin typeface="Arial Black" panose="020B0A04020102020204" pitchFamily="34" charset="0"/>
              </a:rPr>
              <a:t>York'ta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Sarı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Taksi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için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alınan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ücret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diğer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şehirlere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göre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daha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fazladır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678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7" name="Arc 4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     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         Executive Summary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tr-TR" sz="1900" dirty="0"/>
              <a:t>         Problem Tanımı</a:t>
            </a: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         </a:t>
            </a:r>
            <a:r>
              <a:rPr lang="tr-TR" sz="1900" dirty="0"/>
              <a:t>Yaklaşım</a:t>
            </a: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         EDA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         EDA </a:t>
            </a:r>
            <a:r>
              <a:rPr lang="tr-TR" sz="1900" dirty="0"/>
              <a:t>Özeti</a:t>
            </a: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tr-TR" sz="1900" dirty="0"/>
              <a:t>          Hipotez Testi</a:t>
            </a: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tr-TR" sz="1900" dirty="0"/>
              <a:t>          Model Kurma</a:t>
            </a: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         </a:t>
            </a:r>
            <a:r>
              <a:rPr lang="tr-TR" sz="1900" dirty="0"/>
              <a:t>Öneriler</a:t>
            </a: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52A7285-D9A7-45D3-828F-CD54089FE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94" y="243509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7C1D11-C9C6-4724-BF89-EC99B4F3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77" y="76959"/>
            <a:ext cx="2688569" cy="128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A3D22-96BB-4FFB-9CAB-CC0DE91C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5" y="368552"/>
            <a:ext cx="1390008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929FA-FDB6-413B-A7C1-703874BA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967" y="252718"/>
            <a:ext cx="2901948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A6D6E-200C-46BF-A734-4E8751959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981" y="473232"/>
            <a:ext cx="1670449" cy="4938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E9EDD7-54F6-4241-B3AF-7AF00C45727D}"/>
              </a:ext>
            </a:extLst>
          </p:cNvPr>
          <p:cNvSpPr txBox="1"/>
          <p:nvPr/>
        </p:nvSpPr>
        <p:spPr>
          <a:xfrm>
            <a:off x="734450" y="1960657"/>
            <a:ext cx="5096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Pembe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Taksi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tr-TR" dirty="0">
                <a:latin typeface="Arial Black" panose="020B0A04020102020204" pitchFamily="34" charset="0"/>
              </a:rPr>
              <a:t>Kadın </a:t>
            </a:r>
            <a:r>
              <a:rPr lang="en-GB" dirty="0" err="1">
                <a:latin typeface="Arial Black" panose="020B0A04020102020204" pitchFamily="34" charset="0"/>
              </a:rPr>
              <a:t>ve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tr-TR" dirty="0">
                <a:latin typeface="Arial Black" panose="020B0A04020102020204" pitchFamily="34" charset="0"/>
              </a:rPr>
              <a:t>Erkek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Müşteriler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için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aynı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ücrete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tabidir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9B6DF-8FB6-42F5-B00B-32BA04C2F4B9}"/>
              </a:ext>
            </a:extLst>
          </p:cNvPr>
          <p:cNvSpPr txBox="1"/>
          <p:nvPr/>
        </p:nvSpPr>
        <p:spPr>
          <a:xfrm>
            <a:off x="6949896" y="1953286"/>
            <a:ext cx="5018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Sarı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Taksi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tr-TR" dirty="0">
                <a:latin typeface="Arial Black" panose="020B0A04020102020204" pitchFamily="34" charset="0"/>
              </a:rPr>
              <a:t> Kadın </a:t>
            </a:r>
            <a:r>
              <a:rPr lang="en-GB" dirty="0" err="1">
                <a:latin typeface="Arial Black" panose="020B0A04020102020204" pitchFamily="34" charset="0"/>
              </a:rPr>
              <a:t>Müşterilerden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daha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az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ücret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alır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1C0A-B5B5-4655-8051-D5C81AE89A6C}"/>
              </a:ext>
            </a:extLst>
          </p:cNvPr>
          <p:cNvSpPr txBox="1"/>
          <p:nvPr/>
        </p:nvSpPr>
        <p:spPr>
          <a:xfrm>
            <a:off x="734450" y="3125384"/>
            <a:ext cx="509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Kadın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müşteriler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toplam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Müşterilerin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yaklaşık</a:t>
            </a:r>
            <a:r>
              <a:rPr lang="en-GB" dirty="0">
                <a:latin typeface="Arial Black" panose="020B0A04020102020204" pitchFamily="34" charset="0"/>
              </a:rPr>
              <a:t> %20,5'ini </a:t>
            </a:r>
            <a:r>
              <a:rPr lang="en-GB" dirty="0" err="1">
                <a:latin typeface="Arial Black" panose="020B0A04020102020204" pitchFamily="34" charset="0"/>
              </a:rPr>
              <a:t>oluşturmaktadır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607FF-1C4C-4B4D-B800-ACBAD103D8CA}"/>
              </a:ext>
            </a:extLst>
          </p:cNvPr>
          <p:cNvSpPr txBox="1"/>
          <p:nvPr/>
        </p:nvSpPr>
        <p:spPr>
          <a:xfrm>
            <a:off x="7022937" y="2969462"/>
            <a:ext cx="5096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Kadın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müşteriler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toplam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Müşterilerin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yaklaşık</a:t>
            </a:r>
            <a:r>
              <a:rPr lang="en-GB" dirty="0">
                <a:latin typeface="Arial Black" panose="020B0A04020102020204" pitchFamily="34" charset="0"/>
              </a:rPr>
              <a:t> %25,5'ini </a:t>
            </a:r>
            <a:r>
              <a:rPr lang="en-GB" dirty="0" err="1">
                <a:latin typeface="Arial Black" panose="020B0A04020102020204" pitchFamily="34" charset="0"/>
              </a:rPr>
              <a:t>oluşturmaktadır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5100AF-7591-4431-B0E5-A70230325FA0}"/>
              </a:ext>
            </a:extLst>
          </p:cNvPr>
          <p:cNvSpPr txBox="1"/>
          <p:nvPr/>
        </p:nvSpPr>
        <p:spPr>
          <a:xfrm>
            <a:off x="734450" y="4251013"/>
            <a:ext cx="5596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Kar </a:t>
            </a:r>
            <a:r>
              <a:rPr lang="en-GB" dirty="0" err="1">
                <a:latin typeface="Arial Black" panose="020B0A04020102020204" pitchFamily="34" charset="0"/>
              </a:rPr>
              <a:t>Marjı</a:t>
            </a:r>
            <a:r>
              <a:rPr lang="en-GB" dirty="0">
                <a:latin typeface="Arial Black" panose="020B0A04020102020204" pitchFamily="34" charset="0"/>
              </a:rPr>
              <a:t> her </a:t>
            </a:r>
            <a:r>
              <a:rPr lang="en-GB" dirty="0" err="1">
                <a:latin typeface="Arial Black" panose="020B0A04020102020204" pitchFamily="34" charset="0"/>
              </a:rPr>
              <a:t>yıl</a:t>
            </a:r>
            <a:r>
              <a:rPr lang="en-GB" dirty="0">
                <a:latin typeface="Arial Black" panose="020B0A04020102020204" pitchFamily="34" charset="0"/>
              </a:rPr>
              <a:t> (2016-2018) </a:t>
            </a:r>
            <a:r>
              <a:rPr lang="tr-TR" dirty="0">
                <a:latin typeface="Arial Black" panose="020B0A04020102020204" pitchFamily="34" charset="0"/>
              </a:rPr>
              <a:t>Sarı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tr-TR" dirty="0">
                <a:latin typeface="Arial Black" panose="020B0A04020102020204" pitchFamily="34" charset="0"/>
              </a:rPr>
              <a:t>Taksiye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kıyasla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düşüktür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473CE-79ED-47FC-94DA-DD3EF64367CD}"/>
              </a:ext>
            </a:extLst>
          </p:cNvPr>
          <p:cNvSpPr txBox="1"/>
          <p:nvPr/>
        </p:nvSpPr>
        <p:spPr>
          <a:xfrm>
            <a:off x="6949896" y="4195854"/>
            <a:ext cx="5242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Kar </a:t>
            </a:r>
            <a:r>
              <a:rPr lang="en-GB" dirty="0" err="1">
                <a:latin typeface="Arial Black" panose="020B0A04020102020204" pitchFamily="34" charset="0"/>
              </a:rPr>
              <a:t>Marjı</a:t>
            </a:r>
            <a:r>
              <a:rPr lang="en-GB" dirty="0">
                <a:latin typeface="Arial Black" panose="020B0A04020102020204" pitchFamily="34" charset="0"/>
              </a:rPr>
              <a:t>, P</a:t>
            </a:r>
            <a:r>
              <a:rPr lang="tr-TR" dirty="0" err="1">
                <a:latin typeface="Arial Black" panose="020B0A04020102020204" pitchFamily="34" charset="0"/>
              </a:rPr>
              <a:t>embe</a:t>
            </a:r>
            <a:r>
              <a:rPr lang="tr-TR" dirty="0">
                <a:latin typeface="Arial Black" panose="020B0A04020102020204" pitchFamily="34" charset="0"/>
              </a:rPr>
              <a:t> Taksiye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kıyasla</a:t>
            </a:r>
            <a:r>
              <a:rPr lang="en-GB" dirty="0">
                <a:latin typeface="Arial Black" panose="020B0A04020102020204" pitchFamily="34" charset="0"/>
              </a:rPr>
              <a:t> her </a:t>
            </a:r>
            <a:r>
              <a:rPr lang="en-GB" dirty="0" err="1">
                <a:latin typeface="Arial Black" panose="020B0A04020102020204" pitchFamily="34" charset="0"/>
              </a:rPr>
              <a:t>yıl</a:t>
            </a:r>
            <a:r>
              <a:rPr lang="en-GB" dirty="0">
                <a:latin typeface="Arial Black" panose="020B0A04020102020204" pitchFamily="34" charset="0"/>
              </a:rPr>
              <a:t> (2016-2018) </a:t>
            </a:r>
            <a:r>
              <a:rPr lang="en-GB" dirty="0" err="1">
                <a:latin typeface="Arial Black" panose="020B0A04020102020204" pitchFamily="34" charset="0"/>
              </a:rPr>
              <a:t>yüksektir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7B83-43AF-4BF9-95FF-004C5F403FFB}"/>
              </a:ext>
            </a:extLst>
          </p:cNvPr>
          <p:cNvSpPr txBox="1"/>
          <p:nvPr/>
        </p:nvSpPr>
        <p:spPr>
          <a:xfrm>
            <a:off x="734450" y="5268743"/>
            <a:ext cx="5835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Pembe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Taksiler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İşlem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sayısındaki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artışla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marjları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artırır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0506C-7C25-4531-A9E5-DE075AA7DA56}"/>
              </a:ext>
            </a:extLst>
          </p:cNvPr>
          <p:cNvSpPr txBox="1"/>
          <p:nvPr/>
        </p:nvSpPr>
        <p:spPr>
          <a:xfrm>
            <a:off x="6949896" y="5268743"/>
            <a:ext cx="476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Sarı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Taksi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İşlemdeki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Artışla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Marjları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Düşürüyor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75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429E-491F-4CA2-9690-B76F68D2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Autofit/>
          </a:bodyPr>
          <a:lstStyle/>
          <a:p>
            <a:r>
              <a:rPr lang="tr-TR" sz="48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Korelasyon:</a:t>
            </a:r>
            <a:endParaRPr lang="en-GB" sz="4800" dirty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87F9D-DB36-4620-AC18-4F2CD0A7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0" y="1473151"/>
            <a:ext cx="7725728" cy="5223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B4A0C-8B2A-49C1-BBE1-827AAE03F8E6}"/>
              </a:ext>
            </a:extLst>
          </p:cNvPr>
          <p:cNvSpPr txBox="1"/>
          <p:nvPr/>
        </p:nvSpPr>
        <p:spPr>
          <a:xfrm>
            <a:off x="8530380" y="2112125"/>
            <a:ext cx="33938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Grafiğe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göre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, Marj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ve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Ücretlendirilen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Fiyat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arasında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pozitif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bir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korelasyon</a:t>
            </a: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 var</a:t>
            </a:r>
          </a:p>
        </p:txBody>
      </p:sp>
    </p:spTree>
    <p:extLst>
      <p:ext uri="{BB962C8B-B14F-4D97-AF65-F5344CB8AC3E}">
        <p14:creationId xmlns:p14="http://schemas.microsoft.com/office/powerpoint/2010/main" val="501205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15F-2A36-4E6A-AE63-A7BBD20C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Correlation: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09D2B-C9A4-4BBA-9E66-4332EC03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55" y="1493667"/>
            <a:ext cx="5369542" cy="4260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21D6D-42DF-4158-85CD-5417E3071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03" y="1493667"/>
            <a:ext cx="5434961" cy="4260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D578E6-A597-4866-ADEB-A589F270D974}"/>
              </a:ext>
            </a:extLst>
          </p:cNvPr>
          <p:cNvSpPr txBox="1"/>
          <p:nvPr/>
        </p:nvSpPr>
        <p:spPr>
          <a:xfrm>
            <a:off x="1951892" y="1051152"/>
            <a:ext cx="149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Pink 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C06B4-23CE-452A-AC9A-1D9511C20EE5}"/>
              </a:ext>
            </a:extLst>
          </p:cNvPr>
          <p:cNvSpPr txBox="1"/>
          <p:nvPr/>
        </p:nvSpPr>
        <p:spPr>
          <a:xfrm>
            <a:off x="8138747" y="956063"/>
            <a:ext cx="189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Yellow Cab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68B8F-F91F-4F2A-96C3-2FAE8B69F1E9}"/>
              </a:ext>
            </a:extLst>
          </p:cNvPr>
          <p:cNvSpPr txBox="1"/>
          <p:nvPr/>
        </p:nvSpPr>
        <p:spPr>
          <a:xfrm>
            <a:off x="393896" y="5921959"/>
            <a:ext cx="11798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Korelasyon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grafiğinden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gidilen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KM'nin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Ücretlendirilen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Fiyat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ve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ardından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Yolculuk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Maliyeti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ile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ilişkili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olduğunu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görebiliriz</a:t>
            </a:r>
            <a:r>
              <a:rPr lang="en-GB" dirty="0">
                <a:latin typeface="Arial Black" panose="020B0A04020102020204" pitchFamily="34" charset="0"/>
              </a:rPr>
              <a:t>.</a:t>
            </a:r>
            <a:endParaRPr lang="tr-TR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latin typeface="Arial Black" panose="020B0A04020102020204" pitchFamily="34" charset="0"/>
              </a:rPr>
              <a:t>Yıl</a:t>
            </a:r>
            <a:r>
              <a:rPr lang="en-GB" dirty="0">
                <a:latin typeface="Arial Black" panose="020B0A04020102020204" pitchFamily="34" charset="0"/>
              </a:rPr>
              <a:t>, Ay, </a:t>
            </a:r>
            <a:r>
              <a:rPr lang="en-GB" dirty="0" err="1">
                <a:latin typeface="Arial Black" panose="020B0A04020102020204" pitchFamily="34" charset="0"/>
              </a:rPr>
              <a:t>Yaş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Gelir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ilişkili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değildir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70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06498-FAFE-442F-BE18-55EFFCDF9906}"/>
              </a:ext>
            </a:extLst>
          </p:cNvPr>
          <p:cNvSpPr txBox="1"/>
          <p:nvPr/>
        </p:nvSpPr>
        <p:spPr>
          <a:xfrm>
            <a:off x="1524000" y="12319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Hipotez Testi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595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E47BB-CCBC-4D21-A9B4-976CD3D0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4" y="851351"/>
            <a:ext cx="8047417" cy="499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A3E62B-BA71-46C8-BB4E-37884990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24" y="1314687"/>
            <a:ext cx="6401177" cy="75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6EEEB-DB30-4828-9773-3DC51B4E6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14" y="2096102"/>
            <a:ext cx="7955970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0CE54-92A5-4830-9A33-CE59E9B1B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23" y="2692350"/>
            <a:ext cx="6401177" cy="716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A5D42-265E-4287-A623-B9C3FFBF6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323" y="3764148"/>
            <a:ext cx="6084335" cy="49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76B91-8516-4FF1-972E-D0F300FB3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5029" y="4356313"/>
            <a:ext cx="6406604" cy="750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52273-25A4-447D-BF10-F9FB89E37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210" y="5233631"/>
            <a:ext cx="7267062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6AD8-48D8-4C46-83FE-69E600FF3E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029" y="5856440"/>
            <a:ext cx="6291013" cy="64850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E8240E80-F5C9-4F49-B317-A0EA6D592399}"/>
              </a:ext>
            </a:extLst>
          </p:cNvPr>
          <p:cNvSpPr txBox="1"/>
          <p:nvPr/>
        </p:nvSpPr>
        <p:spPr>
          <a:xfrm>
            <a:off x="1858303" y="309790"/>
            <a:ext cx="7114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Hem sarı hem de pembe Taksi için cinsiyet açısından marj aynı kalıyor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6ABA406-4CDD-4C53-94D9-66C0AE72E59A}"/>
              </a:ext>
            </a:extLst>
          </p:cNvPr>
          <p:cNvSpPr txBox="1"/>
          <p:nvPr/>
        </p:nvSpPr>
        <p:spPr>
          <a:xfrm>
            <a:off x="611890" y="309790"/>
            <a:ext cx="12026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Hipotez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AB15C069-C64B-49DF-B19C-B2350F83108F}"/>
              </a:ext>
            </a:extLst>
          </p:cNvPr>
          <p:cNvSpPr txBox="1"/>
          <p:nvPr/>
        </p:nvSpPr>
        <p:spPr>
          <a:xfrm>
            <a:off x="1521449" y="3423116"/>
            <a:ext cx="765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Hem sarı hem de pembe Taksi için bütün yaş grupları açısından marj aynı kalıyor</a:t>
            </a:r>
          </a:p>
          <a:p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A0649DE-48E2-48F7-8D93-859151EB8253}"/>
              </a:ext>
            </a:extLst>
          </p:cNvPr>
          <p:cNvSpPr txBox="1"/>
          <p:nvPr/>
        </p:nvSpPr>
        <p:spPr>
          <a:xfrm>
            <a:off x="616971" y="3475427"/>
            <a:ext cx="9044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tr-TR" dirty="0"/>
              <a:t>Hipotez</a:t>
            </a:r>
          </a:p>
        </p:txBody>
      </p:sp>
    </p:spTree>
    <p:extLst>
      <p:ext uri="{BB962C8B-B14F-4D97-AF65-F5344CB8AC3E}">
        <p14:creationId xmlns:p14="http://schemas.microsoft.com/office/powerpoint/2010/main" val="1712703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265A3-731A-4E23-9480-AF071D06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88" y="1613754"/>
            <a:ext cx="9664700" cy="411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9D414-7D12-4CBC-847E-E87998D3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67" y="2354876"/>
            <a:ext cx="1604963" cy="66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671F0-FDE8-4A18-ABC3-3230C9C01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4" y="4123506"/>
            <a:ext cx="1604963" cy="550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AF2C8-CC5D-41EF-82F4-627F5330F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630" y="2139463"/>
            <a:ext cx="7993063" cy="127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29A25-5B2C-433E-BC62-7B32A203B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843" y="3819526"/>
            <a:ext cx="9274753" cy="127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B88B2-3CE0-4B1F-8258-ACA97E6AA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063" y="4868863"/>
            <a:ext cx="9664700" cy="42386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5C261A3-8030-486B-91F8-36C75CB7EF65}"/>
              </a:ext>
            </a:extLst>
          </p:cNvPr>
          <p:cNvSpPr txBox="1"/>
          <p:nvPr/>
        </p:nvSpPr>
        <p:spPr>
          <a:xfrm>
            <a:off x="2479249" y="807928"/>
            <a:ext cx="695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Kart ile ödeyen müşterilerle peşin ödeyen müşteriler arasında fark vardır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4B54DD1-326A-4660-AC52-161F8141A4D4}"/>
              </a:ext>
            </a:extLst>
          </p:cNvPr>
          <p:cNvSpPr txBox="1"/>
          <p:nvPr/>
        </p:nvSpPr>
        <p:spPr>
          <a:xfrm>
            <a:off x="1354299" y="834250"/>
            <a:ext cx="9044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tr-TR" dirty="0"/>
              <a:t>Hipotez</a:t>
            </a:r>
          </a:p>
        </p:txBody>
      </p:sp>
    </p:spTree>
    <p:extLst>
      <p:ext uri="{BB962C8B-B14F-4D97-AF65-F5344CB8AC3E}">
        <p14:creationId xmlns:p14="http://schemas.microsoft.com/office/powerpoint/2010/main" val="3191808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9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64B98-A3AB-41BF-899F-CABB563B8A15}"/>
              </a:ext>
            </a:extLst>
          </p:cNvPr>
          <p:cNvSpPr txBox="1"/>
          <p:nvPr/>
        </p:nvSpPr>
        <p:spPr>
          <a:xfrm>
            <a:off x="1524000" y="12319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Oluşturma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4437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039BF-64FD-43A7-9A61-9986A2CF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3" y="1716258"/>
            <a:ext cx="10373344" cy="4023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C5EBAC-1B63-412D-AB38-78C135433185}"/>
              </a:ext>
            </a:extLst>
          </p:cNvPr>
          <p:cNvSpPr txBox="1"/>
          <p:nvPr/>
        </p:nvSpPr>
        <p:spPr>
          <a:xfrm>
            <a:off x="1150033" y="497617"/>
            <a:ext cx="5869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Model Oluşturma Adımları</a:t>
            </a:r>
            <a:endParaRPr lang="en-GB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9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A049-2821-4D80-8E28-7654D6F9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99"/>
            <a:ext cx="10515600" cy="705067"/>
          </a:xfrm>
        </p:spPr>
        <p:txBody>
          <a:bodyPr/>
          <a:lstStyle/>
          <a:p>
            <a:r>
              <a:rPr lang="en-GB" dirty="0"/>
              <a:t>Model1: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2115A-F36F-4E54-B797-8AC9128A432E}"/>
              </a:ext>
            </a:extLst>
          </p:cNvPr>
          <p:cNvSpPr txBox="1"/>
          <p:nvPr/>
        </p:nvSpPr>
        <p:spPr>
          <a:xfrm>
            <a:off x="601393" y="1022637"/>
            <a:ext cx="11271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Doğrusal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Regresyon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hedef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değeri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tahmin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etmek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yöntemdir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hedef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ile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veya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fazla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tahminci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arasındaki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doğrusal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ilişkiyi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modellemeye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çalışır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Veri </a:t>
            </a:r>
            <a:r>
              <a:rPr lang="en-GB" dirty="0" err="1"/>
              <a:t>kümemizde</a:t>
            </a:r>
            <a:r>
              <a:rPr lang="en-GB" dirty="0"/>
              <a:t>   Price Charge </a:t>
            </a:r>
            <a:r>
              <a:rPr lang="en-GB" dirty="0" err="1"/>
              <a:t>hedef</a:t>
            </a:r>
            <a:r>
              <a:rPr lang="en-GB" dirty="0"/>
              <a:t> </a:t>
            </a:r>
            <a:r>
              <a:rPr lang="en-GB" dirty="0" err="1"/>
              <a:t>değerdir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değişkenler</a:t>
            </a:r>
            <a:r>
              <a:rPr lang="en-GB" dirty="0"/>
              <a:t> </a:t>
            </a:r>
            <a:r>
              <a:rPr lang="en-GB" dirty="0" err="1"/>
              <a:t>tahmin</a:t>
            </a:r>
            <a:r>
              <a:rPr lang="en-GB" dirty="0"/>
              <a:t> </a:t>
            </a:r>
            <a:r>
              <a:rPr lang="en-GB" dirty="0" err="1"/>
              <a:t>edicidir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6AC26-7D4A-472C-A6AA-C86599EE4963}"/>
              </a:ext>
            </a:extLst>
          </p:cNvPr>
          <p:cNvSpPr txBox="1"/>
          <p:nvPr/>
        </p:nvSpPr>
        <p:spPr>
          <a:xfrm>
            <a:off x="931036" y="2528260"/>
            <a:ext cx="8812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Splitting the data into a training set (75%), and test set (25%).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77CB0-ACFF-4BCF-BA8D-F7209054C617}"/>
              </a:ext>
            </a:extLst>
          </p:cNvPr>
          <p:cNvSpPr txBox="1"/>
          <p:nvPr/>
        </p:nvSpPr>
        <p:spPr>
          <a:xfrm>
            <a:off x="1300454" y="3213604"/>
            <a:ext cx="1804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Yellow Cab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3B765-00AC-4F0B-9DFC-2FD66176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4858"/>
            <a:ext cx="4676336" cy="310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7049E-39C0-478D-8687-185E8418933F}"/>
              </a:ext>
            </a:extLst>
          </p:cNvPr>
          <p:cNvSpPr txBox="1"/>
          <p:nvPr/>
        </p:nvSpPr>
        <p:spPr>
          <a:xfrm>
            <a:off x="9087367" y="3136297"/>
            <a:ext cx="131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Pink</a:t>
            </a:r>
            <a:r>
              <a:rPr lang="en-GB" dirty="0"/>
              <a:t> </a:t>
            </a:r>
            <a:r>
              <a:rPr lang="en-GB" sz="1600" dirty="0">
                <a:latin typeface="Arial Black" panose="020B0A04020102020204" pitchFamily="34" charset="0"/>
              </a:rPr>
              <a:t>Cab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98DBF-7AFE-4678-892F-913EA6C0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232" y="3505629"/>
            <a:ext cx="4914900" cy="31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2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2683-C58F-4BCB-ADDE-8D69796D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Base 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6CAB0-0C0F-4504-8249-9800E2AF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975"/>
            <a:ext cx="4332849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AE7D0-E293-401F-A8F5-989FB5DF2E3F}"/>
              </a:ext>
            </a:extLst>
          </p:cNvPr>
          <p:cNvSpPr txBox="1"/>
          <p:nvPr/>
        </p:nvSpPr>
        <p:spPr>
          <a:xfrm>
            <a:off x="1079695" y="1054487"/>
            <a:ext cx="1354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Yellow Cab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3751F-10A3-418E-99C2-6619E8910A7B}"/>
              </a:ext>
            </a:extLst>
          </p:cNvPr>
          <p:cNvSpPr txBox="1"/>
          <p:nvPr/>
        </p:nvSpPr>
        <p:spPr>
          <a:xfrm>
            <a:off x="8901332" y="2019106"/>
            <a:ext cx="29295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Base </a:t>
            </a:r>
            <a:r>
              <a:rPr lang="en-GB" dirty="0" err="1"/>
              <a:t>Modele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:</a:t>
            </a:r>
          </a:p>
          <a:p>
            <a:r>
              <a:rPr lang="en-GB" dirty="0" err="1"/>
              <a:t>Seyahat</a:t>
            </a:r>
            <a:r>
              <a:rPr lang="en-GB" dirty="0"/>
              <a:t> </a:t>
            </a:r>
            <a:r>
              <a:rPr lang="en-GB" dirty="0" err="1"/>
              <a:t>Maliyeti</a:t>
            </a:r>
            <a:r>
              <a:rPr lang="en-GB" dirty="0"/>
              <a:t>, Ay, </a:t>
            </a:r>
            <a:r>
              <a:rPr lang="en-GB" dirty="0" err="1"/>
              <a:t>Yıl</a:t>
            </a:r>
            <a:r>
              <a:rPr lang="en-GB" dirty="0"/>
              <a:t>, </a:t>
            </a:r>
            <a:r>
              <a:rPr lang="en-GB" dirty="0" err="1"/>
              <a:t>Yaş</a:t>
            </a:r>
            <a:r>
              <a:rPr lang="en-GB" dirty="0"/>
              <a:t>, </a:t>
            </a:r>
            <a:r>
              <a:rPr lang="en-GB" dirty="0" err="1"/>
              <a:t>Gelir</a:t>
            </a:r>
            <a:r>
              <a:rPr lang="en-GB" dirty="0"/>
              <a:t>, </a:t>
            </a:r>
            <a:r>
              <a:rPr lang="en-GB" dirty="0" err="1"/>
              <a:t>Ücretlendirilen</a:t>
            </a:r>
            <a:r>
              <a:rPr lang="en-GB" dirty="0"/>
              <a:t> </a:t>
            </a:r>
            <a:r>
              <a:rPr lang="en-GB" dirty="0" err="1"/>
              <a:t>Fiyat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iyi</a:t>
            </a:r>
            <a:r>
              <a:rPr lang="en-GB" dirty="0"/>
              <a:t> </a:t>
            </a:r>
            <a:r>
              <a:rPr lang="en-GB" dirty="0" err="1"/>
              <a:t>öngörücü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Sarı</a:t>
            </a:r>
            <a:r>
              <a:rPr lang="en-GB" dirty="0"/>
              <a:t> </a:t>
            </a:r>
            <a:r>
              <a:rPr lang="en-GB" dirty="0" err="1"/>
              <a:t>Taksi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önemli</a:t>
            </a:r>
            <a:r>
              <a:rPr lang="en-GB" dirty="0"/>
              <a:t> </a:t>
            </a:r>
            <a:r>
              <a:rPr lang="en-GB" dirty="0" err="1"/>
              <a:t>değişkenlerdir</a:t>
            </a:r>
            <a:r>
              <a:rPr lang="en-GB" dirty="0"/>
              <a:t>.</a:t>
            </a:r>
            <a:endParaRPr lang="tr-TR" dirty="0"/>
          </a:p>
          <a:p>
            <a:endParaRPr lang="tr-TR" dirty="0"/>
          </a:p>
          <a:p>
            <a:r>
              <a:rPr lang="en-GB" dirty="0" err="1"/>
              <a:t>Yolculuğun</a:t>
            </a:r>
            <a:r>
              <a:rPr lang="en-GB" dirty="0"/>
              <a:t> </a:t>
            </a:r>
            <a:r>
              <a:rPr lang="en-GB" dirty="0" err="1"/>
              <a:t>Maliyeti</a:t>
            </a:r>
            <a:r>
              <a:rPr lang="en-GB" dirty="0"/>
              <a:t>, </a:t>
            </a:r>
            <a:r>
              <a:rPr lang="en-GB" dirty="0" err="1"/>
              <a:t>Yıl</a:t>
            </a:r>
            <a:r>
              <a:rPr lang="en-GB" dirty="0"/>
              <a:t>, </a:t>
            </a:r>
            <a:r>
              <a:rPr lang="en-GB" dirty="0" err="1"/>
              <a:t>Yaş</a:t>
            </a:r>
            <a:r>
              <a:rPr lang="en-GB" dirty="0"/>
              <a:t>, </a:t>
            </a:r>
            <a:r>
              <a:rPr lang="en-GB" dirty="0" err="1"/>
              <a:t>Gelir</a:t>
            </a:r>
            <a:r>
              <a:rPr lang="en-GB" dirty="0"/>
              <a:t>, </a:t>
            </a:r>
            <a:r>
              <a:rPr lang="en-GB" dirty="0" err="1"/>
              <a:t>Ücretlendirilen</a:t>
            </a:r>
            <a:r>
              <a:rPr lang="en-GB" dirty="0"/>
              <a:t> </a:t>
            </a:r>
            <a:r>
              <a:rPr lang="en-GB" dirty="0" err="1"/>
              <a:t>Fiyat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iyi</a:t>
            </a:r>
            <a:r>
              <a:rPr lang="en-GB" dirty="0"/>
              <a:t> </a:t>
            </a:r>
            <a:r>
              <a:rPr lang="en-GB" dirty="0" err="1"/>
              <a:t>tahmin</a:t>
            </a:r>
            <a:r>
              <a:rPr lang="en-GB" dirty="0"/>
              <a:t> </a:t>
            </a:r>
            <a:r>
              <a:rPr lang="en-GB" dirty="0" err="1"/>
              <a:t>ediciler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Pembe</a:t>
            </a:r>
            <a:r>
              <a:rPr lang="en-GB" dirty="0"/>
              <a:t> </a:t>
            </a:r>
            <a:r>
              <a:rPr lang="en-GB" dirty="0" err="1"/>
              <a:t>Taksi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önemli</a:t>
            </a:r>
            <a:r>
              <a:rPr lang="en-GB" dirty="0"/>
              <a:t> </a:t>
            </a:r>
            <a:r>
              <a:rPr lang="en-GB" dirty="0" err="1"/>
              <a:t>değişkenlerdir</a:t>
            </a:r>
            <a:r>
              <a:rPr lang="en-GB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17976-ED1E-4CF3-9144-DD73CC81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59" y="1635125"/>
            <a:ext cx="4187263" cy="485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889223-294C-41A6-8D45-696A13532E91}"/>
              </a:ext>
            </a:extLst>
          </p:cNvPr>
          <p:cNvSpPr txBox="1"/>
          <p:nvPr/>
        </p:nvSpPr>
        <p:spPr>
          <a:xfrm>
            <a:off x="5792372" y="1090387"/>
            <a:ext cx="1100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Pink Cab</a:t>
            </a:r>
          </a:p>
        </p:txBody>
      </p:sp>
    </p:spTree>
    <p:extLst>
      <p:ext uri="{BB962C8B-B14F-4D97-AF65-F5344CB8AC3E}">
        <p14:creationId xmlns:p14="http://schemas.microsoft.com/office/powerpoint/2010/main" val="3573584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 descr="Cars parked in a line">
            <a:extLst>
              <a:ext uri="{FF2B5EF4-FFF2-40B4-BE49-F238E27FC236}">
                <a16:creationId xmlns:a16="http://schemas.microsoft.com/office/drawing/2014/main" id="{1E5878FF-67AB-4347-9EED-05CDB9C80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2" r="2848"/>
          <a:stretch/>
        </p:blipFill>
        <p:spPr>
          <a:xfrm>
            <a:off x="0" y="-18856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90F1E-D0F9-44CF-AB5A-1A1E3504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Problem Tanımı 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F6419-78F0-48E7-875D-7877A985148C}"/>
              </a:ext>
            </a:extLst>
          </p:cNvPr>
          <p:cNvSpPr txBox="1"/>
          <p:nvPr/>
        </p:nvSpPr>
        <p:spPr>
          <a:xfrm>
            <a:off x="6801435" y="2871982"/>
            <a:ext cx="4819951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XYZ, </a:t>
            </a:r>
            <a:r>
              <a:rPr lang="en-US" b="1" dirty="0" err="1"/>
              <a:t>ABD'de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özel</a:t>
            </a:r>
            <a:r>
              <a:rPr lang="en-US" b="1" dirty="0"/>
              <a:t> </a:t>
            </a:r>
            <a:r>
              <a:rPr lang="en-US" b="1" dirty="0" err="1"/>
              <a:t>sermaye</a:t>
            </a:r>
            <a:r>
              <a:rPr lang="en-US" b="1" dirty="0"/>
              <a:t> </a:t>
            </a:r>
            <a:r>
              <a:rPr lang="en-US" b="1" dirty="0" err="1"/>
              <a:t>şirketidir</a:t>
            </a:r>
            <a:r>
              <a:rPr lang="en-US" b="1" dirty="0"/>
              <a:t>. Son </a:t>
            </a:r>
            <a:r>
              <a:rPr lang="en-US" b="1" dirty="0" err="1"/>
              <a:t>birkaç</a:t>
            </a:r>
            <a:r>
              <a:rPr lang="en-US" b="1" dirty="0"/>
              <a:t> </a:t>
            </a:r>
            <a:r>
              <a:rPr lang="en-US" b="1" dirty="0" err="1"/>
              <a:t>yılda</a:t>
            </a:r>
            <a:r>
              <a:rPr lang="en-US" b="1" dirty="0"/>
              <a:t> </a:t>
            </a:r>
            <a:r>
              <a:rPr lang="tr-TR" b="1" dirty="0"/>
              <a:t>Taksi </a:t>
            </a:r>
            <a:r>
              <a:rPr lang="en-US" b="1" dirty="0" err="1"/>
              <a:t>Endüstrisindeki</a:t>
            </a:r>
            <a:r>
              <a:rPr lang="en-US" b="1" dirty="0"/>
              <a:t> </a:t>
            </a:r>
            <a:r>
              <a:rPr lang="en-US" b="1" dirty="0" err="1"/>
              <a:t>kayda</a:t>
            </a:r>
            <a:r>
              <a:rPr lang="en-US" b="1" dirty="0"/>
              <a:t> </a:t>
            </a:r>
            <a:r>
              <a:rPr lang="en-US" b="1" dirty="0" err="1"/>
              <a:t>değer</a:t>
            </a:r>
            <a:r>
              <a:rPr lang="en-US" b="1" dirty="0"/>
              <a:t> </a:t>
            </a:r>
            <a:r>
              <a:rPr lang="en-US" b="1" dirty="0" err="1"/>
              <a:t>büyüme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pazarda</a:t>
            </a:r>
            <a:r>
              <a:rPr lang="tr-TR" b="1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sayıda</a:t>
            </a:r>
            <a:r>
              <a:rPr lang="en-US" b="1" dirty="0"/>
              <a:t> </a:t>
            </a:r>
            <a:r>
              <a:rPr lang="en-US" b="1" dirty="0" err="1"/>
              <a:t>kilit</a:t>
            </a:r>
            <a:r>
              <a:rPr lang="en-US" b="1" dirty="0"/>
              <a:t> </a:t>
            </a:r>
            <a:r>
              <a:rPr lang="en-US" b="1" dirty="0" err="1"/>
              <a:t>oyuncu</a:t>
            </a:r>
            <a:r>
              <a:rPr lang="tr-TR" b="1" dirty="0"/>
              <a:t> olması</a:t>
            </a:r>
            <a:r>
              <a:rPr lang="en-US" b="1" dirty="0"/>
              <a:t> </a:t>
            </a:r>
            <a:r>
              <a:rPr lang="en-US" b="1" dirty="0" err="1"/>
              <a:t>nedeniyle</a:t>
            </a:r>
            <a:r>
              <a:rPr lang="en-US" b="1" dirty="0"/>
              <a:t>, </a:t>
            </a:r>
            <a:r>
              <a:rPr lang="tr-TR" b="1" dirty="0"/>
              <a:t>Taksi </a:t>
            </a:r>
            <a:r>
              <a:rPr lang="en-US" b="1" dirty="0" err="1"/>
              <a:t>endüstrisine</a:t>
            </a:r>
            <a:r>
              <a:rPr lang="en-US" b="1" dirty="0"/>
              <a:t> </a:t>
            </a:r>
            <a:r>
              <a:rPr lang="en-US" b="1" dirty="0" err="1"/>
              <a:t>yatırım</a:t>
            </a:r>
            <a:r>
              <a:rPr lang="en-US" b="1" dirty="0"/>
              <a:t> </a:t>
            </a:r>
            <a:r>
              <a:rPr lang="en-US" b="1" dirty="0" err="1"/>
              <a:t>yapmayı</a:t>
            </a:r>
            <a:r>
              <a:rPr lang="en-US" b="1" dirty="0"/>
              <a:t> </a:t>
            </a:r>
            <a:r>
              <a:rPr lang="en-US" b="1" dirty="0" err="1"/>
              <a:t>planlıyor</a:t>
            </a:r>
            <a:r>
              <a:rPr lang="en-US" b="1" dirty="0"/>
              <a:t>.</a:t>
            </a:r>
          </a:p>
        </p:txBody>
      </p:sp>
      <p:graphicFrame>
        <p:nvGraphicFramePr>
          <p:cNvPr id="32" name="TextBox 5">
            <a:extLst>
              <a:ext uri="{FF2B5EF4-FFF2-40B4-BE49-F238E27FC236}">
                <a16:creationId xmlns:a16="http://schemas.microsoft.com/office/drawing/2014/main" id="{186D41B7-B31C-424E-95F2-673119728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91659"/>
              </p:ext>
            </p:extLst>
          </p:nvPr>
        </p:nvGraphicFramePr>
        <p:xfrm>
          <a:off x="-135395" y="247059"/>
          <a:ext cx="5847322" cy="463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Metin kutusu 23">
            <a:extLst>
              <a:ext uri="{FF2B5EF4-FFF2-40B4-BE49-F238E27FC236}">
                <a16:creationId xmlns:a16="http://schemas.microsoft.com/office/drawing/2014/main" id="{3A5A2129-92FC-46EA-AB01-A23A565F471D}"/>
              </a:ext>
            </a:extLst>
          </p:cNvPr>
          <p:cNvSpPr txBox="1"/>
          <p:nvPr/>
        </p:nvSpPr>
        <p:spPr>
          <a:xfrm>
            <a:off x="6617616" y="4815381"/>
            <a:ext cx="5429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b="1" dirty="0"/>
              <a:t>XYZ </a:t>
            </a:r>
            <a:r>
              <a:rPr lang="en-GB" b="1" dirty="0" err="1"/>
              <a:t>firmasının</a:t>
            </a:r>
            <a:r>
              <a:rPr lang="en-GB" b="1" dirty="0"/>
              <a:t> </a:t>
            </a:r>
            <a:r>
              <a:rPr lang="en-GB" b="1" dirty="0" err="1"/>
              <a:t>yatırım</a:t>
            </a:r>
            <a:r>
              <a:rPr lang="en-GB" b="1" dirty="0"/>
              <a:t> </a:t>
            </a:r>
            <a:r>
              <a:rPr lang="en-GB" b="1" dirty="0" err="1"/>
              <a:t>yapma</a:t>
            </a:r>
            <a:r>
              <a:rPr lang="tr-TR" b="1" dirty="0" err="1"/>
              <a:t>sı</a:t>
            </a:r>
            <a:r>
              <a:rPr lang="tr-TR" b="1" dirty="0"/>
              <a:t> ve</a:t>
            </a:r>
            <a:r>
              <a:rPr lang="en-GB" b="1" dirty="0"/>
              <a:t> </a:t>
            </a:r>
            <a:r>
              <a:rPr lang="en-GB" b="1" dirty="0" err="1"/>
              <a:t>doğru</a:t>
            </a:r>
            <a:r>
              <a:rPr lang="en-GB" b="1" dirty="0"/>
              <a:t> </a:t>
            </a:r>
            <a:r>
              <a:rPr lang="en-GB" b="1" dirty="0" err="1"/>
              <a:t>şirketi</a:t>
            </a:r>
            <a:r>
              <a:rPr lang="en-GB" b="1" dirty="0"/>
              <a:t> </a:t>
            </a:r>
            <a:r>
              <a:rPr lang="en-GB" b="1" dirty="0" err="1"/>
              <a:t>belirlemesine</a:t>
            </a:r>
            <a:r>
              <a:rPr lang="en-GB" b="1" dirty="0"/>
              <a:t> </a:t>
            </a:r>
            <a:r>
              <a:rPr lang="en-GB" b="1" dirty="0" err="1"/>
              <a:t>yardımcı</a:t>
            </a:r>
            <a:r>
              <a:rPr lang="en-GB" b="1" dirty="0"/>
              <a:t> </a:t>
            </a:r>
            <a:r>
              <a:rPr lang="en-GB" b="1" dirty="0" err="1"/>
              <a:t>olacak</a:t>
            </a:r>
            <a:r>
              <a:rPr lang="en-GB" b="1" dirty="0"/>
              <a:t> </a:t>
            </a:r>
            <a:r>
              <a:rPr lang="en-GB" b="1" dirty="0" err="1"/>
              <a:t>eyleme</a:t>
            </a:r>
            <a:r>
              <a:rPr lang="en-GB" b="1" dirty="0"/>
              <a:t> </a:t>
            </a:r>
            <a:r>
              <a:rPr lang="en-GB" b="1" dirty="0" err="1"/>
              <a:t>dönüştürülebilir</a:t>
            </a:r>
            <a:r>
              <a:rPr lang="en-GB" b="1" dirty="0"/>
              <a:t> </a:t>
            </a:r>
            <a:r>
              <a:rPr lang="tr-TR" b="1" dirty="0"/>
              <a:t>tavsiyeler ve i</a:t>
            </a:r>
            <a:r>
              <a:rPr lang="en-GB" b="1" dirty="0" err="1"/>
              <a:t>çgörüler</a:t>
            </a:r>
            <a:r>
              <a:rPr lang="en-GB" b="1" dirty="0"/>
              <a:t> </a:t>
            </a:r>
            <a:r>
              <a:rPr lang="en-GB" b="1" dirty="0" err="1"/>
              <a:t>sağlayın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457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7847-0493-4A88-8F0F-348476DC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9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Best Fit Model: RMSE Value &amp;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90B96-4333-46F8-B72B-7FE04C54F9E2}"/>
              </a:ext>
            </a:extLst>
          </p:cNvPr>
          <p:cNvSpPr txBox="1"/>
          <p:nvPr/>
        </p:nvSpPr>
        <p:spPr>
          <a:xfrm>
            <a:off x="939018" y="1693205"/>
            <a:ext cx="10104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RMSE </a:t>
            </a:r>
            <a:r>
              <a:rPr lang="en-GB" b="1" dirty="0" err="1"/>
              <a:t>veya</a:t>
            </a:r>
            <a:r>
              <a:rPr lang="en-GB" b="1" dirty="0"/>
              <a:t> </a:t>
            </a:r>
            <a:r>
              <a:rPr lang="en-GB" b="1" dirty="0" err="1"/>
              <a:t>kök</a:t>
            </a:r>
            <a:r>
              <a:rPr lang="en-GB" b="1" dirty="0"/>
              <a:t> </a:t>
            </a:r>
            <a:r>
              <a:rPr lang="en-GB" b="1" dirty="0" err="1"/>
              <a:t>ortalama</a:t>
            </a:r>
            <a:r>
              <a:rPr lang="en-GB" b="1" dirty="0"/>
              <a:t> </a:t>
            </a:r>
            <a:r>
              <a:rPr lang="en-GB" b="1" dirty="0" err="1"/>
              <a:t>kare</a:t>
            </a:r>
            <a:r>
              <a:rPr lang="en-GB" b="1" dirty="0"/>
              <a:t> </a:t>
            </a:r>
            <a:r>
              <a:rPr lang="en-GB" b="1" dirty="0" err="1"/>
              <a:t>hatası</a:t>
            </a:r>
            <a:r>
              <a:rPr lang="en-GB" b="1" dirty="0"/>
              <a:t>, </a:t>
            </a:r>
            <a:r>
              <a:rPr lang="en-GB" b="1" dirty="0" err="1"/>
              <a:t>Tahmin</a:t>
            </a:r>
            <a:r>
              <a:rPr lang="en-GB" b="1" dirty="0"/>
              <a:t> </a:t>
            </a:r>
            <a:r>
              <a:rPr lang="en-GB" b="1" dirty="0" err="1"/>
              <a:t>değerleri</a:t>
            </a:r>
            <a:r>
              <a:rPr lang="en-GB" b="1" dirty="0"/>
              <a:t> – </a:t>
            </a:r>
            <a:r>
              <a:rPr lang="en-GB" b="1" dirty="0" err="1"/>
              <a:t>Gerçek</a:t>
            </a:r>
            <a:r>
              <a:rPr lang="en-GB" b="1" dirty="0"/>
              <a:t> </a:t>
            </a:r>
            <a:r>
              <a:rPr lang="en-GB" b="1" dirty="0" err="1"/>
              <a:t>değerler</a:t>
            </a:r>
            <a:r>
              <a:rPr lang="en-GB" b="1" dirty="0"/>
              <a:t> </a:t>
            </a:r>
            <a:r>
              <a:rPr lang="en-GB" b="1" dirty="0" err="1"/>
              <a:t>olan</a:t>
            </a:r>
            <a:r>
              <a:rPr lang="en-GB" b="1" dirty="0"/>
              <a:t> </a:t>
            </a:r>
            <a:r>
              <a:rPr lang="en-GB" b="1" dirty="0" err="1"/>
              <a:t>hatayı</a:t>
            </a:r>
            <a:r>
              <a:rPr lang="en-GB" b="1" dirty="0"/>
              <a:t> </a:t>
            </a:r>
            <a:r>
              <a:rPr lang="en-GB" b="1" dirty="0" err="1"/>
              <a:t>ölçer</a:t>
            </a:r>
            <a:r>
              <a:rPr lang="en-GB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RMSE </a:t>
            </a:r>
            <a:r>
              <a:rPr lang="en-GB" b="1" dirty="0" err="1"/>
              <a:t>değerini</a:t>
            </a:r>
            <a:r>
              <a:rPr lang="en-GB" b="1" dirty="0"/>
              <a:t> ne </a:t>
            </a:r>
            <a:r>
              <a:rPr lang="en-GB" b="1" dirty="0" err="1"/>
              <a:t>kadar</a:t>
            </a:r>
            <a:r>
              <a:rPr lang="en-GB" b="1" dirty="0"/>
              <a:t> </a:t>
            </a:r>
            <a:r>
              <a:rPr lang="en-GB" b="1" dirty="0" err="1"/>
              <a:t>düşürürseniz</a:t>
            </a:r>
            <a:r>
              <a:rPr lang="en-GB" b="1" dirty="0"/>
              <a:t> Model o </a:t>
            </a:r>
            <a:r>
              <a:rPr lang="en-GB" b="1" dirty="0" err="1"/>
              <a:t>kadar</a:t>
            </a:r>
            <a:r>
              <a:rPr lang="en-GB" b="1" dirty="0"/>
              <a:t> </a:t>
            </a:r>
            <a:r>
              <a:rPr lang="en-GB" b="1" dirty="0" err="1"/>
              <a:t>iyi</a:t>
            </a:r>
            <a:r>
              <a:rPr lang="en-GB" b="1" dirty="0"/>
              <a:t> </a:t>
            </a:r>
            <a:r>
              <a:rPr lang="en-GB" b="1" dirty="0" err="1"/>
              <a:t>olur</a:t>
            </a:r>
            <a:r>
              <a:rPr lang="en-GB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6E94A-32B6-47D8-B016-16468D353CD6}"/>
              </a:ext>
            </a:extLst>
          </p:cNvPr>
          <p:cNvSpPr txBox="1"/>
          <p:nvPr/>
        </p:nvSpPr>
        <p:spPr>
          <a:xfrm>
            <a:off x="939018" y="2889125"/>
            <a:ext cx="395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RMSE values &amp; Accuracy for Yellow Cab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93211-E291-49E4-8188-4CDCCE60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4" y="3469812"/>
            <a:ext cx="2748215" cy="1185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E6A44B-32C0-4C62-8FF7-142B75973E92}"/>
              </a:ext>
            </a:extLst>
          </p:cNvPr>
          <p:cNvSpPr txBox="1"/>
          <p:nvPr/>
        </p:nvSpPr>
        <p:spPr>
          <a:xfrm>
            <a:off x="7888458" y="2889125"/>
            <a:ext cx="395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RMSE values &amp; Accuracy  for Pink Cab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F4D462-80EE-4CAE-9462-AC577BD9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79" y="3469812"/>
            <a:ext cx="2514600" cy="1171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4A84B4-9FFC-4313-BE13-6A3D213B0CED}"/>
              </a:ext>
            </a:extLst>
          </p:cNvPr>
          <p:cNvSpPr txBox="1"/>
          <p:nvPr/>
        </p:nvSpPr>
        <p:spPr>
          <a:xfrm>
            <a:off x="838200" y="5103674"/>
            <a:ext cx="10823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 Black" panose="020B0A04020102020204" pitchFamily="34" charset="0"/>
              </a:rPr>
              <a:t>Yukarıdaki</a:t>
            </a:r>
            <a:r>
              <a:rPr lang="en-GB" dirty="0">
                <a:latin typeface="Arial Black" panose="020B0A04020102020204" pitchFamily="34" charset="0"/>
              </a:rPr>
              <a:t> RMSE </a:t>
            </a:r>
            <a:r>
              <a:rPr lang="en-GB" dirty="0" err="1">
                <a:latin typeface="Arial Black" panose="020B0A04020102020204" pitchFamily="34" charset="0"/>
              </a:rPr>
              <a:t>verileri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ve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Doğruluk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uyarınca</a:t>
            </a:r>
            <a:r>
              <a:rPr lang="en-GB" dirty="0">
                <a:latin typeface="Arial Black" panose="020B0A04020102020204" pitchFamily="34" charset="0"/>
              </a:rPr>
              <a:t>, Ra</a:t>
            </a:r>
            <a:r>
              <a:rPr lang="tr-TR" dirty="0" err="1">
                <a:latin typeface="Arial Black" panose="020B0A04020102020204" pitchFamily="34" charset="0"/>
              </a:rPr>
              <a:t>ndom</a:t>
            </a:r>
            <a:r>
              <a:rPr lang="tr-TR" dirty="0">
                <a:latin typeface="Arial Black" panose="020B0A04020102020204" pitchFamily="34" charset="0"/>
              </a:rPr>
              <a:t> </a:t>
            </a:r>
            <a:r>
              <a:rPr lang="tr-TR" dirty="0" err="1">
                <a:latin typeface="Arial Black" panose="020B0A04020102020204" pitchFamily="34" charset="0"/>
              </a:rPr>
              <a:t>forest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Modeli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daha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fazla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dağıtım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için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uygun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modeldir</a:t>
            </a:r>
            <a:r>
              <a:rPr lang="en-GB" dirty="0">
                <a:latin typeface="Arial Black" panose="020B0A04020102020204" pitchFamily="34" charset="0"/>
              </a:rPr>
              <a:t>.</a:t>
            </a:r>
            <a:endParaRPr lang="tr-TR" dirty="0">
              <a:latin typeface="Arial Black" panose="020B0A04020102020204" pitchFamily="34" charset="0"/>
            </a:endParaRPr>
          </a:p>
          <a:p>
            <a:endParaRPr lang="tr-TR" dirty="0">
              <a:latin typeface="Arial Black" panose="020B0A04020102020204" pitchFamily="34" charset="0"/>
            </a:endParaRPr>
          </a:p>
          <a:p>
            <a:r>
              <a:rPr lang="en-GB" dirty="0">
                <a:latin typeface="Arial Black" panose="020B0A04020102020204" pitchFamily="34" charset="0"/>
              </a:rPr>
              <a:t>Ra</a:t>
            </a:r>
            <a:r>
              <a:rPr lang="tr-TR" dirty="0" err="1">
                <a:latin typeface="Arial Black" panose="020B0A04020102020204" pitchFamily="34" charset="0"/>
              </a:rPr>
              <a:t>ndom</a:t>
            </a:r>
            <a:r>
              <a:rPr lang="tr-TR" dirty="0">
                <a:latin typeface="Arial Black" panose="020B0A04020102020204" pitchFamily="34" charset="0"/>
              </a:rPr>
              <a:t> </a:t>
            </a:r>
            <a:r>
              <a:rPr lang="tr-TR" dirty="0" err="1">
                <a:latin typeface="Arial Black" panose="020B0A04020102020204" pitchFamily="34" charset="0"/>
              </a:rPr>
              <a:t>Forest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Modelini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Yorumlama</a:t>
            </a:r>
            <a:r>
              <a:rPr lang="en-GB" dirty="0">
                <a:latin typeface="Arial Black" panose="020B0A04020102020204" pitchFamily="34" charset="0"/>
              </a:rPr>
              <a:t>: </a:t>
            </a:r>
            <a:r>
              <a:rPr lang="en-GB" dirty="0" err="1">
                <a:latin typeface="Arial Black" panose="020B0A04020102020204" pitchFamily="34" charset="0"/>
              </a:rPr>
              <a:t>Yolculuk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Maliyeti</a:t>
            </a:r>
            <a:r>
              <a:rPr lang="en-GB" dirty="0">
                <a:latin typeface="Arial Black" panose="020B0A04020102020204" pitchFamily="34" charset="0"/>
              </a:rPr>
              <a:t>, Ay, </a:t>
            </a:r>
            <a:r>
              <a:rPr lang="en-GB" dirty="0" err="1">
                <a:latin typeface="Arial Black" panose="020B0A04020102020204" pitchFamily="34" charset="0"/>
              </a:rPr>
              <a:t>Yıl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Yaş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Gelir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dirty="0" err="1">
                <a:latin typeface="Arial Black" panose="020B0A04020102020204" pitchFamily="34" charset="0"/>
              </a:rPr>
              <a:t>Ücretlendirilen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Fiyat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için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iyi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öngörücülerdir</a:t>
            </a:r>
            <a:r>
              <a:rPr lang="en-GB" dirty="0">
                <a:latin typeface="Arial Black" panose="020B0A04020102020204" pitchFamily="34" charset="0"/>
              </a:rPr>
              <a:t>.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FCB525-FF58-46DC-8F7C-C16D09B6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54" y="3429000"/>
            <a:ext cx="2505075" cy="1247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5654BA-7DA9-4C32-8FF0-37BCF54BA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446" y="3413857"/>
            <a:ext cx="258462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14750-B3BE-4238-8B52-1D555B94E6D9}"/>
              </a:ext>
            </a:extLst>
          </p:cNvPr>
          <p:cNvSpPr txBox="1"/>
          <p:nvPr/>
        </p:nvSpPr>
        <p:spPr>
          <a:xfrm>
            <a:off x="642938" y="639763"/>
            <a:ext cx="6569075" cy="58578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 err="1"/>
              <a:t>Yıllık</a:t>
            </a:r>
            <a:r>
              <a:rPr lang="en-GB" dirty="0"/>
              <a:t> </a:t>
            </a:r>
            <a:r>
              <a:rPr lang="en-GB" dirty="0" err="1"/>
              <a:t>İşlem</a:t>
            </a:r>
            <a:r>
              <a:rPr lang="en-GB" dirty="0"/>
              <a:t>: </a:t>
            </a:r>
            <a:r>
              <a:rPr lang="en-GB" dirty="0" err="1"/>
              <a:t>Sarı</a:t>
            </a:r>
            <a:r>
              <a:rPr lang="en-GB" dirty="0"/>
              <a:t> </a:t>
            </a:r>
            <a:r>
              <a:rPr lang="en-GB" dirty="0" err="1"/>
              <a:t>Taksi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2016'dan 2018'e </a:t>
            </a:r>
            <a:r>
              <a:rPr lang="en-GB" dirty="0" err="1"/>
              <a:t>kadar</a:t>
            </a:r>
            <a:r>
              <a:rPr lang="en-GB" dirty="0"/>
              <a:t> </a:t>
            </a:r>
            <a:r>
              <a:rPr lang="en-GB" dirty="0" err="1"/>
              <a:t>yıllık</a:t>
            </a:r>
            <a:r>
              <a:rPr lang="en-GB" dirty="0"/>
              <a:t> </a:t>
            </a:r>
            <a:r>
              <a:rPr lang="en-GB" dirty="0" err="1"/>
              <a:t>İşlem</a:t>
            </a:r>
            <a:r>
              <a:rPr lang="en-GB" dirty="0"/>
              <a:t>, </a:t>
            </a:r>
            <a:r>
              <a:rPr lang="en-GB" dirty="0" err="1"/>
              <a:t>Pembe</a:t>
            </a:r>
            <a:r>
              <a:rPr lang="en-GB" dirty="0"/>
              <a:t> </a:t>
            </a:r>
            <a:r>
              <a:rPr lang="en-GB" dirty="0" err="1"/>
              <a:t>Taksi'nin</a:t>
            </a:r>
            <a:r>
              <a:rPr lang="en-GB" dirty="0"/>
              <a:t> </a:t>
            </a:r>
            <a:r>
              <a:rPr lang="en-GB" dirty="0" err="1"/>
              <a:t>neredeyse</a:t>
            </a:r>
            <a:r>
              <a:rPr lang="en-GB" dirty="0"/>
              <a:t> </a:t>
            </a:r>
            <a:r>
              <a:rPr lang="en-GB" dirty="0" err="1"/>
              <a:t>iki</a:t>
            </a:r>
            <a:r>
              <a:rPr lang="en-GB" dirty="0"/>
              <a:t> </a:t>
            </a:r>
            <a:r>
              <a:rPr lang="en-GB" dirty="0" err="1"/>
              <a:t>katıdır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A70E-00D3-4A4D-BAF2-32F465BAF895}"/>
              </a:ext>
            </a:extLst>
          </p:cNvPr>
          <p:cNvSpPr txBox="1"/>
          <p:nvPr/>
        </p:nvSpPr>
        <p:spPr>
          <a:xfrm>
            <a:off x="642938" y="1295400"/>
            <a:ext cx="6569075" cy="446563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500" b="1" dirty="0" err="1"/>
              <a:t>Cinsiyet</a:t>
            </a:r>
            <a:r>
              <a:rPr lang="en-GB" sz="1500" b="1" dirty="0"/>
              <a:t> </a:t>
            </a:r>
            <a:r>
              <a:rPr lang="en-GB" sz="1500" b="1" dirty="0" err="1"/>
              <a:t>Başına</a:t>
            </a:r>
            <a:r>
              <a:rPr lang="en-GB" sz="1500" b="1" dirty="0"/>
              <a:t> Marj: </a:t>
            </a:r>
            <a:r>
              <a:rPr lang="en-GB" sz="1500" dirty="0"/>
              <a:t> </a:t>
            </a:r>
            <a:r>
              <a:rPr lang="en-GB" sz="1500" dirty="0" err="1"/>
              <a:t>Sarı</a:t>
            </a:r>
            <a:r>
              <a:rPr lang="en-GB" sz="1500" dirty="0"/>
              <a:t> </a:t>
            </a:r>
            <a:r>
              <a:rPr lang="tr-TR" sz="1500" dirty="0"/>
              <a:t>Takside</a:t>
            </a:r>
            <a:r>
              <a:rPr lang="en-GB" sz="1500" dirty="0"/>
              <a:t> </a:t>
            </a:r>
            <a:r>
              <a:rPr lang="en-GB" sz="1500" dirty="0" err="1"/>
              <a:t>Pembe</a:t>
            </a:r>
            <a:r>
              <a:rPr lang="en-GB" sz="1500" dirty="0"/>
              <a:t> </a:t>
            </a:r>
            <a:r>
              <a:rPr lang="tr-TR" sz="1500" dirty="0"/>
              <a:t>Taksiye</a:t>
            </a:r>
            <a:r>
              <a:rPr lang="en-GB" sz="1500" dirty="0"/>
              <a:t> </a:t>
            </a:r>
            <a:r>
              <a:rPr lang="en-GB" sz="1500" dirty="0" err="1"/>
              <a:t>göre</a:t>
            </a:r>
            <a:r>
              <a:rPr lang="en-GB" sz="1500" dirty="0"/>
              <a:t> </a:t>
            </a:r>
            <a:r>
              <a:rPr lang="en-GB" sz="1500" dirty="0" err="1"/>
              <a:t>daha</a:t>
            </a:r>
            <a:r>
              <a:rPr lang="en-GB" sz="1500" dirty="0"/>
              <a:t> </a:t>
            </a:r>
            <a:r>
              <a:rPr lang="en-GB" sz="1500" dirty="0" err="1"/>
              <a:t>yüksek</a:t>
            </a:r>
            <a:r>
              <a:rPr lang="en-GB" sz="1500" dirty="0"/>
              <a:t> </a:t>
            </a:r>
            <a:r>
              <a:rPr lang="en-GB" sz="1500" dirty="0" err="1"/>
              <a:t>olan</a:t>
            </a:r>
            <a:r>
              <a:rPr lang="en-GB" sz="1500" dirty="0"/>
              <a:t> </a:t>
            </a:r>
            <a:r>
              <a:rPr lang="en-GB" sz="1500" dirty="0" err="1"/>
              <a:t>Kadın</a:t>
            </a:r>
            <a:r>
              <a:rPr lang="en-GB" sz="1500" dirty="0"/>
              <a:t> </a:t>
            </a:r>
            <a:r>
              <a:rPr lang="en-GB" sz="1500" dirty="0" err="1"/>
              <a:t>Müşteri</a:t>
            </a:r>
            <a:r>
              <a:rPr lang="en-GB" sz="1500" dirty="0"/>
              <a:t> </a:t>
            </a:r>
            <a:r>
              <a:rPr lang="en-GB" sz="1500" dirty="0" err="1"/>
              <a:t>yüzdesi</a:t>
            </a:r>
            <a:r>
              <a:rPr lang="en-GB" sz="1500" dirty="0"/>
              <a:t> </a:t>
            </a:r>
            <a:r>
              <a:rPr lang="en-GB" sz="1500" dirty="0" err="1"/>
              <a:t>nedeniyle</a:t>
            </a:r>
            <a:r>
              <a:rPr lang="en-GB" sz="1500" dirty="0"/>
              <a:t> </a:t>
            </a:r>
            <a:r>
              <a:rPr lang="en-GB" sz="1500" dirty="0" err="1"/>
              <a:t>Erkek</a:t>
            </a:r>
            <a:r>
              <a:rPr lang="en-GB" sz="1500" dirty="0"/>
              <a:t> </a:t>
            </a:r>
            <a:r>
              <a:rPr lang="en-GB" sz="1500" dirty="0" err="1"/>
              <a:t>ve</a:t>
            </a:r>
            <a:r>
              <a:rPr lang="en-GB" sz="1500" dirty="0"/>
              <a:t> </a:t>
            </a:r>
            <a:r>
              <a:rPr lang="en-GB" sz="1500" dirty="0" err="1"/>
              <a:t>Kadın</a:t>
            </a:r>
            <a:r>
              <a:rPr lang="en-GB" sz="1500" dirty="0"/>
              <a:t> </a:t>
            </a:r>
            <a:r>
              <a:rPr lang="en-GB" sz="1500" dirty="0" err="1"/>
              <a:t>Müşteriler</a:t>
            </a:r>
            <a:r>
              <a:rPr lang="en-GB" sz="1500" dirty="0"/>
              <a:t> </a:t>
            </a:r>
            <a:r>
              <a:rPr lang="en-GB" sz="1500" dirty="0" err="1"/>
              <a:t>arasında</a:t>
            </a:r>
            <a:r>
              <a:rPr lang="en-GB" sz="1500" dirty="0"/>
              <a:t> Marj </a:t>
            </a:r>
            <a:r>
              <a:rPr lang="en-GB" sz="1500" dirty="0" err="1"/>
              <a:t>farkı</a:t>
            </a:r>
            <a:r>
              <a:rPr lang="en-GB" sz="1500" dirty="0"/>
              <a:t> </a:t>
            </a:r>
            <a:r>
              <a:rPr lang="en-GB" sz="1500" dirty="0" err="1"/>
              <a:t>vardır</a:t>
            </a:r>
            <a:r>
              <a:rPr lang="en-GB" sz="1500" dirty="0"/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1500" b="1" dirty="0"/>
              <a:t>Kar</a:t>
            </a:r>
            <a:r>
              <a:rPr lang="en-GB" sz="1500" b="1" dirty="0"/>
              <a:t> Mar</a:t>
            </a:r>
            <a:r>
              <a:rPr lang="tr-TR" sz="1500" b="1" dirty="0" err="1"/>
              <a:t>jı</a:t>
            </a:r>
            <a:r>
              <a:rPr lang="en-GB" sz="1500" dirty="0"/>
              <a:t>: </a:t>
            </a:r>
            <a:r>
              <a:rPr lang="en-GB" sz="1500" dirty="0" err="1"/>
              <a:t>Sarı</a:t>
            </a:r>
            <a:r>
              <a:rPr lang="en-GB" sz="1500" dirty="0"/>
              <a:t> </a:t>
            </a:r>
            <a:r>
              <a:rPr lang="tr-TR" sz="1500" dirty="0"/>
              <a:t>Taksi</a:t>
            </a:r>
            <a:r>
              <a:rPr lang="en-GB" sz="1500" dirty="0"/>
              <a:t> </a:t>
            </a:r>
            <a:r>
              <a:rPr lang="en-GB" sz="1500" dirty="0" err="1"/>
              <a:t>için</a:t>
            </a:r>
            <a:r>
              <a:rPr lang="en-GB" sz="1500" dirty="0"/>
              <a:t> Kar </a:t>
            </a:r>
            <a:r>
              <a:rPr lang="en-GB" sz="1500" dirty="0" err="1"/>
              <a:t>Marjı</a:t>
            </a:r>
            <a:r>
              <a:rPr lang="en-GB" sz="1500" dirty="0"/>
              <a:t>, </a:t>
            </a:r>
            <a:r>
              <a:rPr lang="en-GB" sz="1500" dirty="0" err="1"/>
              <a:t>Pembe</a:t>
            </a:r>
            <a:r>
              <a:rPr lang="en-GB" sz="1500" dirty="0"/>
              <a:t> </a:t>
            </a:r>
            <a:r>
              <a:rPr lang="tr-TR" sz="1500" dirty="0"/>
              <a:t>Taksiye</a:t>
            </a:r>
            <a:r>
              <a:rPr lang="en-GB" sz="1500" dirty="0"/>
              <a:t> </a:t>
            </a:r>
            <a:r>
              <a:rPr lang="en-GB" sz="1500" dirty="0" err="1"/>
              <a:t>kıyasla</a:t>
            </a:r>
            <a:r>
              <a:rPr lang="en-GB" sz="1500" dirty="0"/>
              <a:t> 2016'dan 2018'e </a:t>
            </a:r>
            <a:r>
              <a:rPr lang="en-GB" sz="1500" dirty="0" err="1"/>
              <a:t>kadar</a:t>
            </a:r>
            <a:r>
              <a:rPr lang="en-GB" sz="1500" dirty="0"/>
              <a:t> her </a:t>
            </a:r>
            <a:r>
              <a:rPr lang="en-GB" sz="1500" dirty="0" err="1"/>
              <a:t>yıl</a:t>
            </a:r>
            <a:r>
              <a:rPr lang="en-GB" sz="1500" dirty="0"/>
              <a:t> </a:t>
            </a:r>
            <a:r>
              <a:rPr lang="en-GB" sz="1500" dirty="0" err="1"/>
              <a:t>daha</a:t>
            </a:r>
            <a:r>
              <a:rPr lang="en-GB" sz="1500" dirty="0"/>
              <a:t> </a:t>
            </a:r>
            <a:r>
              <a:rPr lang="en-GB" sz="1500" dirty="0" err="1"/>
              <a:t>yüksektir</a:t>
            </a:r>
            <a:r>
              <a:rPr lang="en-GB" sz="1500" dirty="0"/>
              <a:t>.</a:t>
            </a:r>
            <a:endParaRPr lang="tr-TR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500" b="1" dirty="0" err="1"/>
              <a:t>Yaş</a:t>
            </a:r>
            <a:r>
              <a:rPr lang="tr-TR" sz="1500" b="1" dirty="0"/>
              <a:t>a göre</a:t>
            </a:r>
            <a:r>
              <a:rPr lang="en-GB" sz="1500" b="1" dirty="0"/>
              <a:t> Marj </a:t>
            </a:r>
            <a:r>
              <a:rPr lang="en-GB" sz="1500" dirty="0" err="1"/>
              <a:t>Sarı</a:t>
            </a:r>
            <a:r>
              <a:rPr lang="en-GB" sz="1500" dirty="0"/>
              <a:t> </a:t>
            </a:r>
            <a:r>
              <a:rPr lang="tr-TR" sz="1500" dirty="0"/>
              <a:t>Taksi</a:t>
            </a:r>
            <a:r>
              <a:rPr lang="en-GB" sz="1500" dirty="0"/>
              <a:t>'de 50 </a:t>
            </a:r>
            <a:r>
              <a:rPr lang="en-GB" sz="1500" dirty="0" err="1"/>
              <a:t>yaş</a:t>
            </a:r>
            <a:r>
              <a:rPr lang="en-GB" sz="1500" dirty="0"/>
              <a:t> </a:t>
            </a:r>
            <a:r>
              <a:rPr lang="en-GB" sz="1500" dirty="0" err="1"/>
              <a:t>üstü</a:t>
            </a:r>
            <a:r>
              <a:rPr lang="en-GB" sz="1500" dirty="0"/>
              <a:t> </a:t>
            </a:r>
            <a:r>
              <a:rPr lang="en-GB" sz="1500" dirty="0" err="1"/>
              <a:t>kişiler</a:t>
            </a:r>
            <a:r>
              <a:rPr lang="en-GB" sz="1500" dirty="0"/>
              <a:t> </a:t>
            </a:r>
            <a:r>
              <a:rPr lang="en-GB" sz="1500" dirty="0" err="1"/>
              <a:t>için</a:t>
            </a:r>
            <a:r>
              <a:rPr lang="en-GB" sz="1500" dirty="0"/>
              <a:t> Marj </a:t>
            </a:r>
            <a:r>
              <a:rPr lang="en-GB" sz="1500" dirty="0" err="1"/>
              <a:t>farkı</a:t>
            </a:r>
            <a:r>
              <a:rPr lang="en-GB" sz="1500" dirty="0"/>
              <a:t> </a:t>
            </a:r>
            <a:r>
              <a:rPr lang="en-GB" sz="1500" dirty="0" err="1"/>
              <a:t>bulunurken</a:t>
            </a:r>
            <a:r>
              <a:rPr lang="en-GB" sz="1500" dirty="0"/>
              <a:t>, </a:t>
            </a:r>
            <a:r>
              <a:rPr lang="en-GB" sz="1500" dirty="0" err="1"/>
              <a:t>Pembe</a:t>
            </a:r>
            <a:r>
              <a:rPr lang="en-GB" sz="1500" dirty="0"/>
              <a:t> </a:t>
            </a:r>
            <a:r>
              <a:rPr lang="tr-TR" sz="1500" dirty="0"/>
              <a:t>Taksi</a:t>
            </a:r>
            <a:r>
              <a:rPr lang="en-GB" sz="1500" dirty="0"/>
              <a:t>'de </a:t>
            </a:r>
            <a:r>
              <a:rPr lang="en-GB" sz="1500" dirty="0" err="1"/>
              <a:t>tüm</a:t>
            </a:r>
            <a:r>
              <a:rPr lang="en-GB" sz="1500" dirty="0"/>
              <a:t> </a:t>
            </a:r>
            <a:r>
              <a:rPr lang="en-GB" sz="1500" dirty="0" err="1"/>
              <a:t>yaş</a:t>
            </a:r>
            <a:r>
              <a:rPr lang="en-GB" sz="1500" dirty="0"/>
              <a:t> </a:t>
            </a:r>
            <a:r>
              <a:rPr lang="en-GB" sz="1500" dirty="0" err="1"/>
              <a:t>grupları</a:t>
            </a:r>
            <a:r>
              <a:rPr lang="en-GB" sz="1500" dirty="0"/>
              <a:t> </a:t>
            </a:r>
            <a:r>
              <a:rPr lang="en-GB" sz="1500" dirty="0" err="1"/>
              <a:t>için</a:t>
            </a:r>
            <a:r>
              <a:rPr lang="en-GB" sz="1500" dirty="0"/>
              <a:t> Marj </a:t>
            </a:r>
            <a:r>
              <a:rPr lang="en-GB" sz="1500" dirty="0" err="1"/>
              <a:t>farkı</a:t>
            </a:r>
            <a:r>
              <a:rPr lang="en-GB" sz="1500" dirty="0"/>
              <a:t> </a:t>
            </a:r>
            <a:r>
              <a:rPr lang="en-GB" sz="1500" dirty="0" err="1"/>
              <a:t>yoktur</a:t>
            </a:r>
            <a:r>
              <a:rPr lang="en-GB" sz="1500" dirty="0"/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500" b="1" dirty="0" err="1"/>
              <a:t>Sarı</a:t>
            </a:r>
            <a:r>
              <a:rPr lang="en-GB" sz="1500" b="1" dirty="0"/>
              <a:t> </a:t>
            </a:r>
            <a:r>
              <a:rPr lang="en-GB" sz="1500" b="1" dirty="0" err="1"/>
              <a:t>Taksi</a:t>
            </a:r>
            <a:r>
              <a:rPr lang="en-GB" sz="1500" dirty="0"/>
              <a:t>, </a:t>
            </a:r>
            <a:r>
              <a:rPr lang="en-GB" sz="1500" dirty="0" err="1"/>
              <a:t>İşlemdeki</a:t>
            </a:r>
            <a:r>
              <a:rPr lang="en-GB" sz="1500" dirty="0"/>
              <a:t> </a:t>
            </a:r>
            <a:r>
              <a:rPr lang="en-GB" sz="1500" dirty="0" err="1"/>
              <a:t>artışla</a:t>
            </a:r>
            <a:r>
              <a:rPr lang="en-GB" sz="1500" dirty="0"/>
              <a:t> </a:t>
            </a:r>
            <a:r>
              <a:rPr lang="en-GB" sz="1500" dirty="0" err="1"/>
              <a:t>Marjları</a:t>
            </a:r>
            <a:r>
              <a:rPr lang="en-GB" sz="1500" dirty="0"/>
              <a:t> </a:t>
            </a:r>
            <a:r>
              <a:rPr lang="en-GB" sz="1500" dirty="0" err="1"/>
              <a:t>düşürür</a:t>
            </a:r>
            <a:r>
              <a:rPr lang="en-GB" sz="1500" dirty="0"/>
              <a:t>, </a:t>
            </a:r>
            <a:r>
              <a:rPr lang="en-GB" sz="1500" dirty="0" err="1"/>
              <a:t>dolayısıyla</a:t>
            </a:r>
            <a:r>
              <a:rPr lang="en-GB" sz="1500" dirty="0"/>
              <a:t> </a:t>
            </a:r>
            <a:r>
              <a:rPr lang="en-GB" sz="1500" dirty="0" err="1"/>
              <a:t>Sarı</a:t>
            </a:r>
            <a:r>
              <a:rPr lang="en-GB" sz="1500" dirty="0"/>
              <a:t> </a:t>
            </a:r>
            <a:r>
              <a:rPr lang="tr-TR" sz="1500" dirty="0"/>
              <a:t>Taksi</a:t>
            </a:r>
            <a:r>
              <a:rPr lang="en-GB" sz="1500" dirty="0"/>
              <a:t> </a:t>
            </a:r>
            <a:r>
              <a:rPr lang="en-GB" sz="1500" dirty="0" err="1"/>
              <a:t>için</a:t>
            </a:r>
            <a:r>
              <a:rPr lang="en-GB" sz="1500" dirty="0"/>
              <a:t> </a:t>
            </a:r>
            <a:r>
              <a:rPr lang="en-GB" sz="1500" dirty="0" err="1"/>
              <a:t>tatil</a:t>
            </a:r>
            <a:r>
              <a:rPr lang="en-GB" sz="1500" dirty="0"/>
              <a:t> </a:t>
            </a:r>
            <a:r>
              <a:rPr lang="en-GB" sz="1500" dirty="0" err="1"/>
              <a:t>sezonu</a:t>
            </a:r>
            <a:r>
              <a:rPr lang="en-GB" sz="1500" dirty="0"/>
              <a:t> </a:t>
            </a:r>
            <a:r>
              <a:rPr lang="en-GB" sz="1500" dirty="0" err="1"/>
              <a:t>olan</a:t>
            </a:r>
            <a:r>
              <a:rPr lang="en-GB" sz="1500" dirty="0"/>
              <a:t> </a:t>
            </a:r>
            <a:r>
              <a:rPr lang="en-GB" sz="1500" dirty="0" err="1"/>
              <a:t>Aralık</a:t>
            </a:r>
            <a:r>
              <a:rPr lang="en-GB" sz="1500" dirty="0"/>
              <a:t> </a:t>
            </a:r>
            <a:r>
              <a:rPr lang="en-GB" sz="1500" dirty="0" err="1"/>
              <a:t>Ayı</a:t>
            </a:r>
            <a:r>
              <a:rPr lang="en-GB" sz="1500" dirty="0"/>
              <a:t> </a:t>
            </a:r>
            <a:r>
              <a:rPr lang="en-GB" sz="1500" dirty="0" err="1"/>
              <a:t>boyunca</a:t>
            </a:r>
            <a:r>
              <a:rPr lang="en-GB" sz="1500" dirty="0"/>
              <a:t> </a:t>
            </a:r>
            <a:r>
              <a:rPr lang="en-GB" sz="1500" dirty="0" err="1"/>
              <a:t>seyahat</a:t>
            </a:r>
            <a:r>
              <a:rPr lang="en-GB" sz="1500" dirty="0"/>
              <a:t> </a:t>
            </a:r>
            <a:r>
              <a:rPr lang="en-GB" sz="1500" dirty="0" err="1"/>
              <a:t>sıklığı</a:t>
            </a:r>
            <a:r>
              <a:rPr lang="en-GB" sz="1500" dirty="0"/>
              <a:t> </a:t>
            </a:r>
            <a:r>
              <a:rPr lang="en-GB" sz="1500" dirty="0" err="1"/>
              <a:t>Pembe</a:t>
            </a:r>
            <a:r>
              <a:rPr lang="en-GB" sz="1500" dirty="0"/>
              <a:t> </a:t>
            </a:r>
            <a:r>
              <a:rPr lang="tr-TR" sz="1500" dirty="0"/>
              <a:t>Taksi</a:t>
            </a:r>
            <a:r>
              <a:rPr lang="en-GB" sz="1500" dirty="0"/>
              <a:t>'den 3 kat </a:t>
            </a:r>
            <a:r>
              <a:rPr lang="en-GB" sz="1500" dirty="0" err="1"/>
              <a:t>fazladır</a:t>
            </a:r>
            <a:r>
              <a:rPr lang="en-GB" sz="1500" dirty="0"/>
              <a:t>.</a:t>
            </a:r>
            <a:endParaRPr lang="tr-TR" sz="15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500" b="1" dirty="0" err="1"/>
              <a:t>Sarı</a:t>
            </a:r>
            <a:r>
              <a:rPr lang="en-GB" sz="1500" b="1" dirty="0"/>
              <a:t> </a:t>
            </a:r>
            <a:r>
              <a:rPr lang="en-GB" sz="1500" b="1" dirty="0" err="1"/>
              <a:t>Taksi</a:t>
            </a:r>
            <a:r>
              <a:rPr lang="en-GB" sz="1500" b="1" dirty="0"/>
              <a:t> </a:t>
            </a:r>
            <a:r>
              <a:rPr lang="en-GB" sz="1500" dirty="0" err="1"/>
              <a:t>müşterileri</a:t>
            </a:r>
            <a:r>
              <a:rPr lang="en-GB" sz="1500" dirty="0"/>
              <a:t>, %28 </a:t>
            </a:r>
            <a:r>
              <a:rPr lang="en-GB" sz="1500" dirty="0" err="1"/>
              <a:t>ile</a:t>
            </a:r>
            <a:r>
              <a:rPr lang="en-GB" sz="1500" dirty="0"/>
              <a:t> </a:t>
            </a:r>
            <a:r>
              <a:rPr lang="en-GB" sz="1500" dirty="0" err="1"/>
              <a:t>en</a:t>
            </a:r>
            <a:r>
              <a:rPr lang="en-GB" sz="1500" dirty="0"/>
              <a:t> </a:t>
            </a:r>
            <a:r>
              <a:rPr lang="en-GB" sz="1500" dirty="0" err="1"/>
              <a:t>yüksek</a:t>
            </a:r>
            <a:r>
              <a:rPr lang="en-GB" sz="1500" dirty="0"/>
              <a:t> </a:t>
            </a:r>
            <a:r>
              <a:rPr lang="tr-TR" sz="1500" dirty="0"/>
              <a:t>taksi</a:t>
            </a:r>
            <a:r>
              <a:rPr lang="en-GB" sz="1500" dirty="0"/>
              <a:t> </a:t>
            </a:r>
            <a:r>
              <a:rPr lang="tr-TR" sz="1500" dirty="0"/>
              <a:t>k</a:t>
            </a:r>
            <a:r>
              <a:rPr lang="en-GB" sz="1500" dirty="0" err="1"/>
              <a:t>ullanıcılarına</a:t>
            </a:r>
            <a:r>
              <a:rPr lang="en-GB" sz="1500" dirty="0"/>
              <a:t> </a:t>
            </a:r>
            <a:r>
              <a:rPr lang="en-GB" sz="1500" dirty="0" err="1"/>
              <a:t>sahip</a:t>
            </a:r>
            <a:r>
              <a:rPr lang="en-GB" sz="1500" dirty="0"/>
              <a:t> </a:t>
            </a:r>
            <a:r>
              <a:rPr lang="en-GB" sz="1500" dirty="0" err="1"/>
              <a:t>olan</a:t>
            </a:r>
            <a:r>
              <a:rPr lang="en-GB" sz="1500" dirty="0"/>
              <a:t> New York </a:t>
            </a:r>
            <a:r>
              <a:rPr lang="en-GB" sz="1500" dirty="0" err="1"/>
              <a:t>City'de</a:t>
            </a:r>
            <a:r>
              <a:rPr lang="en-GB" sz="1500" dirty="0"/>
              <a:t> </a:t>
            </a:r>
            <a:r>
              <a:rPr lang="en-GB" sz="1500" dirty="0" err="1"/>
              <a:t>en</a:t>
            </a:r>
            <a:r>
              <a:rPr lang="en-GB" sz="1500" dirty="0"/>
              <a:t> </a:t>
            </a:r>
            <a:r>
              <a:rPr lang="en-GB" sz="1500" dirty="0" err="1"/>
              <a:t>yüksektir</a:t>
            </a:r>
            <a:r>
              <a:rPr lang="en-GB" sz="15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186AB-6836-4013-87B4-FB21A0CA8104}"/>
              </a:ext>
            </a:extLst>
          </p:cNvPr>
          <p:cNvSpPr txBox="1"/>
          <p:nvPr/>
        </p:nvSpPr>
        <p:spPr>
          <a:xfrm>
            <a:off x="529816" y="4801778"/>
            <a:ext cx="6569075" cy="38576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tr-TR" sz="2400" dirty="0">
                <a:latin typeface="Arial Black" panose="020B0A04020102020204" pitchFamily="34" charset="0"/>
              </a:rPr>
              <a:t>  </a:t>
            </a:r>
            <a:r>
              <a:rPr lang="en-GB" sz="2400" dirty="0" err="1">
                <a:latin typeface="Arial Black" panose="020B0A04020102020204" pitchFamily="34" charset="0"/>
              </a:rPr>
              <a:t>Yukarıdaki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noktalara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dayanarak</a:t>
            </a:r>
            <a:r>
              <a:rPr lang="en-GB" sz="2400" dirty="0">
                <a:latin typeface="Arial Black" panose="020B0A04020102020204" pitchFamily="34" charset="0"/>
              </a:rPr>
              <a:t>, </a:t>
            </a:r>
            <a:r>
              <a:rPr lang="tr-TR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yatırım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için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Sarı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tr-TR" sz="2400" dirty="0">
                <a:latin typeface="Arial Black" panose="020B0A04020102020204" pitchFamily="34" charset="0"/>
              </a:rPr>
              <a:t>Taksi </a:t>
            </a:r>
            <a:r>
              <a:rPr lang="en-GB" sz="2400" dirty="0">
                <a:latin typeface="Arial Black" panose="020B0A04020102020204" pitchFamily="34" charset="0"/>
              </a:rPr>
              <a:t> </a:t>
            </a:r>
            <a:r>
              <a:rPr lang="en-GB" sz="2400" dirty="0" err="1">
                <a:latin typeface="Arial Black" panose="020B0A04020102020204" pitchFamily="34" charset="0"/>
              </a:rPr>
              <a:t>önerilir</a:t>
            </a:r>
            <a:r>
              <a:rPr lang="en-GB" sz="24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56F6-4F97-4098-A10E-1726A583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Öneriler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2791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77" y="1234284"/>
            <a:ext cx="6624535" cy="3347443"/>
          </a:xfrm>
        </p:spPr>
        <p:txBody>
          <a:bodyPr anchor="b">
            <a:normAutofit/>
          </a:bodyPr>
          <a:lstStyle/>
          <a:p>
            <a:pPr algn="l"/>
            <a:r>
              <a:rPr lang="tr-TR" sz="8800" dirty="0"/>
              <a:t>TEŞEKKÜRLER</a:t>
            </a:r>
            <a:endParaRPr lang="en-US" sz="8800" dirty="0"/>
          </a:p>
          <a:p>
            <a:pPr algn="l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50C687-86B5-4248-BEBB-0B59B7977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066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264888" cy="22219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 Hazırlama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B4CF53-BC95-46A2-B37D-D05450472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82FB6946-B6BC-49D3-BB97-5BB97BCDA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7D05801-3139-44B5-9BA4-80BF38143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1285406-A9A8-420E-B8E4-793B60049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B3D20EE-1C4E-4D4C-BCA6-8EDFF7C50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1515A89-664B-462C-9F5A-1E58EC54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3161A7D-FA76-4326-BAB9-6E0233A01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24BE7B-1AAC-463B-9FEF-7590317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6AB4F15-4844-457A-AF46-3D1D1AE34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260C4BD-CAAF-4776-AD3C-8449E475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FEFE041-1ED6-448D-AB61-539755AB9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1B5294C-A473-487E-B001-D0B9E60E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CB2FBA8-54F5-4AAC-A317-EE8CD705E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60C043C-3DD1-45AE-8C57-3B00D058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2AF05C5C-202A-4D8F-BE6C-10BBC01B0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D5F0CE7E-3C13-48B7-B758-56D1ECF99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62231363-AC94-4C4D-A832-B5F6C25F0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09068F2-E473-4D37-8B86-E277B12CE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69243EA3-CC31-43A5-B7BA-8077D9945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81597D69-9411-4FE0-9741-385ED1D4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EC6CFC5-C230-4B82-B3DA-852FC60C2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1166648" y="3233984"/>
            <a:ext cx="4264888" cy="303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300" b="1" i="0" dirty="0">
                <a:effectLst/>
              </a:rPr>
              <a:t>Bu </a:t>
            </a:r>
            <a:r>
              <a:rPr lang="en-US" sz="1300" b="1" i="0" dirty="0">
                <a:effectLst/>
              </a:rPr>
              <a:t> 4 dataset: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1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</a:rPr>
              <a:t>Cab_Data.csv </a:t>
            </a:r>
            <a:r>
              <a:rPr lang="en-US" sz="1300" i="0" dirty="0">
                <a:effectLst/>
              </a:rPr>
              <a:t>–</a:t>
            </a:r>
            <a:r>
              <a:rPr lang="tr-TR" sz="1300" i="0" dirty="0">
                <a:effectLst/>
              </a:rPr>
              <a:t> </a:t>
            </a:r>
            <a:r>
              <a:rPr lang="en-US" sz="1300" i="0" dirty="0">
                <a:effectLst/>
              </a:rPr>
              <a:t>2 </a:t>
            </a:r>
            <a:r>
              <a:rPr lang="en-US" sz="1300" i="0" dirty="0" err="1">
                <a:effectLst/>
              </a:rPr>
              <a:t>taksi</a:t>
            </a:r>
            <a:r>
              <a:rPr lang="en-US" sz="1300" i="0" dirty="0">
                <a:effectLst/>
              </a:rPr>
              <a:t> </a:t>
            </a:r>
            <a:r>
              <a:rPr lang="en-US" sz="1300" i="0" dirty="0" err="1">
                <a:effectLst/>
              </a:rPr>
              <a:t>firmasının</a:t>
            </a:r>
            <a:r>
              <a:rPr lang="tr-TR" sz="1300" i="0" dirty="0">
                <a:effectLst/>
              </a:rPr>
              <a:t>  </a:t>
            </a:r>
            <a:r>
              <a:rPr lang="en-US" sz="1300" i="0" dirty="0">
                <a:effectLst/>
              </a:rPr>
              <a:t> </a:t>
            </a:r>
            <a:r>
              <a:rPr lang="en-US" sz="1300" i="0" dirty="0" err="1">
                <a:effectLst/>
              </a:rPr>
              <a:t>işlem</a:t>
            </a:r>
            <a:r>
              <a:rPr lang="en-US" sz="1300" i="0" dirty="0">
                <a:effectLst/>
              </a:rPr>
              <a:t> </a:t>
            </a:r>
            <a:r>
              <a:rPr lang="en-US" sz="1300" i="0" dirty="0" err="1">
                <a:effectLst/>
              </a:rPr>
              <a:t>detaylarını</a:t>
            </a:r>
            <a:r>
              <a:rPr lang="en-US" sz="1300" i="0" dirty="0">
                <a:effectLst/>
              </a:rPr>
              <a:t> </a:t>
            </a:r>
            <a:r>
              <a:rPr lang="en-US" sz="1300" i="0" dirty="0" err="1">
                <a:effectLst/>
              </a:rPr>
              <a:t>içermektedir</a:t>
            </a:r>
            <a:r>
              <a:rPr lang="en-US" sz="1300" b="1" i="0" dirty="0">
                <a:effectLst/>
              </a:rPr>
              <a:t>.</a:t>
            </a:r>
            <a:endParaRPr lang="tr-TR" sz="1300" b="1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</a:rPr>
              <a:t>Customer_ID.csv</a:t>
            </a:r>
            <a:r>
              <a:rPr lang="en-US" sz="1300" b="0" i="0" dirty="0">
                <a:effectLst/>
              </a:rPr>
              <a:t> – –  </a:t>
            </a:r>
            <a:r>
              <a:rPr lang="en-US" sz="1300" b="0" i="0" dirty="0" err="1">
                <a:effectLst/>
              </a:rPr>
              <a:t>müşterinin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demografik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ayrıntılarını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birbirine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bağlayan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benzersiz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tanımlayıcı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içeren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eşleme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tablosudur</a:t>
            </a:r>
            <a:r>
              <a:rPr lang="en-US" sz="1300" b="0" i="0" dirty="0">
                <a:effectLst/>
              </a:rPr>
              <a:t>.</a:t>
            </a:r>
            <a:endParaRPr lang="tr-TR" sz="13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</a:rPr>
              <a:t>Transaction_ID.csv – </a:t>
            </a:r>
            <a:r>
              <a:rPr lang="en-US" sz="1300" b="0" i="0" dirty="0" err="1">
                <a:effectLst/>
              </a:rPr>
              <a:t>bu</a:t>
            </a:r>
            <a:r>
              <a:rPr lang="en-US" sz="1300" b="0" i="0" dirty="0">
                <a:effectLst/>
              </a:rPr>
              <a:t>, </a:t>
            </a:r>
            <a:r>
              <a:rPr lang="en-US" sz="1300" b="0" i="0" dirty="0" err="1">
                <a:effectLst/>
              </a:rPr>
              <a:t>müşteri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eşleme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ve</a:t>
            </a:r>
            <a:r>
              <a:rPr lang="tr-TR" sz="1300" b="0" i="0" dirty="0">
                <a:effectLst/>
              </a:rPr>
              <a:t> hangi 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ödeme</a:t>
            </a:r>
            <a:r>
              <a:rPr lang="en-US" sz="1300" b="0" i="0" dirty="0">
                <a:effectLst/>
              </a:rPr>
              <a:t> </a:t>
            </a:r>
            <a:r>
              <a:rPr lang="tr-TR" sz="1300" dirty="0"/>
              <a:t>yöntemi ile yapıldığını  gösteren 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işlemleri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içeren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bir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eşleme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tablosudur</a:t>
            </a:r>
            <a:r>
              <a:rPr lang="en-US" sz="1300" b="0" i="0" dirty="0">
                <a:effectLst/>
              </a:rPr>
              <a:t>.</a:t>
            </a:r>
            <a:endParaRPr lang="tr-TR" sz="13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</a:rPr>
              <a:t>City.csv – </a:t>
            </a:r>
            <a:r>
              <a:rPr lang="en-US" sz="1300" b="0" i="0" dirty="0">
                <a:effectLst/>
              </a:rPr>
              <a:t>  ABD </a:t>
            </a:r>
            <a:r>
              <a:rPr lang="en-US" sz="1300" b="0" i="0" dirty="0" err="1">
                <a:effectLst/>
              </a:rPr>
              <a:t>şehirlerinin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listesini</a:t>
            </a:r>
            <a:r>
              <a:rPr lang="en-US" sz="1300" b="0" i="0" dirty="0">
                <a:effectLst/>
              </a:rPr>
              <a:t>, </a:t>
            </a:r>
            <a:r>
              <a:rPr lang="en-US" sz="1300" b="0" i="0" dirty="0" err="1">
                <a:effectLst/>
              </a:rPr>
              <a:t>nüfuslarını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ve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taksi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kullanıcılarının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sayısını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içerir</a:t>
            </a:r>
            <a:r>
              <a:rPr lang="en-US" sz="1300" b="0" i="0" dirty="0">
                <a:effectLst/>
              </a:rPr>
              <a:t>..</a:t>
            </a:r>
          </a:p>
        </p:txBody>
      </p:sp>
      <p:pic>
        <p:nvPicPr>
          <p:cNvPr id="6" name="Picture 5" descr="World map with flight paths">
            <a:extLst>
              <a:ext uri="{FF2B5EF4-FFF2-40B4-BE49-F238E27FC236}">
                <a16:creationId xmlns:a16="http://schemas.microsoft.com/office/drawing/2014/main" id="{CCF3BD55-6A9C-46ED-91A9-0D71688E8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4" r="26380" b="1"/>
          <a:stretch/>
        </p:blipFill>
        <p:spPr>
          <a:xfrm>
            <a:off x="6635100" y="302291"/>
            <a:ext cx="5010667" cy="62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66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D4E51-C012-43E4-B2C0-499312F9EA38}"/>
              </a:ext>
            </a:extLst>
          </p:cNvPr>
          <p:cNvSpPr txBox="1"/>
          <p:nvPr/>
        </p:nvSpPr>
        <p:spPr>
          <a:xfrm>
            <a:off x="1524000" y="1584683"/>
            <a:ext cx="9144000" cy="255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Keşifçi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 Analizi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5100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CD4319-21CA-4165-A08D-D1E05DC37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0B631-294F-48CC-AA0F-C05FCE90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Her </a:t>
            </a:r>
            <a:r>
              <a:rPr lang="en-US" b="1" dirty="0" err="1"/>
              <a:t>İki</a:t>
            </a:r>
            <a:r>
              <a:rPr lang="en-US" b="1" dirty="0"/>
              <a:t> </a:t>
            </a:r>
            <a:r>
              <a:rPr lang="tr-TR" b="1" dirty="0"/>
              <a:t>Taksi</a:t>
            </a:r>
            <a:r>
              <a:rPr lang="en-US" b="1" dirty="0"/>
              <a:t> </a:t>
            </a:r>
            <a:r>
              <a:rPr lang="tr-TR" b="1" dirty="0"/>
              <a:t>i</a:t>
            </a:r>
            <a:r>
              <a:rPr lang="en-US" b="1" dirty="0" err="1"/>
              <a:t>çin</a:t>
            </a:r>
            <a:r>
              <a:rPr lang="en-US" b="1" dirty="0"/>
              <a:t> </a:t>
            </a:r>
            <a:r>
              <a:rPr lang="en-US" b="1" dirty="0" err="1"/>
              <a:t>Seyahat</a:t>
            </a:r>
            <a:r>
              <a:rPr lang="en-US" b="1" dirty="0"/>
              <a:t> </a:t>
            </a:r>
            <a:r>
              <a:rPr lang="en-US" b="1" dirty="0" err="1"/>
              <a:t>Edilen</a:t>
            </a:r>
            <a:r>
              <a:rPr lang="en-US" b="1" dirty="0"/>
              <a:t> KM </a:t>
            </a:r>
            <a:r>
              <a:rPr lang="en-US" b="1" dirty="0" err="1"/>
              <a:t>Dağılımı</a:t>
            </a:r>
            <a:r>
              <a:rPr lang="en-US" b="1" dirty="0"/>
              <a:t>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69B06-C46A-44F5-8C95-4AA9C8795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D76B2F7-4F50-4773-9D4F-290F71003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129C72A8-9B1F-4E7C-849C-3ED6C4F65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B4AD277-5CD3-42C3-8B43-2D645DF1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B705E15-6BC1-424E-9A76-D1005A39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F76BC37-F98D-4577-97A0-F827D0D17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9BD26941-01BA-4D66-8E65-20857D3DC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49B424C-62D9-4A49-AC52-5A78F2E40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76C9EBF-ED63-4269-A697-F6509920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D803FF3-8F07-4737-8BB1-105F778F1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FAED273-7CA0-4E1E-B334-37B189A6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9C1E0D9-E570-4AF5-880E-BBA6DD52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EDEDE693-1FBA-4D1A-A164-53CCD5CB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6AA202F9-EAD4-4DEA-9024-632A4F73B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6CCC0AF-E071-40EB-8C53-5ACA30272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AA000E7-AF97-4611-99C3-B1E03F5A4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AFC00B1E-E93B-4433-97D2-5360B33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4B77C83-19B4-4B90-ABA7-E70C365B4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97565E2-2F06-489E-937B-AD74A782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2F228EE9-2816-457D-83CE-BCFA543C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374D8F1E-E29D-4C22-AF20-A95EB92C9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5F5A97-7E71-413A-8005-E531C249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25" y="332320"/>
            <a:ext cx="4890276" cy="285266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693A4-C5D2-4A3D-AE21-322A5CB6141F}"/>
              </a:ext>
            </a:extLst>
          </p:cNvPr>
          <p:cNvSpPr txBox="1"/>
          <p:nvPr/>
        </p:nvSpPr>
        <p:spPr>
          <a:xfrm>
            <a:off x="1166648" y="3502955"/>
            <a:ext cx="5164703" cy="302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Yukarıdaki</a:t>
            </a:r>
            <a:r>
              <a:rPr lang="en-US" b="1" dirty="0"/>
              <a:t> </a:t>
            </a:r>
            <a:r>
              <a:rPr lang="en-US" b="1" dirty="0" err="1"/>
              <a:t>grafiklerden</a:t>
            </a:r>
            <a:r>
              <a:rPr lang="en-US" b="1" dirty="0"/>
              <a:t>, hem P</a:t>
            </a:r>
            <a:r>
              <a:rPr lang="tr-TR" b="1" dirty="0" err="1"/>
              <a:t>ink</a:t>
            </a:r>
            <a:r>
              <a:rPr lang="en-US" b="1" dirty="0"/>
              <a:t> hem de </a:t>
            </a:r>
            <a:r>
              <a:rPr lang="tr-TR" b="1" dirty="0" err="1"/>
              <a:t>yellow</a:t>
            </a:r>
            <a:r>
              <a:rPr lang="tr-TR" b="1" dirty="0"/>
              <a:t> Taksi 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sürüşlerin</a:t>
            </a:r>
            <a:r>
              <a:rPr lang="en-US" b="1" dirty="0"/>
              <a:t> </a:t>
            </a:r>
            <a:r>
              <a:rPr lang="en-US" b="1" dirty="0" err="1"/>
              <a:t>çoğunun</a:t>
            </a:r>
            <a:r>
              <a:rPr lang="en-US" b="1" dirty="0"/>
              <a:t> </a:t>
            </a:r>
            <a:r>
              <a:rPr lang="en-US" b="1" dirty="0" err="1"/>
              <a:t>yaklaşık</a:t>
            </a:r>
            <a:r>
              <a:rPr lang="en-US" b="1" dirty="0"/>
              <a:t> 2 </a:t>
            </a:r>
            <a:r>
              <a:rPr lang="en-US" b="1" dirty="0" err="1"/>
              <a:t>ila</a:t>
            </a:r>
            <a:r>
              <a:rPr lang="en-US" b="1" dirty="0"/>
              <a:t> 48 KM </a:t>
            </a:r>
            <a:r>
              <a:rPr lang="en-US" b="1" dirty="0" err="1"/>
              <a:t>aralığında</a:t>
            </a:r>
            <a:r>
              <a:rPr lang="en-US" b="1" dirty="0"/>
              <a:t> </a:t>
            </a:r>
            <a:r>
              <a:rPr lang="en-US" b="1" dirty="0" err="1"/>
              <a:t>olduğunu</a:t>
            </a:r>
            <a:r>
              <a:rPr lang="en-US" b="1" dirty="0"/>
              <a:t> </a:t>
            </a:r>
            <a:r>
              <a:rPr lang="en-US" b="1" dirty="0" err="1"/>
              <a:t>görebiliriz</a:t>
            </a:r>
            <a:r>
              <a:rPr lang="en-US" b="1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527D7-5191-4E1D-9EC5-6081549F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69" y="3562537"/>
            <a:ext cx="4331188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3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2D2E9-D68B-4BDB-B1F7-81AFC69F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 </a:t>
            </a:r>
            <a:r>
              <a:rPr lang="tr-TR" sz="3200" b="1" dirty="0"/>
              <a:t>i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</a:t>
            </a:r>
            <a:r>
              <a:rPr lang="tr-TR" sz="3200" b="1" dirty="0"/>
              <a:t> Taksi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b="1" dirty="0"/>
              <a:t>i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çin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b="1" dirty="0"/>
              <a:t>a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lınan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b="1" dirty="0"/>
              <a:t>ü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cretin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Dağılımı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C734D-078F-4178-9469-256E3909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37" y="364142"/>
            <a:ext cx="9669981" cy="3867993"/>
          </a:xfrm>
          <a:prstGeom prst="rect">
            <a:avLst/>
          </a:prstGeom>
        </p:spPr>
      </p:pic>
      <p:sp>
        <p:nvSpPr>
          <p:cNvPr id="43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111FA-AC6B-4DB0-AF6C-CFDB09925CFB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Sarı</a:t>
            </a:r>
            <a:r>
              <a:rPr lang="en-US" dirty="0"/>
              <a:t> </a:t>
            </a:r>
            <a:r>
              <a:rPr lang="tr-TR" dirty="0"/>
              <a:t>Taksi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Ücret</a:t>
            </a:r>
            <a:r>
              <a:rPr lang="tr-TR" dirty="0"/>
              <a:t> </a:t>
            </a:r>
            <a:r>
              <a:rPr lang="en-US" dirty="0" err="1"/>
              <a:t>aralığı</a:t>
            </a:r>
            <a:r>
              <a:rPr lang="en-US" dirty="0"/>
              <a:t> </a:t>
            </a:r>
            <a:r>
              <a:rPr lang="en-US" dirty="0" err="1"/>
              <a:t>Pembe</a:t>
            </a:r>
            <a:r>
              <a:rPr lang="en-US" dirty="0"/>
              <a:t> </a:t>
            </a:r>
            <a:r>
              <a:rPr lang="tr-TR" dirty="0"/>
              <a:t>Taksiden 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fazladır</a:t>
            </a:r>
            <a:r>
              <a:rPr lang="en-US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Aykırı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tr-TR" dirty="0" err="1"/>
              <a:t>segmentli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tr-TR" dirty="0" err="1"/>
              <a:t>çların</a:t>
            </a:r>
            <a:r>
              <a:rPr lang="en-US" dirty="0"/>
              <a:t> </a:t>
            </a:r>
            <a:r>
              <a:rPr lang="en-US" dirty="0" err="1"/>
              <a:t>kullanımından</a:t>
            </a:r>
            <a:r>
              <a:rPr lang="en-US" dirty="0"/>
              <a:t> </a:t>
            </a:r>
            <a:r>
              <a:rPr lang="en-US" dirty="0" err="1"/>
              <a:t>kaynaklanmaktadır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916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1DEF1-A279-4CD6-9E18-57AAF3AB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Aylık</a:t>
            </a:r>
            <a:r>
              <a:rPr lang="en-US" sz="4000" dirty="0"/>
              <a:t> </a:t>
            </a:r>
            <a:r>
              <a:rPr lang="en-US" sz="4000" dirty="0" err="1"/>
              <a:t>Seyahat</a:t>
            </a:r>
            <a:r>
              <a:rPr lang="en-US" sz="4000" dirty="0"/>
              <a:t> </a:t>
            </a:r>
            <a:r>
              <a:rPr lang="en-US" sz="4000" dirty="0" err="1"/>
              <a:t>Sıklığı</a:t>
            </a:r>
            <a:r>
              <a:rPr lang="en-US" sz="4000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8229F-90CC-424E-BDAB-03C0511D3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AEA1A-F1FD-4914-ACB0-9727B4D0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0" y="1299745"/>
            <a:ext cx="4953463" cy="225382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17C6DA-7575-4D32-8DCD-682958A3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26" y="1293553"/>
            <a:ext cx="4953464" cy="226620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0F846-7AF9-429C-96CB-BABFE4DFC8D5}"/>
              </a:ext>
            </a:extLst>
          </p:cNvPr>
          <p:cNvSpPr txBox="1"/>
          <p:nvPr/>
        </p:nvSpPr>
        <p:spPr>
          <a:xfrm>
            <a:off x="6417733" y="4212709"/>
            <a:ext cx="5160457" cy="203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/>
              <a:t>Sarı Taksi</a:t>
            </a:r>
            <a:r>
              <a:rPr lang="en-US" sz="2000" dirty="0"/>
              <a:t>(35000)</a:t>
            </a:r>
            <a:r>
              <a:rPr lang="tr-TR" sz="2000" dirty="0"/>
              <a:t> ile Pembe Taksi</a:t>
            </a:r>
            <a:r>
              <a:rPr lang="en-US" sz="2000" dirty="0"/>
              <a:t> (11000)  </a:t>
            </a:r>
            <a:r>
              <a:rPr lang="en-US" sz="2000" dirty="0" err="1"/>
              <a:t>karşılaştırıldığında</a:t>
            </a:r>
            <a:r>
              <a:rPr lang="en-US" sz="2000" dirty="0"/>
              <a:t> </a:t>
            </a:r>
            <a:r>
              <a:rPr lang="en-US" sz="2000" dirty="0" err="1"/>
              <a:t>tatil</a:t>
            </a:r>
            <a:r>
              <a:rPr lang="en-US" sz="2000" dirty="0"/>
              <a:t> </a:t>
            </a:r>
            <a:r>
              <a:rPr lang="en-US" sz="2000" dirty="0" err="1"/>
              <a:t>sezonu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Aralık</a:t>
            </a:r>
            <a:r>
              <a:rPr lang="en-US" sz="2000" dirty="0"/>
              <a:t> </a:t>
            </a:r>
            <a:r>
              <a:rPr lang="en-US" sz="2000" dirty="0" err="1"/>
              <a:t>ayında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tr-TR" sz="2000" dirty="0"/>
              <a:t>sıklıkta</a:t>
            </a:r>
            <a:r>
              <a:rPr lang="en-US" sz="2000" dirty="0"/>
              <a:t> </a:t>
            </a:r>
            <a:r>
              <a:rPr lang="en-US" sz="2000" dirty="0" err="1"/>
              <a:t>seyahat</a:t>
            </a:r>
            <a:r>
              <a:rPr lang="tr-TR" sz="2000" dirty="0"/>
              <a:t> oranlarına</a:t>
            </a:r>
            <a:r>
              <a:rPr lang="en-US" sz="2000" dirty="0"/>
              <a:t> </a:t>
            </a:r>
            <a:r>
              <a:rPr lang="en-US" sz="2000" dirty="0" err="1"/>
              <a:t>sahiptir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706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54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417AD-311C-479C-9507-4C9D2EFE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iki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Taksi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için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Banka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Yıllık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dirty="0"/>
              <a:t>i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şlem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Hareketleri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97" name="Rectangle 5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C746AA-B4F2-4552-8F9C-86F4D94E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19" y="0"/>
            <a:ext cx="6401931" cy="4760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01CD1-4DBE-4923-BAF8-AB2A42FCC9BD}"/>
              </a:ext>
            </a:extLst>
          </p:cNvPr>
          <p:cNvSpPr txBox="1"/>
          <p:nvPr/>
        </p:nvSpPr>
        <p:spPr>
          <a:xfrm>
            <a:off x="731519" y="4099034"/>
            <a:ext cx="10785191" cy="2196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Grafi</a:t>
            </a:r>
            <a:r>
              <a:rPr lang="tr-TR" sz="2000" dirty="0" err="1"/>
              <a:t>ğe</a:t>
            </a:r>
            <a:r>
              <a:rPr lang="tr-TR" sz="2000" dirty="0"/>
              <a:t> bakıldığında</a:t>
            </a:r>
            <a:r>
              <a:rPr lang="en-US" sz="2000" dirty="0"/>
              <a:t> </a:t>
            </a:r>
            <a:r>
              <a:rPr lang="en-US" sz="2000" dirty="0" err="1"/>
              <a:t>yıllık</a:t>
            </a:r>
            <a:r>
              <a:rPr lang="en-US" sz="2000" dirty="0"/>
              <a:t> </a:t>
            </a:r>
            <a:r>
              <a:rPr lang="en-US" sz="2000" dirty="0" err="1"/>
              <a:t>bazda</a:t>
            </a:r>
            <a:r>
              <a:rPr lang="en-US" sz="2000" dirty="0"/>
              <a:t>  </a:t>
            </a:r>
            <a:r>
              <a:rPr lang="en-US" sz="2000" dirty="0" err="1"/>
              <a:t>Sarı</a:t>
            </a:r>
            <a:r>
              <a:rPr lang="en-US" sz="2000" dirty="0"/>
              <a:t> </a:t>
            </a:r>
            <a:r>
              <a:rPr lang="en-US" sz="2000" dirty="0" err="1"/>
              <a:t>taksi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yapılan</a:t>
            </a:r>
            <a:r>
              <a:rPr lang="en-US" sz="2000" dirty="0"/>
              <a:t>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sayısı</a:t>
            </a:r>
            <a:r>
              <a:rPr lang="en-US" sz="2000" dirty="0"/>
              <a:t> </a:t>
            </a:r>
            <a:r>
              <a:rPr lang="en-US" sz="2000" dirty="0" err="1"/>
              <a:t>Pembe</a:t>
            </a:r>
            <a:r>
              <a:rPr lang="en-US" sz="2000" dirty="0"/>
              <a:t> </a:t>
            </a:r>
            <a:r>
              <a:rPr lang="en-US" sz="2000" dirty="0" err="1"/>
              <a:t>taksiye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fazladır</a:t>
            </a:r>
            <a:r>
              <a:rPr lang="en-US" sz="2000" dirty="0"/>
              <a:t>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7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2156</TotalTime>
  <Words>1259</Words>
  <Application>Microsoft Office PowerPoint</Application>
  <PresentationFormat>Geniş ekran</PresentationFormat>
  <Paragraphs>141</Paragraphs>
  <Slides>32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charter</vt:lpstr>
      <vt:lpstr>Wingdings</vt:lpstr>
      <vt:lpstr>Office Theme</vt:lpstr>
      <vt:lpstr>PowerPoint Sunusu</vt:lpstr>
      <vt:lpstr>   Agenda</vt:lpstr>
      <vt:lpstr>Problem Tanımı :</vt:lpstr>
      <vt:lpstr>Veri Hazırlama</vt:lpstr>
      <vt:lpstr>PowerPoint Sunusu</vt:lpstr>
      <vt:lpstr>Her İki Taksi için Seyahat Edilen KM Dağılımı :</vt:lpstr>
      <vt:lpstr>Her iki Taksi için alınan ücretin Dağılımı :</vt:lpstr>
      <vt:lpstr>Aylık Seyahat Sıklığı:</vt:lpstr>
      <vt:lpstr>Her iki Taksi için Banka Yıllık işlem Hareketleri:</vt:lpstr>
      <vt:lpstr>Pembe Taksi: Şehire göre KM Başına Ücretlendirme</vt:lpstr>
      <vt:lpstr>Sarı Taksi: Şehir Başına KM Başına Ücret Alınan Ücret</vt:lpstr>
      <vt:lpstr>Şehir Bazında Taksi Kullanıcıları:</vt:lpstr>
      <vt:lpstr>Her iki Taksi için Şehir Başına Transaction:</vt:lpstr>
      <vt:lpstr>Her iki Taksi için Cinsiyete Göre Ücretlendirme:</vt:lpstr>
      <vt:lpstr>Her iki Taksi için Cinsiyete Göre Müşteri oranı:</vt:lpstr>
      <vt:lpstr>Her iki Taksi için de yıllık Kar Marjı</vt:lpstr>
      <vt:lpstr>İşlem Başına pay:</vt:lpstr>
      <vt:lpstr>PowerPoint Sunusu</vt:lpstr>
      <vt:lpstr>PowerPoint Sunusu</vt:lpstr>
      <vt:lpstr>PowerPoint Sunusu</vt:lpstr>
      <vt:lpstr>Korelasyon:</vt:lpstr>
      <vt:lpstr>Correlation:</vt:lpstr>
      <vt:lpstr>PowerPoint Sunusu</vt:lpstr>
      <vt:lpstr>PowerPoint Sunusu</vt:lpstr>
      <vt:lpstr>PowerPoint Sunusu</vt:lpstr>
      <vt:lpstr>PowerPoint Sunusu</vt:lpstr>
      <vt:lpstr>PowerPoint Sunusu</vt:lpstr>
      <vt:lpstr>Model1: Linear Regression</vt:lpstr>
      <vt:lpstr>Base Model:</vt:lpstr>
      <vt:lpstr>Best Fit Model: RMSE Value &amp; Accuracy</vt:lpstr>
      <vt:lpstr>Öneriler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hazarika reeka</dc:creator>
  <cp:lastModifiedBy>Mehmet Çam</cp:lastModifiedBy>
  <cp:revision>112</cp:revision>
  <dcterms:created xsi:type="dcterms:W3CDTF">2021-03-07T07:18:46Z</dcterms:created>
  <dcterms:modified xsi:type="dcterms:W3CDTF">2022-03-05T14:10:45Z</dcterms:modified>
</cp:coreProperties>
</file>