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81" r:id="rId2"/>
    <p:sldId id="340" r:id="rId3"/>
    <p:sldId id="341" r:id="rId4"/>
    <p:sldId id="342" r:id="rId5"/>
    <p:sldId id="343" r:id="rId6"/>
    <p:sldId id="382" r:id="rId7"/>
    <p:sldId id="383" r:id="rId8"/>
    <p:sldId id="393" r:id="rId9"/>
    <p:sldId id="385" r:id="rId10"/>
    <p:sldId id="386" r:id="rId11"/>
    <p:sldId id="387" r:id="rId12"/>
    <p:sldId id="384" r:id="rId13"/>
    <p:sldId id="390" r:id="rId14"/>
    <p:sldId id="388" r:id="rId15"/>
    <p:sldId id="389" r:id="rId16"/>
    <p:sldId id="391" r:id="rId17"/>
    <p:sldId id="392" r:id="rId18"/>
    <p:sldId id="370" r:id="rId19"/>
    <p:sldId id="261" r:id="rId20"/>
    <p:sldId id="371" r:id="rId21"/>
    <p:sldId id="373" r:id="rId22"/>
    <p:sldId id="258" r:id="rId23"/>
    <p:sldId id="374" r:id="rId24"/>
    <p:sldId id="375" r:id="rId25"/>
    <p:sldId id="381" r:id="rId26"/>
    <p:sldId id="377" r:id="rId27"/>
    <p:sldId id="379" r:id="rId28"/>
    <p:sldId id="378" r:id="rId29"/>
    <p:sldId id="282" r:id="rId30"/>
    <p:sldId id="283" r:id="rId31"/>
    <p:sldId id="344" r:id="rId32"/>
    <p:sldId id="380" r:id="rId33"/>
    <p:sldId id="345" r:id="rId34"/>
    <p:sldId id="348" r:id="rId3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D78"/>
    <a:srgbClr val="FFFC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7"/>
    <p:restoredTop sz="91592"/>
  </p:normalViewPr>
  <p:slideViewPr>
    <p:cSldViewPr>
      <p:cViewPr varScale="1">
        <p:scale>
          <a:sx n="107" d="100"/>
          <a:sy n="107" d="100"/>
        </p:scale>
        <p:origin x="168" y="9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2C0332-BAF4-41EE-AAFA-71929D00FE69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9A6D9F2-55E9-44FC-82C4-4DCF121EE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6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86634-63B7-4B42-9F25-E7D7BC69D9B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11B1F-360F-9D46-8FC3-9AF9E761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B1F-360F-9D46-8FC3-9AF9E761A8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09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B1F-360F-9D46-8FC3-9AF9E761A8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73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B1F-360F-9D46-8FC3-9AF9E761A8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4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B1F-360F-9D46-8FC3-9AF9E761A8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2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B1F-360F-9D46-8FC3-9AF9E761A8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41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B1F-360F-9D46-8FC3-9AF9E761A8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B1F-360F-9D46-8FC3-9AF9E761A8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6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B1F-360F-9D46-8FC3-9AF9E761A8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0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B1F-360F-9D46-8FC3-9AF9E761A8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8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B1F-360F-9D46-8FC3-9AF9E761A8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5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B1F-360F-9D46-8FC3-9AF9E761A8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9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1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2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0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8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3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1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7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2212-BC4F-4445-B2DF-D54F9CCA76C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8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what-is-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book/01-introduction/images/areas.png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book/01-introduction/images/areas.png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C3yC0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going on here?</a:t>
            </a:r>
          </a:p>
        </p:txBody>
      </p:sp>
    </p:spTree>
    <p:extLst>
      <p:ext uri="{BB962C8B-B14F-4D97-AF65-F5344CB8AC3E}">
        <p14:creationId xmlns:p14="http://schemas.microsoft.com/office/powerpoint/2010/main" val="58081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62AA887-EBDF-924E-96CC-214B5642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03643"/>
            <a:ext cx="4154404" cy="3410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D0A758-A5D6-CE49-82EC-67371FA8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Connecting the local repo to GitHub</a:t>
            </a:r>
            <a:br>
              <a:rPr lang="en-US" dirty="0"/>
            </a:br>
            <a:r>
              <a:rPr lang="en-US" sz="3100" dirty="0"/>
              <a:t>Visual Studio 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90A49-A8EA-E94D-8015-939D5CC6D1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803"/>
          <a:stretch/>
        </p:blipFill>
        <p:spPr>
          <a:xfrm>
            <a:off x="2514600" y="5551788"/>
            <a:ext cx="6075510" cy="849012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4A73C859-6D55-CD46-85EE-897F8967BD72}"/>
              </a:ext>
            </a:extLst>
          </p:cNvPr>
          <p:cNvSpPr/>
          <p:nvPr/>
        </p:nvSpPr>
        <p:spPr>
          <a:xfrm rot="16200000">
            <a:off x="266700" y="5246988"/>
            <a:ext cx="990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A95219-64BD-B34F-A460-BF2E3A8D5EDC}"/>
              </a:ext>
            </a:extLst>
          </p:cNvPr>
          <p:cNvSpPr/>
          <p:nvPr/>
        </p:nvSpPr>
        <p:spPr>
          <a:xfrm>
            <a:off x="1295400" y="2209800"/>
            <a:ext cx="3163804" cy="228600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0A88F3E5-4B35-3C4B-BBCB-C42F42D1A356}"/>
              </a:ext>
            </a:extLst>
          </p:cNvPr>
          <p:cNvSpPr/>
          <p:nvPr/>
        </p:nvSpPr>
        <p:spPr>
          <a:xfrm rot="5400000">
            <a:off x="4350071" y="2732842"/>
            <a:ext cx="3255168" cy="2217889"/>
          </a:xfrm>
          <a:prstGeom prst="bentArrow">
            <a:avLst>
              <a:gd name="adj1" fmla="val 11966"/>
              <a:gd name="adj2" fmla="val 13351"/>
              <a:gd name="adj3" fmla="val 1589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87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5C79-9EB7-6A43-A4DD-E8A6BA2F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Checking out a branch</a:t>
            </a:r>
            <a:br>
              <a:rPr lang="en-US" dirty="0"/>
            </a:br>
            <a:r>
              <a:rPr lang="en-US" sz="3100" dirty="0"/>
              <a:t>Visual Studio Code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AD1D2-39F6-414A-81EC-A86887B0C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016"/>
          <a:stretch/>
        </p:blipFill>
        <p:spPr>
          <a:xfrm>
            <a:off x="890498" y="1982724"/>
            <a:ext cx="2309902" cy="292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5C9B24-78FB-6F4D-A674-AEA6B173B6F6}"/>
              </a:ext>
            </a:extLst>
          </p:cNvPr>
          <p:cNvSpPr/>
          <p:nvPr/>
        </p:nvSpPr>
        <p:spPr>
          <a:xfrm>
            <a:off x="2286000" y="2897124"/>
            <a:ext cx="762000" cy="533400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9D565AB7-F4E6-5C4D-8098-9EB17CA94353}"/>
              </a:ext>
            </a:extLst>
          </p:cNvPr>
          <p:cNvSpPr/>
          <p:nvPr/>
        </p:nvSpPr>
        <p:spPr>
          <a:xfrm>
            <a:off x="4572000" y="1676400"/>
            <a:ext cx="2514600" cy="612648"/>
          </a:xfrm>
          <a:prstGeom prst="wedgeRectCallout">
            <a:avLst>
              <a:gd name="adj1" fmla="val -109865"/>
              <a:gd name="adj2" fmla="val 18074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Commit number</a:t>
            </a:r>
          </a:p>
          <a:p>
            <a:pPr algn="ctr"/>
            <a:r>
              <a:rPr lang="en-US" dirty="0">
                <a:sym typeface="Wingdings" pitchFamily="2" charset="2"/>
              </a:rPr>
              <a:t>  Same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Connecting the local repo to GitHub</a:t>
            </a:r>
            <a:br>
              <a:rPr lang="en-US" sz="4000" dirty="0"/>
            </a:br>
            <a:r>
              <a:rPr lang="en-US" sz="3600" dirty="0"/>
              <a:t>Command line</a:t>
            </a:r>
            <a:br>
              <a:rPr lang="en-US" sz="3200" dirty="0"/>
            </a:b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DA1464-3EB6-0A4D-9C19-4EB20049E4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87" r="48158"/>
          <a:stretch/>
        </p:blipFill>
        <p:spPr>
          <a:xfrm>
            <a:off x="451782" y="1180143"/>
            <a:ext cx="4330890" cy="39481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13C098-AD0C-1C41-B0B6-E13E28FBEFD8}"/>
              </a:ext>
            </a:extLst>
          </p:cNvPr>
          <p:cNvSpPr/>
          <p:nvPr/>
        </p:nvSpPr>
        <p:spPr>
          <a:xfrm>
            <a:off x="439271" y="4304343"/>
            <a:ext cx="4038600" cy="228600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B21160-EEF9-C84E-82C4-54A3D5181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137268"/>
            <a:ext cx="7052880" cy="1446094"/>
          </a:xfrm>
          <a:prstGeom prst="rect">
            <a:avLst/>
          </a:prstGeom>
        </p:spPr>
      </p:pic>
      <p:sp>
        <p:nvSpPr>
          <p:cNvPr id="6" name="Bent Arrow 5">
            <a:extLst>
              <a:ext uri="{FF2B5EF4-FFF2-40B4-BE49-F238E27FC236}">
                <a16:creationId xmlns:a16="http://schemas.microsoft.com/office/drawing/2014/main" id="{E86DA980-C6B8-2B4B-8A03-DC16A750D0F6}"/>
              </a:ext>
            </a:extLst>
          </p:cNvPr>
          <p:cNvSpPr/>
          <p:nvPr/>
        </p:nvSpPr>
        <p:spPr>
          <a:xfrm rot="5400000">
            <a:off x="5352571" y="3893424"/>
            <a:ext cx="724858" cy="1676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764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5C79-9EB7-6A43-A4DD-E8A6BA2F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Checking out a branch</a:t>
            </a:r>
            <a:br>
              <a:rPr lang="en-US" dirty="0"/>
            </a:br>
            <a:r>
              <a:rPr lang="en-US" sz="3100" dirty="0"/>
              <a:t>Visual Studio 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83550-5DD8-B648-A69B-DDBB1C412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045" y="3738562"/>
            <a:ext cx="4307457" cy="284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FAD1D2-39F6-414A-81EC-A86887B0C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98" y="1676400"/>
            <a:ext cx="4443502" cy="29210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DBDFA7C0-1F18-084F-86E6-CB4E9F58ECE7}"/>
              </a:ext>
            </a:extLst>
          </p:cNvPr>
          <p:cNvSpPr/>
          <p:nvPr/>
        </p:nvSpPr>
        <p:spPr>
          <a:xfrm rot="16200000">
            <a:off x="74043" y="4787900"/>
            <a:ext cx="990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5C9B24-78FB-6F4D-A674-AEA6B173B6F6}"/>
              </a:ext>
            </a:extLst>
          </p:cNvPr>
          <p:cNvSpPr/>
          <p:nvPr/>
        </p:nvSpPr>
        <p:spPr>
          <a:xfrm>
            <a:off x="990600" y="2590800"/>
            <a:ext cx="2667000" cy="246836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B391FB-E43D-CD49-BCC7-95369C9ADBBF}"/>
              </a:ext>
            </a:extLst>
          </p:cNvPr>
          <p:cNvSpPr/>
          <p:nvPr/>
        </p:nvSpPr>
        <p:spPr>
          <a:xfrm>
            <a:off x="4730806" y="6324600"/>
            <a:ext cx="755594" cy="246836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D65D445-2EF5-9C42-8877-3C8E7134DB0B}"/>
              </a:ext>
            </a:extLst>
          </p:cNvPr>
          <p:cNvSpPr/>
          <p:nvPr/>
        </p:nvSpPr>
        <p:spPr>
          <a:xfrm>
            <a:off x="3675414" y="6172200"/>
            <a:ext cx="990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191195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49FC-EB47-6344-A1BE-106BD58F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Committing your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EEEFA-882E-3D4A-A87D-81BC3DDC0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6"/>
          <a:stretch/>
        </p:blipFill>
        <p:spPr>
          <a:xfrm>
            <a:off x="1981200" y="2057400"/>
            <a:ext cx="6705600" cy="3603624"/>
          </a:xfrm>
          <a:prstGeom prst="rect">
            <a:avLst/>
          </a:prstGeom>
        </p:spPr>
      </p:pic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85E6209D-0AA4-3940-9B8C-49CFD32FCF40}"/>
              </a:ext>
            </a:extLst>
          </p:cNvPr>
          <p:cNvSpPr/>
          <p:nvPr/>
        </p:nvSpPr>
        <p:spPr>
          <a:xfrm>
            <a:off x="228600" y="1751076"/>
            <a:ext cx="1447800" cy="612648"/>
          </a:xfrm>
          <a:prstGeom prst="wedgeRectCallout">
            <a:avLst>
              <a:gd name="adj1" fmla="val 74314"/>
              <a:gd name="adj2" fmla="val 15360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Changed Files</a:t>
            </a:r>
          </a:p>
        </p:txBody>
      </p:sp>
    </p:spTree>
    <p:extLst>
      <p:ext uri="{BB962C8B-B14F-4D97-AF65-F5344CB8AC3E}">
        <p14:creationId xmlns:p14="http://schemas.microsoft.com/office/powerpoint/2010/main" val="3359722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49FC-EB47-6344-A1BE-106BD58F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Committing your changes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F4CCE-2EEC-4547-82B6-9CF790638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0"/>
          <a:stretch/>
        </p:blipFill>
        <p:spPr>
          <a:xfrm>
            <a:off x="223863" y="1611990"/>
            <a:ext cx="2783774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5D5CC2-2282-0440-8F8D-F966C9F53D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02"/>
          <a:stretch/>
        </p:blipFill>
        <p:spPr>
          <a:xfrm>
            <a:off x="3326873" y="1581739"/>
            <a:ext cx="2222891" cy="1203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28CE08-40E9-C14B-A0A1-3235617C18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2"/>
          <a:stretch/>
        </p:blipFill>
        <p:spPr>
          <a:xfrm>
            <a:off x="241676" y="4668700"/>
            <a:ext cx="2765961" cy="1306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4D6E5E-C4D6-8449-B92B-5F7D7EF8F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657" y="3660286"/>
            <a:ext cx="3654706" cy="2567849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339FAA9-9FDB-3D4A-8DA7-82997941AE94}"/>
              </a:ext>
            </a:extLst>
          </p:cNvPr>
          <p:cNvSpPr/>
          <p:nvPr/>
        </p:nvSpPr>
        <p:spPr>
          <a:xfrm rot="16200000">
            <a:off x="1916768" y="2619947"/>
            <a:ext cx="990600" cy="6096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Click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C5C59D-B138-BB4C-B3E6-7CF5D68D0DCE}"/>
              </a:ext>
            </a:extLst>
          </p:cNvPr>
          <p:cNvCxnSpPr>
            <a:cxnSpLocks/>
          </p:cNvCxnSpPr>
          <p:nvPr/>
        </p:nvCxnSpPr>
        <p:spPr>
          <a:xfrm flipV="1">
            <a:off x="2530231" y="2183489"/>
            <a:ext cx="1087411" cy="17578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FD2FE5C-C98A-154D-B429-39055C7FAF00}"/>
              </a:ext>
            </a:extLst>
          </p:cNvPr>
          <p:cNvSpPr/>
          <p:nvPr/>
        </p:nvSpPr>
        <p:spPr>
          <a:xfrm rot="16200000">
            <a:off x="2071424" y="5995555"/>
            <a:ext cx="990600" cy="6096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9D861F-6D07-7D42-B632-A2AE18357BB8}"/>
              </a:ext>
            </a:extLst>
          </p:cNvPr>
          <p:cNvCxnSpPr>
            <a:cxnSpLocks/>
          </p:cNvCxnSpPr>
          <p:nvPr/>
        </p:nvCxnSpPr>
        <p:spPr>
          <a:xfrm flipV="1">
            <a:off x="2871525" y="5715000"/>
            <a:ext cx="1937980" cy="9005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ular Callout 21">
            <a:extLst>
              <a:ext uri="{FF2B5EF4-FFF2-40B4-BE49-F238E27FC236}">
                <a16:creationId xmlns:a16="http://schemas.microsoft.com/office/drawing/2014/main" id="{2EFFF744-AE85-1746-8DE1-32A9D23946BD}"/>
              </a:ext>
            </a:extLst>
          </p:cNvPr>
          <p:cNvSpPr/>
          <p:nvPr/>
        </p:nvSpPr>
        <p:spPr>
          <a:xfrm>
            <a:off x="7315200" y="3038482"/>
            <a:ext cx="1447800" cy="612648"/>
          </a:xfrm>
          <a:prstGeom prst="wedgeRectCallout">
            <a:avLst>
              <a:gd name="adj1" fmla="val -61024"/>
              <a:gd name="adj2" fmla="val 22919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Message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F22BECD8-FCEF-574C-AE40-DED3A10EC445}"/>
              </a:ext>
            </a:extLst>
          </p:cNvPr>
          <p:cNvSpPr/>
          <p:nvPr/>
        </p:nvSpPr>
        <p:spPr>
          <a:xfrm rot="5400000">
            <a:off x="5824790" y="3263618"/>
            <a:ext cx="990600" cy="6096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Click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434809-E2B0-3943-9819-A16EFAE8DE1C}"/>
              </a:ext>
            </a:extLst>
          </p:cNvPr>
          <p:cNvCxnSpPr>
            <a:cxnSpLocks/>
          </p:cNvCxnSpPr>
          <p:nvPr/>
        </p:nvCxnSpPr>
        <p:spPr>
          <a:xfrm flipH="1">
            <a:off x="1816499" y="2825308"/>
            <a:ext cx="2024016" cy="17466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25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DBBCF8-358F-5C41-93FB-9E354411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652F6-0AC1-8F49-8890-7BB362DC3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361"/>
          <a:stretch/>
        </p:blipFill>
        <p:spPr>
          <a:xfrm>
            <a:off x="304800" y="2057400"/>
            <a:ext cx="4267200" cy="3886200"/>
          </a:xfrm>
          <a:prstGeom prst="rect">
            <a:avLst/>
          </a:prstGeo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6C193C6F-8E95-304A-8E20-C801BCA077C7}"/>
              </a:ext>
            </a:extLst>
          </p:cNvPr>
          <p:cNvSpPr/>
          <p:nvPr/>
        </p:nvSpPr>
        <p:spPr>
          <a:xfrm>
            <a:off x="4876800" y="2057400"/>
            <a:ext cx="2915392" cy="612648"/>
          </a:xfrm>
          <a:prstGeom prst="wedgeRectCallout">
            <a:avLst>
              <a:gd name="adj1" fmla="val -109865"/>
              <a:gd name="adj2" fmla="val 18074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Commit numbers</a:t>
            </a:r>
          </a:p>
          <a:p>
            <a:pPr algn="ctr"/>
            <a:r>
              <a:rPr lang="en-US" dirty="0">
                <a:sym typeface="Wingdings" pitchFamily="2" charset="2"/>
              </a:rPr>
              <a:t>  Different Commits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47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AA60-9936-6744-B8BF-6B5800BA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3640D2-2B7C-3D4D-BD86-A1E52CD34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43050"/>
            <a:ext cx="3771900" cy="1885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35B86F-87D4-D940-A12A-D824A5382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572000"/>
            <a:ext cx="3927501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1AD0BC-4AC2-AE4D-9E69-414E6A7B25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4833" r="53626"/>
          <a:stretch/>
        </p:blipFill>
        <p:spPr>
          <a:xfrm>
            <a:off x="1371600" y="2179638"/>
            <a:ext cx="1997555" cy="715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B38B97-F745-FB42-B3AB-AFA16274224E}"/>
              </a:ext>
            </a:extLst>
          </p:cNvPr>
          <p:cNvSpPr/>
          <p:nvPr/>
        </p:nvSpPr>
        <p:spPr>
          <a:xfrm>
            <a:off x="1394361" y="2636838"/>
            <a:ext cx="755594" cy="246836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BFF9D53-9BAB-4240-B523-6A3665891CCB}"/>
              </a:ext>
            </a:extLst>
          </p:cNvPr>
          <p:cNvSpPr/>
          <p:nvPr/>
        </p:nvSpPr>
        <p:spPr>
          <a:xfrm>
            <a:off x="338969" y="2484438"/>
            <a:ext cx="990600" cy="6096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340073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EE8B-764A-E54E-BCE3-BF2478FC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Working Exercise</a:t>
            </a:r>
            <a:br>
              <a:rPr lang="en-US" dirty="0"/>
            </a:br>
            <a:r>
              <a:rPr lang="en-US" sz="3200" dirty="0"/>
              <a:t>Create a Website directory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508D1-0AF6-DF42-B69F-17CD70AD6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8321"/>
            <a:ext cx="7315200" cy="211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3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Initialize a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72F65-535F-F849-8F4E-FF3F1020D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82"/>
          <a:stretch/>
        </p:blipFill>
        <p:spPr>
          <a:xfrm>
            <a:off x="224244" y="1782665"/>
            <a:ext cx="3262550" cy="2854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FBA8AA-E94B-CD45-991D-4E7B67A0C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44" y="5410200"/>
            <a:ext cx="7133326" cy="1299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F80E59-C7EF-7D49-9DEF-1AD7A31EB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106" y="278596"/>
            <a:ext cx="3262550" cy="4312683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C6A63650-7E64-7C4F-9B35-F590EB2FCA56}"/>
              </a:ext>
            </a:extLst>
          </p:cNvPr>
          <p:cNvSpPr/>
          <p:nvPr/>
        </p:nvSpPr>
        <p:spPr>
          <a:xfrm>
            <a:off x="1600200" y="48006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150A6A10-5587-EB46-8424-D6254E3030C5}"/>
              </a:ext>
            </a:extLst>
          </p:cNvPr>
          <p:cNvSpPr/>
          <p:nvPr/>
        </p:nvSpPr>
        <p:spPr>
          <a:xfrm rot="5400000" flipH="1">
            <a:off x="7275261" y="5105401"/>
            <a:ext cx="1299077" cy="609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41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51B9-94F6-3A4A-B21B-DCC1578D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is Git?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EFDF-5DC8-B34A-A372-35DEE0E0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Version Control</a:t>
            </a:r>
          </a:p>
          <a:p>
            <a:r>
              <a:rPr lang="en-US" dirty="0"/>
              <a:t>Backup your work</a:t>
            </a:r>
          </a:p>
          <a:p>
            <a:r>
              <a:rPr lang="en-US" dirty="0"/>
              <a:t>Track changes</a:t>
            </a:r>
          </a:p>
          <a:p>
            <a:r>
              <a:rPr lang="en-US" dirty="0"/>
              <a:t>Safely collaborated</a:t>
            </a:r>
          </a:p>
          <a:p>
            <a:pPr marL="0" indent="0">
              <a:buNone/>
            </a:pPr>
            <a:r>
              <a:rPr lang="en-US" b="1" dirty="0"/>
              <a:t>Distributed</a:t>
            </a:r>
          </a:p>
          <a:p>
            <a:r>
              <a:rPr lang="en-US" dirty="0"/>
              <a:t>Every repo = full copy</a:t>
            </a:r>
          </a:p>
          <a:p>
            <a:r>
              <a:rPr lang="en-US" dirty="0"/>
              <a:t>Stored locally </a:t>
            </a:r>
          </a:p>
          <a:p>
            <a:pPr lvl="1"/>
            <a:r>
              <a:rPr lang="en-US" dirty="0"/>
              <a:t>no internet required</a:t>
            </a:r>
          </a:p>
        </p:txBody>
      </p:sp>
    </p:spTree>
    <p:extLst>
      <p:ext uri="{BB962C8B-B14F-4D97-AF65-F5344CB8AC3E}">
        <p14:creationId xmlns:p14="http://schemas.microsoft.com/office/powerpoint/2010/main" val="3356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Initialize a repository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F80E59-C7EF-7D49-9DEF-1AD7A31E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3262550" cy="431268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66140-4689-5E43-A1C5-AB61EC54FF2B}"/>
              </a:ext>
            </a:extLst>
          </p:cNvPr>
          <p:cNvGrpSpPr/>
          <p:nvPr/>
        </p:nvGrpSpPr>
        <p:grpSpPr>
          <a:xfrm>
            <a:off x="3528298" y="2647957"/>
            <a:ext cx="3563747" cy="779064"/>
            <a:chOff x="3245108" y="2169996"/>
            <a:chExt cx="3563747" cy="779064"/>
          </a:xfrm>
          <a:solidFill>
            <a:srgbClr val="F79646">
              <a:alpha val="23137"/>
            </a:srgb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303F63-2F10-0646-9FD9-1C4E8EF9ADBA}"/>
                </a:ext>
              </a:extLst>
            </p:cNvPr>
            <p:cNvSpPr/>
            <p:nvPr/>
          </p:nvSpPr>
          <p:spPr>
            <a:xfrm>
              <a:off x="3831610" y="2169996"/>
              <a:ext cx="2977245" cy="461665"/>
            </a:xfrm>
            <a:prstGeom prst="rect">
              <a:avLst/>
            </a:prstGeom>
            <a:grpFill/>
            <a:ln w="38100"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lvl="1"/>
              <a:r>
                <a:rPr lang="en-US" sz="2400" dirty="0">
                  <a:cs typeface="Courier New" pitchFamily="49" charset="0"/>
                </a:rPr>
                <a:t>Create a local rep</a:t>
              </a:r>
              <a:endParaRPr lang="en-US" sz="2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16CA7E-855B-BB41-8564-63E67895ED6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3245108" y="2400829"/>
              <a:ext cx="586502" cy="548231"/>
            </a:xfrm>
            <a:prstGeom prst="straightConnector1">
              <a:avLst/>
            </a:prstGeom>
            <a:grpFill/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79DD96-A9E2-4547-B34C-D33CF91285B3}"/>
              </a:ext>
            </a:extLst>
          </p:cNvPr>
          <p:cNvGrpSpPr/>
          <p:nvPr/>
        </p:nvGrpSpPr>
        <p:grpSpPr>
          <a:xfrm>
            <a:off x="3128038" y="5158642"/>
            <a:ext cx="3983799" cy="1407648"/>
            <a:chOff x="2424796" y="1570387"/>
            <a:chExt cx="3983799" cy="1407648"/>
          </a:xfrm>
          <a:solidFill>
            <a:srgbClr val="F79646">
              <a:alpha val="23137"/>
            </a:srgbClr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5AF021-D0D2-A943-9DD2-C54B9E03C0BD}"/>
                </a:ext>
              </a:extLst>
            </p:cNvPr>
            <p:cNvSpPr/>
            <p:nvPr/>
          </p:nvSpPr>
          <p:spPr>
            <a:xfrm>
              <a:off x="3431350" y="2147038"/>
              <a:ext cx="2977245" cy="830997"/>
            </a:xfrm>
            <a:prstGeom prst="rect">
              <a:avLst/>
            </a:prstGeom>
            <a:grpFill/>
            <a:ln w="38100"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lvl="1"/>
              <a:r>
                <a:rPr lang="en-US" sz="2400" dirty="0">
                  <a:cs typeface="Courier New" pitchFamily="49" charset="0"/>
                </a:rPr>
                <a:t>Create and attach to a GitHub repo</a:t>
              </a:r>
              <a:endParaRPr lang="en-US" sz="24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81242C-77E5-6F41-98F0-20A5D253DF79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2424796" y="1570387"/>
              <a:ext cx="1006554" cy="992150"/>
            </a:xfrm>
            <a:prstGeom prst="straightConnector1">
              <a:avLst/>
            </a:prstGeom>
            <a:grpFill/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111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Initialize a repository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F80E59-C7EF-7D49-9DEF-1AD7A31EB2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326"/>
          <a:stretch/>
        </p:blipFill>
        <p:spPr>
          <a:xfrm>
            <a:off x="222807" y="1520394"/>
            <a:ext cx="1992265" cy="992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62B9FE-9FD2-564C-BC7C-80ACA4AE1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77" y="3098760"/>
            <a:ext cx="1992265" cy="6604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4DF8F7-BCA2-E94B-B742-AEA06385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828" y="4360895"/>
            <a:ext cx="1685921" cy="23510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4BC740-CB07-5D45-ADEE-0CDD1A1A8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3889" y="3213589"/>
            <a:ext cx="5393863" cy="430820"/>
          </a:xfrm>
          <a:prstGeom prst="rect">
            <a:avLst/>
          </a:prstGeom>
        </p:spPr>
      </p:pic>
      <p:pic>
        <p:nvPicPr>
          <p:cNvPr id="6" name="Picture 5" descr="A close up of a screen&#10;&#10;Description automatically generated">
            <a:extLst>
              <a:ext uri="{FF2B5EF4-FFF2-40B4-BE49-F238E27FC236}">
                <a16:creationId xmlns:a16="http://schemas.microsoft.com/office/drawing/2014/main" id="{C04E4C78-861B-7144-A61D-16A9A5DCF5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89" y="1417639"/>
            <a:ext cx="5393863" cy="868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F1D66E-8C48-AA4C-9744-01CBD9A58B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2197" y="4194606"/>
            <a:ext cx="5605819" cy="1596594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279F9D97-2290-7E4D-BB7E-E38B38258AE4}"/>
              </a:ext>
            </a:extLst>
          </p:cNvPr>
          <p:cNvSpPr/>
          <p:nvPr/>
        </p:nvSpPr>
        <p:spPr>
          <a:xfrm>
            <a:off x="990600" y="2590712"/>
            <a:ext cx="228339" cy="381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F0B5D64-2697-DF46-AF40-514BA3FC90F4}"/>
              </a:ext>
            </a:extLst>
          </p:cNvPr>
          <p:cNvSpPr/>
          <p:nvPr/>
        </p:nvSpPr>
        <p:spPr>
          <a:xfrm>
            <a:off x="990599" y="3891935"/>
            <a:ext cx="228339" cy="381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0A8C44D7-B121-844E-9D57-3E8A878A27F9}"/>
              </a:ext>
            </a:extLst>
          </p:cNvPr>
          <p:cNvSpPr/>
          <p:nvPr/>
        </p:nvSpPr>
        <p:spPr>
          <a:xfrm>
            <a:off x="6056650" y="2512545"/>
            <a:ext cx="228339" cy="381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E7490A57-0AAE-7C47-BD86-4D6702ECEEEB}"/>
              </a:ext>
            </a:extLst>
          </p:cNvPr>
          <p:cNvSpPr/>
          <p:nvPr/>
        </p:nvSpPr>
        <p:spPr>
          <a:xfrm>
            <a:off x="6056649" y="3730378"/>
            <a:ext cx="228339" cy="381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D0886F-9BEF-6246-9EFF-4439EBA41949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1933749" y="1851820"/>
            <a:ext cx="1540140" cy="368458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62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states in </a:t>
            </a:r>
            <a:r>
              <a:rPr lang="en-US" dirty="0" err="1"/>
              <a:t>Git</a:t>
            </a:r>
            <a:endParaRPr lang="en-US" dirty="0"/>
          </a:p>
        </p:txBody>
      </p:sp>
      <p:pic>
        <p:nvPicPr>
          <p:cNvPr id="1026" name="Picture 2" descr="orking directory, staging area, and Git directory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7522"/>
            <a:ext cx="7886700" cy="434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5665" y="6273209"/>
            <a:ext cx="3887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source: </a:t>
            </a:r>
            <a:r>
              <a:rPr lang="en-US" sz="800" dirty="0">
                <a:hlinkClick r:id="rId3"/>
              </a:rPr>
              <a:t>https://git-scm.com/book/en/v2/book/01-introduction/images/areas.png</a:t>
            </a:r>
            <a:endParaRPr lang="en-US" sz="800" dirty="0"/>
          </a:p>
          <a:p>
            <a:r>
              <a:rPr lang="en-US" sz="800" dirty="0"/>
              <a:t>Shared under </a:t>
            </a:r>
            <a:r>
              <a:rPr lang="en-US" sz="800" dirty="0">
                <a:hlinkClick r:id="rId4"/>
              </a:rPr>
              <a:t>Creative Commons Attribution 3.0 Unported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5947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/>
              <a:t>Connecting the local repo to GitHub</a:t>
            </a:r>
            <a:br>
              <a:rPr lang="en-US" sz="3200" dirty="0"/>
            </a:b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DA1464-3EB6-0A4D-9C19-4EB20049E4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87" r="48158"/>
          <a:stretch/>
        </p:blipFill>
        <p:spPr>
          <a:xfrm>
            <a:off x="457200" y="990600"/>
            <a:ext cx="4330890" cy="39481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13C098-AD0C-1C41-B0B6-E13E28FBEFD8}"/>
              </a:ext>
            </a:extLst>
          </p:cNvPr>
          <p:cNvSpPr/>
          <p:nvPr/>
        </p:nvSpPr>
        <p:spPr>
          <a:xfrm>
            <a:off x="444689" y="4114800"/>
            <a:ext cx="4038600" cy="228600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B21160-EEF9-C84E-82C4-54A3D5181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137268"/>
            <a:ext cx="7052880" cy="144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70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/>
              <a:t>First Commit</a:t>
            </a:r>
            <a:br>
              <a:rPr lang="en-US" sz="3200" dirty="0"/>
            </a:br>
            <a:r>
              <a:rPr lang="en-US" sz="3200" dirty="0"/>
              <a:t>Step 1 -- Making a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9B6AB-D302-FE49-887E-6910FECE1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1" y="1714665"/>
            <a:ext cx="3048000" cy="20682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C71CB3-7A4D-2749-829C-15218149F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361" y="2026481"/>
            <a:ext cx="3998839" cy="156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89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/>
              <a:t>First Commit</a:t>
            </a:r>
            <a:br>
              <a:rPr lang="en-US" sz="3200" dirty="0"/>
            </a:br>
            <a:r>
              <a:rPr lang="en-US" sz="3200" dirty="0"/>
              <a:t>Step 2 – Committing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C0D2C-6218-4E42-98B9-25E8E6CD7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16" y="2233420"/>
            <a:ext cx="2988168" cy="2544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0B1B86-C54A-874F-B06E-540F5F820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2315908"/>
            <a:ext cx="3200400" cy="237978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ED79DB7-7EC8-7A44-BD9B-43E20B5F570A}"/>
              </a:ext>
            </a:extLst>
          </p:cNvPr>
          <p:cNvGrpSpPr/>
          <p:nvPr/>
        </p:nvGrpSpPr>
        <p:grpSpPr>
          <a:xfrm>
            <a:off x="3276600" y="1661385"/>
            <a:ext cx="2163518" cy="1726960"/>
            <a:chOff x="3151255" y="1140194"/>
            <a:chExt cx="2163518" cy="1726960"/>
          </a:xfrm>
          <a:solidFill>
            <a:srgbClr val="F79646">
              <a:alpha val="23137"/>
            </a:srgb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6F22AB-E00D-5C41-8117-11D43F91945C}"/>
                </a:ext>
              </a:extLst>
            </p:cNvPr>
            <p:cNvSpPr/>
            <p:nvPr/>
          </p:nvSpPr>
          <p:spPr>
            <a:xfrm>
              <a:off x="3429075" y="1140194"/>
              <a:ext cx="1885698" cy="461665"/>
            </a:xfrm>
            <a:prstGeom prst="rect">
              <a:avLst/>
            </a:prstGeom>
            <a:grpFill/>
            <a:ln w="38100"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lvl="1"/>
              <a:r>
                <a:rPr lang="en-US" sz="2400" dirty="0">
                  <a:cs typeface="Courier New" pitchFamily="49" charset="0"/>
                </a:rPr>
                <a:t>a) Click +</a:t>
              </a:r>
              <a:endParaRPr lang="en-US" sz="2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834CDA-1F80-FE42-A9BA-799AC4F9186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151255" y="1371027"/>
              <a:ext cx="277820" cy="1496127"/>
            </a:xfrm>
            <a:prstGeom prst="straightConnector1">
              <a:avLst/>
            </a:prstGeom>
            <a:grpFill/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0BDD2E-4E36-154D-AC6E-2EC99215BFA5}"/>
              </a:ext>
            </a:extLst>
          </p:cNvPr>
          <p:cNvGrpSpPr/>
          <p:nvPr/>
        </p:nvGrpSpPr>
        <p:grpSpPr>
          <a:xfrm>
            <a:off x="5034659" y="2819400"/>
            <a:ext cx="2977245" cy="2757254"/>
            <a:chOff x="4489262" y="-812085"/>
            <a:chExt cx="2977245" cy="2757254"/>
          </a:xfrm>
          <a:solidFill>
            <a:srgbClr val="F79646">
              <a:alpha val="23137"/>
            </a:srgb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962C3C-B8BC-9246-A428-0450585C684E}"/>
                </a:ext>
              </a:extLst>
            </p:cNvPr>
            <p:cNvSpPr/>
            <p:nvPr/>
          </p:nvSpPr>
          <p:spPr>
            <a:xfrm>
              <a:off x="4489262" y="1483504"/>
              <a:ext cx="2977245" cy="461665"/>
            </a:xfrm>
            <a:prstGeom prst="rect">
              <a:avLst/>
            </a:prstGeom>
            <a:grpFill/>
            <a:ln w="38100"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lvl="1"/>
              <a:r>
                <a:rPr lang="en-US" sz="2400" dirty="0">
                  <a:cs typeface="Courier New" pitchFamily="49" charset="0"/>
                </a:rPr>
                <a:t>c) Click to commit</a:t>
              </a:r>
              <a:endParaRPr lang="en-US" sz="2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138EEFF-940A-9142-B077-227061111A47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5977885" y="-812085"/>
              <a:ext cx="639518" cy="2295589"/>
            </a:xfrm>
            <a:prstGeom prst="straightConnector1">
              <a:avLst/>
            </a:prstGeom>
            <a:grpFill/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130F0-407E-0347-ABD3-1FE15443C25F}"/>
              </a:ext>
            </a:extLst>
          </p:cNvPr>
          <p:cNvGrpSpPr/>
          <p:nvPr/>
        </p:nvGrpSpPr>
        <p:grpSpPr>
          <a:xfrm>
            <a:off x="6384372" y="1355999"/>
            <a:ext cx="2163518" cy="1726960"/>
            <a:chOff x="3474598" y="1043765"/>
            <a:chExt cx="2163518" cy="1726960"/>
          </a:xfrm>
          <a:solidFill>
            <a:srgbClr val="F79646">
              <a:alpha val="23137"/>
            </a:srgb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2407E2-D9A5-B149-A0A8-003F475594A6}"/>
                </a:ext>
              </a:extLst>
            </p:cNvPr>
            <p:cNvSpPr/>
            <p:nvPr/>
          </p:nvSpPr>
          <p:spPr>
            <a:xfrm>
              <a:off x="3752418" y="1043765"/>
              <a:ext cx="1885698" cy="830997"/>
            </a:xfrm>
            <a:prstGeom prst="rect">
              <a:avLst/>
            </a:prstGeom>
            <a:grpFill/>
            <a:ln w="38100"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lvl="1"/>
              <a:r>
                <a:rPr lang="en-US" sz="2400" dirty="0">
                  <a:cs typeface="Courier New" pitchFamily="49" charset="0"/>
                </a:rPr>
                <a:t>b) Type message</a:t>
              </a:r>
              <a:endParaRPr lang="en-US" sz="2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C970F6D-F62A-7141-9049-82DABF17531C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3474598" y="1459264"/>
              <a:ext cx="277820" cy="1311461"/>
            </a:xfrm>
            <a:prstGeom prst="straightConnector1">
              <a:avLst/>
            </a:prstGeom>
            <a:grpFill/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86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/>
              <a:t>Exercise</a:t>
            </a:r>
            <a:br>
              <a:rPr lang="en-US" sz="4000" dirty="0"/>
            </a:br>
            <a:r>
              <a:rPr lang="en-US" sz="4000" dirty="0"/>
              <a:t>Visit the GitHub repo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F21803-8910-3046-8136-5FCCB55DF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1445120"/>
            <a:ext cx="6819900" cy="4226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5B9553-FE08-F84D-83C1-CCBCA26DC60A}"/>
              </a:ext>
            </a:extLst>
          </p:cNvPr>
          <p:cNvSpPr txBox="1"/>
          <p:nvPr/>
        </p:nvSpPr>
        <p:spPr>
          <a:xfrm>
            <a:off x="764675" y="5937031"/>
            <a:ext cx="761464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Question: </a:t>
            </a:r>
            <a:r>
              <a:rPr lang="en-US" sz="3600" dirty="0"/>
              <a:t>Why didn’t anything change?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6349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CBF160-2160-724F-A983-20E4A8EF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are local!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612BB-3976-5340-8749-395E0D41C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Committing changes only affects the 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3421048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800" dirty="0"/>
              <a:t>First Commit</a:t>
            </a:r>
            <a:br>
              <a:rPr lang="en-US" sz="4000" dirty="0"/>
            </a:br>
            <a:r>
              <a:rPr lang="en-US" sz="4000" dirty="0"/>
              <a:t>Step 3 – Pushing Changes to GitHub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85780C-6DB2-404E-A187-4576B3C0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0" y="2368702"/>
            <a:ext cx="4174200" cy="25777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89A77D-43F3-A747-B767-4E18424BA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565345"/>
            <a:ext cx="2794000" cy="876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33838F-692C-A74B-B445-FBF821C7B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213059"/>
            <a:ext cx="4330700" cy="257779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E1EA6AF2-2163-F443-95E3-2B606C619E7A}"/>
              </a:ext>
            </a:extLst>
          </p:cNvPr>
          <p:cNvSpPr/>
          <p:nvPr/>
        </p:nvSpPr>
        <p:spPr>
          <a:xfrm>
            <a:off x="4572000" y="2908245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422C9E87-461C-5642-9047-EEF01320AAC7}"/>
              </a:ext>
            </a:extLst>
          </p:cNvPr>
          <p:cNvSpPr/>
          <p:nvPr/>
        </p:nvSpPr>
        <p:spPr>
          <a:xfrm>
            <a:off x="6858000" y="3594486"/>
            <a:ext cx="336550" cy="465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21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Basic </a:t>
            </a:r>
            <a:r>
              <a:rPr lang="en-US" dirty="0" err="1"/>
              <a:t>Git</a:t>
            </a:r>
            <a:r>
              <a:rPr lang="en-US" dirty="0"/>
              <a:t>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Modify a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Stage the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Adds a snapshot to the staging area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Staging area </a:t>
            </a:r>
            <a:r>
              <a:rPr lang="en-US" dirty="0">
                <a:sym typeface="Wingdings"/>
              </a:rPr>
              <a:t> permanent 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9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7F2C-222F-7445-9EB7-BF82BE3A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E612-181F-0D47-BD66-CF81AB6C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Faster than alternatives</a:t>
            </a:r>
          </a:p>
          <a:p>
            <a:pPr lvl="1"/>
            <a:r>
              <a:rPr lang="en-US" dirty="0"/>
              <a:t>Focuses on </a:t>
            </a:r>
            <a:r>
              <a:rPr lang="en-US" i="1" dirty="0"/>
              <a:t>file content, </a:t>
            </a:r>
            <a:r>
              <a:rPr lang="en-US" dirty="0"/>
              <a:t>not names</a:t>
            </a:r>
          </a:p>
          <a:p>
            <a:r>
              <a:rPr lang="en-US" dirty="0"/>
              <a:t>Flexibility – Works for</a:t>
            </a:r>
          </a:p>
          <a:p>
            <a:pPr lvl="1"/>
            <a:r>
              <a:rPr lang="en-US" dirty="0"/>
              <a:t> Individuals</a:t>
            </a:r>
          </a:p>
          <a:p>
            <a:pPr lvl="1"/>
            <a:r>
              <a:rPr lang="en-US" dirty="0"/>
              <a:t>Small teams</a:t>
            </a:r>
          </a:p>
          <a:p>
            <a:pPr lvl="1"/>
            <a:r>
              <a:rPr lang="en-US" dirty="0"/>
              <a:t>Massive world-wide teams</a:t>
            </a:r>
          </a:p>
        </p:txBody>
      </p:sp>
    </p:spTree>
    <p:extLst>
      <p:ext uri="{BB962C8B-B14F-4D97-AF65-F5344CB8AC3E}">
        <p14:creationId xmlns:p14="http://schemas.microsoft.com/office/powerpoint/2010/main" val="1456278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Files Lifecycle</a:t>
            </a:r>
          </a:p>
        </p:txBody>
      </p:sp>
      <p:pic>
        <p:nvPicPr>
          <p:cNvPr id="2050" name="Picture 2" descr="he lifecycle of the status of your file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374662"/>
            <a:ext cx="7886700" cy="325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02689" y="317913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</a:t>
            </a:r>
            <a:r>
              <a:rPr lang="en-US" b="1" dirty="0">
                <a:solidFill>
                  <a:schemeClr val="accent6"/>
                </a:solidFill>
              </a:rPr>
              <a:t>+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0200" y="5405534"/>
            <a:ext cx="8996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Click </a:t>
            </a:r>
            <a:r>
              <a:rPr lang="en-US" dirty="0">
                <a:solidFill>
                  <a:schemeClr val="accent6"/>
                </a:solidFill>
              </a:rPr>
              <a:t>☑️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6149" y="499730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5665" y="6273209"/>
            <a:ext cx="3887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source: </a:t>
            </a:r>
            <a:r>
              <a:rPr lang="en-US" sz="800" dirty="0">
                <a:hlinkClick r:id="rId3"/>
              </a:rPr>
              <a:t>https://git-scm.com/book/en/v2/book/01-introduction/images/areas.png</a:t>
            </a:r>
            <a:endParaRPr lang="en-US" sz="800" dirty="0"/>
          </a:p>
          <a:p>
            <a:r>
              <a:rPr lang="en-US" sz="800" dirty="0"/>
              <a:t>Shared under </a:t>
            </a:r>
            <a:r>
              <a:rPr lang="en-US" sz="800" dirty="0">
                <a:hlinkClick r:id="rId4"/>
              </a:rPr>
              <a:t>Creative Commons Attribution 3.0 Unported License</a:t>
            </a:r>
            <a:r>
              <a:rPr lang="en-US" sz="8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535B38-1787-4B40-98D0-CCFFC3AE13B2}"/>
              </a:ext>
            </a:extLst>
          </p:cNvPr>
          <p:cNvSpPr txBox="1"/>
          <p:nvPr/>
        </p:nvSpPr>
        <p:spPr>
          <a:xfrm>
            <a:off x="5860002" y="455769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</a:t>
            </a:r>
            <a:r>
              <a:rPr lang="en-US" b="1" dirty="0">
                <a:solidFill>
                  <a:schemeClr val="accent6"/>
                </a:solidFill>
              </a:rPr>
              <a:t>+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775AB-0AE1-144E-90E6-2B3D882CD06A}"/>
              </a:ext>
            </a:extLst>
          </p:cNvPr>
          <p:cNvSpPr txBox="1"/>
          <p:nvPr/>
        </p:nvSpPr>
        <p:spPr>
          <a:xfrm>
            <a:off x="3581400" y="4218864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file_name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2B6E750-87F2-6A4C-B644-4415588F76A7}"/>
              </a:ext>
            </a:extLst>
          </p:cNvPr>
          <p:cNvGrpSpPr/>
          <p:nvPr/>
        </p:nvGrpSpPr>
        <p:grpSpPr>
          <a:xfrm>
            <a:off x="245641" y="910186"/>
            <a:ext cx="3810000" cy="2236062"/>
            <a:chOff x="88706" y="2259738"/>
            <a:chExt cx="3810000" cy="223606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AE4FBD-0C83-C546-8868-DE3BA64A6536}"/>
                </a:ext>
              </a:extLst>
            </p:cNvPr>
            <p:cNvGrpSpPr/>
            <p:nvPr/>
          </p:nvGrpSpPr>
          <p:grpSpPr>
            <a:xfrm>
              <a:off x="88706" y="2259738"/>
              <a:ext cx="3810000" cy="2236062"/>
              <a:chOff x="76200" y="1524000"/>
              <a:chExt cx="3810000" cy="223606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60CE49-FC63-4748-8C22-8B503F360F63}"/>
                  </a:ext>
                </a:extLst>
              </p:cNvPr>
              <p:cNvSpPr txBox="1"/>
              <p:nvPr/>
            </p:nvSpPr>
            <p:spPr>
              <a:xfrm>
                <a:off x="231289" y="1524000"/>
                <a:ext cx="2587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1) Make a local folder/file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FB96A73-7394-294A-A4B3-DD754D2DFB54}"/>
                  </a:ext>
                </a:extLst>
              </p:cNvPr>
              <p:cNvSpPr/>
              <p:nvPr/>
            </p:nvSpPr>
            <p:spPr>
              <a:xfrm>
                <a:off x="76200" y="1524000"/>
                <a:ext cx="3810000" cy="22360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39BF30C-5A85-3840-82C0-EAC7D30F8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326" y="2667000"/>
              <a:ext cx="3475987" cy="1625865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3A5D908-C8BD-454B-A982-01BEFC323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734" y="1009808"/>
            <a:ext cx="2302986" cy="184865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3303FD0-02D3-0146-851D-06259812D891}"/>
              </a:ext>
            </a:extLst>
          </p:cNvPr>
          <p:cNvGrpSpPr/>
          <p:nvPr/>
        </p:nvGrpSpPr>
        <p:grpSpPr>
          <a:xfrm>
            <a:off x="276869" y="3514884"/>
            <a:ext cx="3956076" cy="1353332"/>
            <a:chOff x="3968724" y="5199868"/>
            <a:chExt cx="3956076" cy="1353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014B3D3-E1AC-BE4E-8F04-73252AF8B53F}"/>
                </a:ext>
              </a:extLst>
            </p:cNvPr>
            <p:cNvGrpSpPr/>
            <p:nvPr/>
          </p:nvGrpSpPr>
          <p:grpSpPr>
            <a:xfrm>
              <a:off x="3968724" y="5199868"/>
              <a:ext cx="3956076" cy="1353332"/>
              <a:chOff x="4063138" y="856468"/>
              <a:chExt cx="3956076" cy="13533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2583ED-3E96-8B4C-8D3F-8431A4CD3343}"/>
                  </a:ext>
                </a:extLst>
              </p:cNvPr>
              <p:cNvSpPr txBox="1"/>
              <p:nvPr/>
            </p:nvSpPr>
            <p:spPr>
              <a:xfrm>
                <a:off x="4114799" y="856468"/>
                <a:ext cx="39044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2) Stage the file with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add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index.html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361B72F-F35D-794B-972B-8DB83D6638FA}"/>
                  </a:ext>
                </a:extLst>
              </p:cNvPr>
              <p:cNvSpPr/>
              <p:nvPr/>
            </p:nvSpPr>
            <p:spPr>
              <a:xfrm>
                <a:off x="4063138" y="856468"/>
                <a:ext cx="3810000" cy="1353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A0B787-3979-5D41-A370-D725ED729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2853" y="5804155"/>
              <a:ext cx="3182973" cy="644916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B7DE972-A047-8941-B9E3-D86562C81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555" y="3453156"/>
            <a:ext cx="1955800" cy="14986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AB69B59-FD86-5E46-AA53-612EF7BF2B5B}"/>
              </a:ext>
            </a:extLst>
          </p:cNvPr>
          <p:cNvGrpSpPr/>
          <p:nvPr/>
        </p:nvGrpSpPr>
        <p:grpSpPr>
          <a:xfrm>
            <a:off x="283920" y="5388617"/>
            <a:ext cx="3956076" cy="1353332"/>
            <a:chOff x="106614" y="5504184"/>
            <a:chExt cx="3956076" cy="135333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5EE57BD-609D-5C49-B62D-62AC96E14BC1}"/>
                </a:ext>
              </a:extLst>
            </p:cNvPr>
            <p:cNvGrpSpPr/>
            <p:nvPr/>
          </p:nvGrpSpPr>
          <p:grpSpPr>
            <a:xfrm>
              <a:off x="106614" y="5504184"/>
              <a:ext cx="3956076" cy="1353332"/>
              <a:chOff x="4063138" y="856468"/>
              <a:chExt cx="3956076" cy="135333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E289C4-EF5A-A947-A971-F90DE6B39CB1}"/>
                  </a:ext>
                </a:extLst>
              </p:cNvPr>
              <p:cNvSpPr txBox="1"/>
              <p:nvPr/>
            </p:nvSpPr>
            <p:spPr>
              <a:xfrm>
                <a:off x="4114799" y="856468"/>
                <a:ext cx="39044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3) Commit the changes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CE2E953-F4F9-7A49-941F-36473941D948}"/>
                  </a:ext>
                </a:extLst>
              </p:cNvPr>
              <p:cNvSpPr/>
              <p:nvPr/>
            </p:nvSpPr>
            <p:spPr>
              <a:xfrm>
                <a:off x="4063138" y="856468"/>
                <a:ext cx="3810000" cy="1353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7C7C961-2F80-A144-9978-0FB27DB6A6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34897"/>
            <a:stretch/>
          </p:blipFill>
          <p:spPr>
            <a:xfrm>
              <a:off x="286593" y="5958925"/>
              <a:ext cx="2994535" cy="81318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15C94A7-1C3C-C04E-9559-72C53C801E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1430" y="5359835"/>
            <a:ext cx="1491224" cy="141571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9E4050-825F-2340-B7A0-01ACB2761F5D}"/>
              </a:ext>
            </a:extLst>
          </p:cNvPr>
          <p:cNvCxnSpPr/>
          <p:nvPr/>
        </p:nvCxnSpPr>
        <p:spPr>
          <a:xfrm>
            <a:off x="297302" y="3299891"/>
            <a:ext cx="8229600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98188A-BF6A-4C4E-9278-BA92A6EFC524}"/>
              </a:ext>
            </a:extLst>
          </p:cNvPr>
          <p:cNvCxnSpPr/>
          <p:nvPr/>
        </p:nvCxnSpPr>
        <p:spPr>
          <a:xfrm>
            <a:off x="283920" y="5105400"/>
            <a:ext cx="8229600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3AE751B7-2200-EC43-A1E1-E0F4C673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61" y="50950"/>
            <a:ext cx="8229600" cy="597617"/>
          </a:xfrm>
        </p:spPr>
        <p:txBody>
          <a:bodyPr>
            <a:normAutofit fontScale="90000"/>
          </a:bodyPr>
          <a:lstStyle/>
          <a:p>
            <a:r>
              <a:rPr lang="en-US" dirty="0"/>
              <a:t>Command line git</a:t>
            </a:r>
          </a:p>
        </p:txBody>
      </p:sp>
    </p:spTree>
    <p:extLst>
      <p:ext uri="{BB962C8B-B14F-4D97-AF65-F5344CB8AC3E}">
        <p14:creationId xmlns:p14="http://schemas.microsoft.com/office/powerpoint/2010/main" val="221268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800" dirty="0"/>
              <a:t>Important</a:t>
            </a:r>
            <a:br>
              <a:rPr lang="en-US" sz="4000" dirty="0"/>
            </a:br>
            <a:r>
              <a:rPr lang="en-US" sz="4000" dirty="0"/>
              <a:t>Remember to Push Changes to GitHub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85780C-6DB2-404E-A187-4576B3C0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05" y="2099352"/>
            <a:ext cx="3295268" cy="2035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63A865-51E0-3D4D-BE40-0CF7D360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234903"/>
            <a:ext cx="6215481" cy="2359456"/>
          </a:xfrm>
          <a:prstGeom prst="rect">
            <a:avLst/>
          </a:prstGeom>
        </p:spPr>
      </p:pic>
      <p:sp>
        <p:nvSpPr>
          <p:cNvPr id="8" name="Bent Arrow 7">
            <a:extLst>
              <a:ext uri="{FF2B5EF4-FFF2-40B4-BE49-F238E27FC236}">
                <a16:creationId xmlns:a16="http://schemas.microsoft.com/office/drawing/2014/main" id="{2C72D2F2-394F-A145-85DC-835DA9E8B6B3}"/>
              </a:ext>
            </a:extLst>
          </p:cNvPr>
          <p:cNvSpPr/>
          <p:nvPr/>
        </p:nvSpPr>
        <p:spPr>
          <a:xfrm rot="5400000">
            <a:off x="4092344" y="2743200"/>
            <a:ext cx="1524000" cy="1371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66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2994-A813-C542-B573-AEE8187D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003266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Exercise 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AF364D-4184-9C49-8AC9-B5287B937F54}"/>
              </a:ext>
            </a:extLst>
          </p:cNvPr>
          <p:cNvGrpSpPr/>
          <p:nvPr/>
        </p:nvGrpSpPr>
        <p:grpSpPr>
          <a:xfrm>
            <a:off x="304800" y="847165"/>
            <a:ext cx="4038600" cy="3267635"/>
            <a:chOff x="4800600" y="779400"/>
            <a:chExt cx="4038600" cy="32676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FFB6AC-11AA-8C41-B121-C369DD5CE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0328" y="1295400"/>
              <a:ext cx="3794760" cy="245246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9FDA2C-A20C-9047-A11A-232DCBB44DF4}"/>
                </a:ext>
              </a:extLst>
            </p:cNvPr>
            <p:cNvSpPr txBox="1"/>
            <p:nvPr/>
          </p:nvSpPr>
          <p:spPr>
            <a:xfrm>
              <a:off x="4910328" y="787733"/>
              <a:ext cx="1497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8) Edit the file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4E9D5E-3DB5-A849-A686-9CD6E2799066}"/>
                </a:ext>
              </a:extLst>
            </p:cNvPr>
            <p:cNvSpPr/>
            <p:nvPr/>
          </p:nvSpPr>
          <p:spPr>
            <a:xfrm>
              <a:off x="4800600" y="779400"/>
              <a:ext cx="4038600" cy="3267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4AF6F0-B99A-734A-AFCB-4737F78EB05C}"/>
              </a:ext>
            </a:extLst>
          </p:cNvPr>
          <p:cNvGrpSpPr/>
          <p:nvPr/>
        </p:nvGrpSpPr>
        <p:grpSpPr>
          <a:xfrm>
            <a:off x="284367" y="4311035"/>
            <a:ext cx="4079465" cy="386630"/>
            <a:chOff x="4545471" y="583311"/>
            <a:chExt cx="4079465" cy="3866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7BE02-E276-AA4C-8685-EE186ECB7370}"/>
                </a:ext>
              </a:extLst>
            </p:cNvPr>
            <p:cNvSpPr txBox="1"/>
            <p:nvPr/>
          </p:nvSpPr>
          <p:spPr>
            <a:xfrm>
              <a:off x="4729932" y="583311"/>
              <a:ext cx="3298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9) Stage and commit the changes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3A7DCC-088B-F44F-AB47-FF86273727BB}"/>
                </a:ext>
              </a:extLst>
            </p:cNvPr>
            <p:cNvSpPr/>
            <p:nvPr/>
          </p:nvSpPr>
          <p:spPr>
            <a:xfrm>
              <a:off x="4545471" y="583311"/>
              <a:ext cx="4079465" cy="386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D2DDA4-FEB0-CA45-9C25-8ABE13805661}"/>
              </a:ext>
            </a:extLst>
          </p:cNvPr>
          <p:cNvGrpSpPr/>
          <p:nvPr/>
        </p:nvGrpSpPr>
        <p:grpSpPr>
          <a:xfrm>
            <a:off x="304800" y="4913689"/>
            <a:ext cx="4079465" cy="386630"/>
            <a:chOff x="4545471" y="583311"/>
            <a:chExt cx="4079465" cy="3866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225854-66E1-CE42-BFB2-43F2657AFB32}"/>
                </a:ext>
              </a:extLst>
            </p:cNvPr>
            <p:cNvSpPr txBox="1"/>
            <p:nvPr/>
          </p:nvSpPr>
          <p:spPr>
            <a:xfrm>
              <a:off x="4729932" y="583311"/>
              <a:ext cx="31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10) Push the changes to GitHub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3CA1F1-CC3D-244E-B1B7-21969CBAB696}"/>
                </a:ext>
              </a:extLst>
            </p:cNvPr>
            <p:cNvSpPr/>
            <p:nvPr/>
          </p:nvSpPr>
          <p:spPr>
            <a:xfrm>
              <a:off x="4545471" y="583311"/>
              <a:ext cx="4079465" cy="386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49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1673-0AF7-674D-901A-0931BABF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82D7-692C-AD49-ABE6-56D7470C3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folder called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Make a second html file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my_schedule.html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Add you class schedule</a:t>
            </a:r>
          </a:p>
          <a:p>
            <a:pPr lvl="1"/>
            <a:r>
              <a:rPr lang="en-US" dirty="0"/>
              <a:t>Unordered list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my_schedule.html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Add a link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my_schedule.html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Commit these changes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2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FCA6-0213-E54D-9B86-86546DE9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EFD0-9016-904B-BD2C-8D6B0241D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good!</a:t>
            </a:r>
          </a:p>
          <a:p>
            <a:r>
              <a:rPr lang="en-US" dirty="0"/>
              <a:t>De facto standard</a:t>
            </a:r>
          </a:p>
          <a:p>
            <a:r>
              <a:rPr lang="en-US" dirty="0"/>
              <a:t>Third-party tools</a:t>
            </a:r>
          </a:p>
          <a:p>
            <a:pPr lvl="1"/>
            <a:r>
              <a:rPr lang="en-US" dirty="0"/>
              <a:t>Free storage at GitHub or Bitbucket</a:t>
            </a:r>
          </a:p>
          <a:p>
            <a:pPr lvl="1"/>
            <a:r>
              <a:rPr lang="en-US" dirty="0"/>
              <a:t>Editor integration</a:t>
            </a:r>
          </a:p>
          <a:p>
            <a:r>
              <a:rPr lang="en-US" dirty="0"/>
              <a:t>Quality and Open Source</a:t>
            </a:r>
          </a:p>
        </p:txBody>
      </p:sp>
    </p:spTree>
    <p:extLst>
      <p:ext uri="{BB962C8B-B14F-4D97-AF65-F5344CB8AC3E}">
        <p14:creationId xmlns:p14="http://schemas.microsoft.com/office/powerpoint/2010/main" val="46341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7AC1-F81E-7740-95C2-D6998C5C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51324-CE07-694A-960B-0A3647286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https://bit.ly/2C3yC0f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4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0FFA29-E9DD-3B48-A37D-66F20C0C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Work to GitHub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06579-127F-3B46-9F20-C4D95F08C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branches and remotes to safely save your work.</a:t>
            </a:r>
          </a:p>
        </p:txBody>
      </p:sp>
    </p:spTree>
    <p:extLst>
      <p:ext uri="{BB962C8B-B14F-4D97-AF65-F5344CB8AC3E}">
        <p14:creationId xmlns:p14="http://schemas.microsoft.com/office/powerpoint/2010/main" val="27334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7CD59-1484-644F-BF7C-1BDAD010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repo on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45AD3-6B96-8841-84F5-DCB78B817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3" y="1217220"/>
            <a:ext cx="9034153" cy="141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45FE4-A924-F64A-9615-02FBF3B4D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61917"/>
            <a:ext cx="7010400" cy="1997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9D14F-A9C1-5643-9D84-59F84B2F4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92415"/>
            <a:ext cx="9144000" cy="1477818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05BA2686-D8B7-284F-9982-0F81958DE78A}"/>
              </a:ext>
            </a:extLst>
          </p:cNvPr>
          <p:cNvSpPr/>
          <p:nvPr/>
        </p:nvSpPr>
        <p:spPr>
          <a:xfrm>
            <a:off x="4419600" y="2589810"/>
            <a:ext cx="304800" cy="472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D6B55FB-E3DD-2A42-BB6F-D0E37F076F36}"/>
              </a:ext>
            </a:extLst>
          </p:cNvPr>
          <p:cNvSpPr/>
          <p:nvPr/>
        </p:nvSpPr>
        <p:spPr>
          <a:xfrm>
            <a:off x="4419600" y="5014293"/>
            <a:ext cx="304800" cy="472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4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52E5-BEBC-4F46-B3B4-5BCD2EDA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Switching to another repo</a:t>
            </a:r>
            <a:br>
              <a:rPr lang="en-US" dirty="0"/>
            </a:br>
            <a:r>
              <a:rPr lang="en-US" sz="3600" dirty="0"/>
              <a:t>Quick-and-dirty 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D53A13-C533-B640-8996-AA035729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39" y="1573524"/>
            <a:ext cx="7353300" cy="280925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C449CD90-CF4A-084C-946C-A34AB8DB7A52}"/>
              </a:ext>
            </a:extLst>
          </p:cNvPr>
          <p:cNvSpPr/>
          <p:nvPr/>
        </p:nvSpPr>
        <p:spPr>
          <a:xfrm>
            <a:off x="6096000" y="983676"/>
            <a:ext cx="2514600" cy="1023810"/>
          </a:xfrm>
          <a:prstGeom prst="wedgeRectCallout">
            <a:avLst>
              <a:gd name="adj1" fmla="val -109865"/>
              <a:gd name="adj2" fmla="val 18074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Deletes git tracking</a:t>
            </a:r>
          </a:p>
          <a:p>
            <a:pPr algn="ctr"/>
            <a:r>
              <a:rPr lang="en-US" dirty="0">
                <a:sym typeface="Wingdings" pitchFamily="2" charset="2"/>
              </a:rPr>
              <a:t>Keeps current files</a:t>
            </a:r>
          </a:p>
          <a:p>
            <a:pPr algn="ctr"/>
            <a:r>
              <a:rPr lang="en-US" dirty="0">
                <a:sym typeface="Wingdings" pitchFamily="2" charset="2"/>
              </a:rPr>
              <a:t>(No change to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3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8495-497F-6644-90F9-5C194A666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4" y="78984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Connecting the local repo to GitHub</a:t>
            </a:r>
            <a:br>
              <a:rPr lang="en-US" dirty="0"/>
            </a:br>
            <a:r>
              <a:rPr lang="en-US" sz="3100" dirty="0"/>
              <a:t>Visual Studio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C4E3E-383C-614F-BFAD-5872E61B0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20287" r="2552" b="61251"/>
          <a:stretch/>
        </p:blipFill>
        <p:spPr>
          <a:xfrm>
            <a:off x="164910" y="1295400"/>
            <a:ext cx="8140889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221DAF-7645-CA48-8792-5B1A3F084945}"/>
              </a:ext>
            </a:extLst>
          </p:cNvPr>
          <p:cNvSpPr/>
          <p:nvPr/>
        </p:nvSpPr>
        <p:spPr>
          <a:xfrm>
            <a:off x="7924800" y="1726579"/>
            <a:ext cx="304800" cy="254621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4A71DC-F96B-C340-9F80-52E57542C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10" y="3429990"/>
            <a:ext cx="8911764" cy="172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4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18650</TotalTime>
  <Words>538</Words>
  <Application>Microsoft Macintosh PowerPoint</Application>
  <PresentationFormat>On-screen Show (4:3)</PresentationFormat>
  <Paragraphs>116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Courier New</vt:lpstr>
      <vt:lpstr>Office Theme</vt:lpstr>
      <vt:lpstr>Git Concepts</vt:lpstr>
      <vt:lpstr>What is Git?</vt:lpstr>
      <vt:lpstr>Other Features</vt:lpstr>
      <vt:lpstr>Why use Git</vt:lpstr>
      <vt:lpstr>Git Cheat Sheet</vt:lpstr>
      <vt:lpstr>Saving your Work to GitHub</vt:lpstr>
      <vt:lpstr>Making a repo on GitHub</vt:lpstr>
      <vt:lpstr>Switching to another repo Quick-and-dirty method</vt:lpstr>
      <vt:lpstr>Connecting the local repo to GitHub Visual Studio Code</vt:lpstr>
      <vt:lpstr>Connecting the local repo to GitHub Visual Studio Code</vt:lpstr>
      <vt:lpstr>Checking out a branch Visual Studio Code</vt:lpstr>
      <vt:lpstr>Connecting the local repo to GitHub Command line </vt:lpstr>
      <vt:lpstr>Checking out a branch Visual Studio Code</vt:lpstr>
      <vt:lpstr> Committing your changes</vt:lpstr>
      <vt:lpstr> Committing your changes</vt:lpstr>
      <vt:lpstr>PowerPoint Presentation</vt:lpstr>
      <vt:lpstr>PowerPoint Presentation</vt:lpstr>
      <vt:lpstr>Working Exercise Create a Website directory</vt:lpstr>
      <vt:lpstr>Initialize a repository</vt:lpstr>
      <vt:lpstr>Initialize a repository</vt:lpstr>
      <vt:lpstr>Initialize a repository</vt:lpstr>
      <vt:lpstr>File states in Git</vt:lpstr>
      <vt:lpstr>Connecting the local repo to GitHub </vt:lpstr>
      <vt:lpstr>First Commit Step 1 -- Making a README.md</vt:lpstr>
      <vt:lpstr>First Commit Step 2 – Committing README.md</vt:lpstr>
      <vt:lpstr>Exercise Visit the GitHub repo</vt:lpstr>
      <vt:lpstr>Commits are local!</vt:lpstr>
      <vt:lpstr>First Commit Step 3 – Pushing Changes to GitHub</vt:lpstr>
      <vt:lpstr>Most Basic Git Workflow</vt:lpstr>
      <vt:lpstr>A Files Lifecycle</vt:lpstr>
      <vt:lpstr>Command line git</vt:lpstr>
      <vt:lpstr>Important Remember to Push Changes to GitHub</vt:lpstr>
      <vt:lpstr>Exercise 1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File System and Command Line Interaction</dc:title>
  <dc:creator>Todd Iverson</dc:creator>
  <cp:lastModifiedBy>Microsoft Office User</cp:lastModifiedBy>
  <cp:revision>98</cp:revision>
  <cp:lastPrinted>2017-01-09T16:20:43Z</cp:lastPrinted>
  <dcterms:created xsi:type="dcterms:W3CDTF">2013-01-14T19:28:36Z</dcterms:created>
  <dcterms:modified xsi:type="dcterms:W3CDTF">2020-10-12T19:29:34Z</dcterms:modified>
</cp:coreProperties>
</file>