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340" r:id="rId3"/>
    <p:sldId id="341" r:id="rId4"/>
    <p:sldId id="342" r:id="rId5"/>
    <p:sldId id="343" r:id="rId6"/>
    <p:sldId id="382" r:id="rId7"/>
    <p:sldId id="393" r:id="rId8"/>
    <p:sldId id="395" r:id="rId9"/>
    <p:sldId id="394" r:id="rId10"/>
    <p:sldId id="396" r:id="rId11"/>
    <p:sldId id="370" r:id="rId12"/>
    <p:sldId id="261" r:id="rId13"/>
    <p:sldId id="371" r:id="rId14"/>
    <p:sldId id="373" r:id="rId15"/>
    <p:sldId id="258" r:id="rId16"/>
    <p:sldId id="375" r:id="rId17"/>
    <p:sldId id="381" r:id="rId18"/>
    <p:sldId id="377" r:id="rId19"/>
    <p:sldId id="379" r:id="rId20"/>
    <p:sldId id="378" r:id="rId21"/>
    <p:sldId id="282" r:id="rId22"/>
    <p:sldId id="283" r:id="rId23"/>
    <p:sldId id="344" r:id="rId24"/>
    <p:sldId id="380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/>
    <p:restoredTop sz="91592"/>
  </p:normalViewPr>
  <p:slideViewPr>
    <p:cSldViewPr>
      <p:cViewPr varScale="1">
        <p:scale>
          <a:sx n="107" d="100"/>
          <a:sy n="107" d="100"/>
        </p:scale>
        <p:origin x="168" y="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11B1F-360F-9D46-8FC3-9AF9E761A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what-is-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book/01-introduction/images/areas.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C3yC0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58081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4FEF-7546-6340-8EE8-4BB973AB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Website Repo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C347A-A1A1-4249-A8BD-A8AEDC9F5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GitHub to host and serve a static webpage</a:t>
            </a:r>
          </a:p>
        </p:txBody>
      </p:sp>
    </p:spTree>
    <p:extLst>
      <p:ext uri="{BB962C8B-B14F-4D97-AF65-F5344CB8AC3E}">
        <p14:creationId xmlns:p14="http://schemas.microsoft.com/office/powerpoint/2010/main" val="18555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E8B-764A-E54E-BCE3-BF2478FC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Working Exercise</a:t>
            </a:r>
            <a:br>
              <a:rPr lang="en-US" dirty="0"/>
            </a:br>
            <a:r>
              <a:rPr lang="en-US" sz="3200" dirty="0"/>
              <a:t>Create a Website directory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508D1-0AF6-DF42-B69F-17CD70AD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15200" cy="21193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DE6508-970B-7D4E-ACCF-FB68A597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181600"/>
            <a:ext cx="5257800" cy="83820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C64FBC2-D292-4844-8E9C-47D0FEDC8B08}"/>
              </a:ext>
            </a:extLst>
          </p:cNvPr>
          <p:cNvSpPr/>
          <p:nvPr/>
        </p:nvSpPr>
        <p:spPr>
          <a:xfrm>
            <a:off x="4200896" y="4233446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2F65-535F-F849-8F4E-FF3F1020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82"/>
          <a:stretch/>
        </p:blipFill>
        <p:spPr>
          <a:xfrm>
            <a:off x="224244" y="1782665"/>
            <a:ext cx="3262550" cy="2854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BA8AA-E94B-CD45-991D-4E7B67A0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4" y="5410200"/>
            <a:ext cx="7133326" cy="1299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06" y="278596"/>
            <a:ext cx="3262550" cy="431268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C6A63650-7E64-7C4F-9B35-F590EB2FCA56}"/>
              </a:ext>
            </a:extLst>
          </p:cNvPr>
          <p:cNvSpPr/>
          <p:nvPr/>
        </p:nvSpPr>
        <p:spPr>
          <a:xfrm>
            <a:off x="1600200" y="4800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150A6A10-5587-EB46-8424-D6254E3030C5}"/>
              </a:ext>
            </a:extLst>
          </p:cNvPr>
          <p:cNvSpPr/>
          <p:nvPr/>
        </p:nvSpPr>
        <p:spPr>
          <a:xfrm rot="5400000" flipH="1">
            <a:off x="7275261" y="5105401"/>
            <a:ext cx="1299077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1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262550" cy="43126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66140-4689-5E43-A1C5-AB61EC54FF2B}"/>
              </a:ext>
            </a:extLst>
          </p:cNvPr>
          <p:cNvGrpSpPr/>
          <p:nvPr/>
        </p:nvGrpSpPr>
        <p:grpSpPr>
          <a:xfrm>
            <a:off x="3528298" y="2647957"/>
            <a:ext cx="3563747" cy="779064"/>
            <a:chOff x="3245108" y="2169996"/>
            <a:chExt cx="3563747" cy="779064"/>
          </a:xfrm>
          <a:solidFill>
            <a:srgbClr val="F79646">
              <a:alpha val="23137"/>
            </a:srgb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303F63-2F10-0646-9FD9-1C4E8EF9ADBA}"/>
                </a:ext>
              </a:extLst>
            </p:cNvPr>
            <p:cNvSpPr/>
            <p:nvPr/>
          </p:nvSpPr>
          <p:spPr>
            <a:xfrm>
              <a:off x="3831610" y="2169996"/>
              <a:ext cx="2977245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Create a local rep</a:t>
              </a:r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16CA7E-855B-BB41-8564-63E67895ED6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3245108" y="2400829"/>
              <a:ext cx="586502" cy="548231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79DD96-A9E2-4547-B34C-D33CF91285B3}"/>
              </a:ext>
            </a:extLst>
          </p:cNvPr>
          <p:cNvGrpSpPr/>
          <p:nvPr/>
        </p:nvGrpSpPr>
        <p:grpSpPr>
          <a:xfrm>
            <a:off x="3128038" y="5158642"/>
            <a:ext cx="3983799" cy="1407648"/>
            <a:chOff x="2424796" y="1570387"/>
            <a:chExt cx="3983799" cy="1407648"/>
          </a:xfrm>
          <a:solidFill>
            <a:srgbClr val="F79646">
              <a:alpha val="23137"/>
            </a:srgb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5AF021-D0D2-A943-9DD2-C54B9E03C0BD}"/>
                </a:ext>
              </a:extLst>
            </p:cNvPr>
            <p:cNvSpPr/>
            <p:nvPr/>
          </p:nvSpPr>
          <p:spPr>
            <a:xfrm>
              <a:off x="3431350" y="2147038"/>
              <a:ext cx="2977245" cy="830997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Create and attach to a GitHub repo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81242C-77E5-6F41-98F0-20A5D253DF7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2424796" y="1570387"/>
              <a:ext cx="1006554" cy="992150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1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Initialize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80E59-C7EF-7D49-9DEF-1AD7A31EB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326"/>
          <a:stretch/>
        </p:blipFill>
        <p:spPr>
          <a:xfrm>
            <a:off x="222807" y="1520394"/>
            <a:ext cx="1992265" cy="99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2B9FE-9FD2-564C-BC7C-80ACA4AE1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7" y="3098760"/>
            <a:ext cx="1992265" cy="660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DF8F7-BCA2-E94B-B742-AEA06385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28" y="4360895"/>
            <a:ext cx="1685921" cy="23510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BC740-CB07-5D45-ADEE-0CDD1A1A8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889" y="3213589"/>
            <a:ext cx="5393863" cy="430820"/>
          </a:xfrm>
          <a:prstGeom prst="rect">
            <a:avLst/>
          </a:prstGeom>
        </p:spPr>
      </p:pic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C04E4C78-861B-7144-A61D-16A9A5DCF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89" y="1417639"/>
            <a:ext cx="5393863" cy="86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1D66E-8C48-AA4C-9744-01CBD9A58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197" y="4194606"/>
            <a:ext cx="5605819" cy="1596594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279F9D97-2290-7E4D-BB7E-E38B38258AE4}"/>
              </a:ext>
            </a:extLst>
          </p:cNvPr>
          <p:cNvSpPr/>
          <p:nvPr/>
        </p:nvSpPr>
        <p:spPr>
          <a:xfrm>
            <a:off x="990600" y="2590712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F0B5D64-2697-DF46-AF40-514BA3FC90F4}"/>
              </a:ext>
            </a:extLst>
          </p:cNvPr>
          <p:cNvSpPr/>
          <p:nvPr/>
        </p:nvSpPr>
        <p:spPr>
          <a:xfrm>
            <a:off x="990599" y="3891935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0A8C44D7-B121-844E-9D57-3E8A878A27F9}"/>
              </a:ext>
            </a:extLst>
          </p:cNvPr>
          <p:cNvSpPr/>
          <p:nvPr/>
        </p:nvSpPr>
        <p:spPr>
          <a:xfrm>
            <a:off x="6056650" y="2512545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7490A57-0AAE-7C47-BD86-4D6702ECEEEB}"/>
              </a:ext>
            </a:extLst>
          </p:cNvPr>
          <p:cNvSpPr/>
          <p:nvPr/>
        </p:nvSpPr>
        <p:spPr>
          <a:xfrm>
            <a:off x="6056649" y="3730378"/>
            <a:ext cx="228339" cy="38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D0886F-9BEF-6246-9EFF-4439EBA41949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1933749" y="1851820"/>
            <a:ext cx="1540140" cy="36845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6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states in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1026" name="Picture 2" descr="orking directory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7522"/>
            <a:ext cx="7886700" cy="434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https://git-scm.com/book/en/v2/book/01-introduction/images/areas.png</a:t>
            </a:r>
            <a:endParaRPr lang="en-US" sz="800" dirty="0"/>
          </a:p>
          <a:p>
            <a:r>
              <a:rPr lang="en-US" sz="800" dirty="0"/>
              <a:t>Shared under </a:t>
            </a:r>
            <a:r>
              <a:rPr lang="en-US" sz="800" dirty="0">
                <a:hlinkClick r:id="rId4"/>
              </a:rPr>
              <a:t>Creative Commons Attribution 3.0 Unported License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First Commit</a:t>
            </a:r>
            <a:br>
              <a:rPr lang="en-US" sz="3200" dirty="0"/>
            </a:br>
            <a:r>
              <a:rPr lang="en-US" sz="3200" dirty="0"/>
              <a:t>Step 1 -- Making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9B6AB-D302-FE49-887E-6910FECE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714665"/>
            <a:ext cx="3048000" cy="2068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71CB3-7A4D-2749-829C-15218149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650" y="4079978"/>
            <a:ext cx="6462990" cy="253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First Commit</a:t>
            </a:r>
            <a:br>
              <a:rPr lang="en-US" sz="3200" dirty="0"/>
            </a:br>
            <a:r>
              <a:rPr lang="en-US" sz="3200" dirty="0"/>
              <a:t>Step 2 – Committing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C0D2C-6218-4E42-98B9-25E8E6CD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16" y="2233420"/>
            <a:ext cx="2988168" cy="254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B1B86-C54A-874F-B06E-540F5F82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315908"/>
            <a:ext cx="3200400" cy="23797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ED79DB7-7EC8-7A44-BD9B-43E20B5F570A}"/>
              </a:ext>
            </a:extLst>
          </p:cNvPr>
          <p:cNvGrpSpPr/>
          <p:nvPr/>
        </p:nvGrpSpPr>
        <p:grpSpPr>
          <a:xfrm>
            <a:off x="3276600" y="1661385"/>
            <a:ext cx="2163518" cy="1726960"/>
            <a:chOff x="3151255" y="1140194"/>
            <a:chExt cx="2163518" cy="1726960"/>
          </a:xfrm>
          <a:solidFill>
            <a:srgbClr val="F79646">
              <a:alpha val="23137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6F22AB-E00D-5C41-8117-11D43F91945C}"/>
                </a:ext>
              </a:extLst>
            </p:cNvPr>
            <p:cNvSpPr/>
            <p:nvPr/>
          </p:nvSpPr>
          <p:spPr>
            <a:xfrm>
              <a:off x="3429075" y="1140194"/>
              <a:ext cx="1885698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a) Click +</a:t>
              </a:r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834CDA-1F80-FE42-A9BA-799AC4F9186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151255" y="1371027"/>
              <a:ext cx="277820" cy="1496127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BDD2E-4E36-154D-AC6E-2EC99215BFA5}"/>
              </a:ext>
            </a:extLst>
          </p:cNvPr>
          <p:cNvGrpSpPr/>
          <p:nvPr/>
        </p:nvGrpSpPr>
        <p:grpSpPr>
          <a:xfrm>
            <a:off x="5034659" y="2819400"/>
            <a:ext cx="2977245" cy="2757254"/>
            <a:chOff x="4489262" y="-812085"/>
            <a:chExt cx="2977245" cy="2757254"/>
          </a:xfrm>
          <a:solidFill>
            <a:srgbClr val="F79646">
              <a:alpha val="23137"/>
            </a:srgb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962C3C-B8BC-9246-A428-0450585C684E}"/>
                </a:ext>
              </a:extLst>
            </p:cNvPr>
            <p:cNvSpPr/>
            <p:nvPr/>
          </p:nvSpPr>
          <p:spPr>
            <a:xfrm>
              <a:off x="4489262" y="1483504"/>
              <a:ext cx="2977245" cy="461665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c) Click to commit</a:t>
              </a:r>
              <a:endParaRPr lang="en-US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38EEFF-940A-9142-B077-227061111A4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5977885" y="-812085"/>
              <a:ext cx="639518" cy="2295589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8130F0-407E-0347-ABD3-1FE15443C25F}"/>
              </a:ext>
            </a:extLst>
          </p:cNvPr>
          <p:cNvGrpSpPr/>
          <p:nvPr/>
        </p:nvGrpSpPr>
        <p:grpSpPr>
          <a:xfrm>
            <a:off x="6384372" y="1355999"/>
            <a:ext cx="2163518" cy="1726960"/>
            <a:chOff x="3474598" y="1043765"/>
            <a:chExt cx="2163518" cy="1726960"/>
          </a:xfrm>
          <a:solidFill>
            <a:srgbClr val="F79646">
              <a:alpha val="23137"/>
            </a:srgb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2407E2-D9A5-B149-A0A8-003F475594A6}"/>
                </a:ext>
              </a:extLst>
            </p:cNvPr>
            <p:cNvSpPr/>
            <p:nvPr/>
          </p:nvSpPr>
          <p:spPr>
            <a:xfrm>
              <a:off x="3752418" y="1043765"/>
              <a:ext cx="1885698" cy="830997"/>
            </a:xfrm>
            <a:prstGeom prst="rect">
              <a:avLst/>
            </a:prstGeom>
            <a:grp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>
                  <a:cs typeface="Courier New" pitchFamily="49" charset="0"/>
                </a:rPr>
                <a:t>b) Type message</a:t>
              </a:r>
              <a:endParaRPr lang="en-US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970F6D-F62A-7141-9049-82DABF17531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474598" y="1459264"/>
              <a:ext cx="277820" cy="1311461"/>
            </a:xfrm>
            <a:prstGeom prst="straightConnector1">
              <a:avLst/>
            </a:prstGeom>
            <a:grpFill/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8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Exercise</a:t>
            </a:r>
            <a:br>
              <a:rPr lang="en-US" sz="4000" dirty="0"/>
            </a:br>
            <a:r>
              <a:rPr lang="en-US" sz="4000" dirty="0"/>
              <a:t>Visit the GitHub repo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21803-8910-3046-8136-5FCCB55D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45120"/>
            <a:ext cx="6819900" cy="4226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B9553-FE08-F84D-83C1-CCBCA26DC60A}"/>
              </a:ext>
            </a:extLst>
          </p:cNvPr>
          <p:cNvSpPr txBox="1"/>
          <p:nvPr/>
        </p:nvSpPr>
        <p:spPr>
          <a:xfrm>
            <a:off x="764675" y="5937031"/>
            <a:ext cx="761464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Question: </a:t>
            </a:r>
            <a:r>
              <a:rPr lang="en-US" sz="3600" dirty="0"/>
              <a:t>Why didn’t anything change?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34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BF160-2160-724F-A983-20E4A8EF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local!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12BB-3976-5340-8749-395E0D41C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Committing changes only affects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42104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51B9-94F6-3A4A-B21B-DCC1578D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EFDF-5DC8-B34A-A372-35DEE0E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Version Control</a:t>
            </a:r>
          </a:p>
          <a:p>
            <a:r>
              <a:rPr lang="en-US" dirty="0"/>
              <a:t>Backup your work</a:t>
            </a:r>
          </a:p>
          <a:p>
            <a:r>
              <a:rPr lang="en-US" dirty="0"/>
              <a:t>Track changes</a:t>
            </a:r>
          </a:p>
          <a:p>
            <a:r>
              <a:rPr lang="en-US" dirty="0"/>
              <a:t>Safely collaborated</a:t>
            </a:r>
          </a:p>
          <a:p>
            <a:pPr marL="0" indent="0">
              <a:buNone/>
            </a:pPr>
            <a:r>
              <a:rPr lang="en-US" b="1" dirty="0"/>
              <a:t>Distributed</a:t>
            </a:r>
          </a:p>
          <a:p>
            <a:r>
              <a:rPr lang="en-US" dirty="0"/>
              <a:t>Every repo = full copy</a:t>
            </a:r>
          </a:p>
          <a:p>
            <a:r>
              <a:rPr lang="en-US" dirty="0"/>
              <a:t>Stored locally </a:t>
            </a:r>
          </a:p>
          <a:p>
            <a:pPr lvl="1"/>
            <a:r>
              <a:rPr lang="en-US" dirty="0"/>
              <a:t>no internet required</a:t>
            </a:r>
          </a:p>
        </p:txBody>
      </p:sp>
    </p:spTree>
    <p:extLst>
      <p:ext uri="{BB962C8B-B14F-4D97-AF65-F5344CB8AC3E}">
        <p14:creationId xmlns:p14="http://schemas.microsoft.com/office/powerpoint/2010/main" val="3356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First Commit</a:t>
            </a:r>
            <a:br>
              <a:rPr lang="en-US" sz="4000" dirty="0"/>
            </a:br>
            <a:r>
              <a:rPr lang="en-US" sz="4000" dirty="0"/>
              <a:t>Step 3 – Pushing Changes to GitHub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5780C-6DB2-404E-A187-4576B3C0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" y="2368702"/>
            <a:ext cx="4174200" cy="2577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89A77D-43F3-A747-B767-4E18424B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565345"/>
            <a:ext cx="279400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3838F-692C-A74B-B445-FBF821C7B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213059"/>
            <a:ext cx="4330700" cy="257779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EA6AF2-2163-F443-95E3-2B606C619E7A}"/>
              </a:ext>
            </a:extLst>
          </p:cNvPr>
          <p:cNvSpPr/>
          <p:nvPr/>
        </p:nvSpPr>
        <p:spPr>
          <a:xfrm>
            <a:off x="4572000" y="290824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22C9E87-461C-5642-9047-EEF01320AAC7}"/>
              </a:ext>
            </a:extLst>
          </p:cNvPr>
          <p:cNvSpPr/>
          <p:nvPr/>
        </p:nvSpPr>
        <p:spPr>
          <a:xfrm>
            <a:off x="6858000" y="3594486"/>
            <a:ext cx="336550" cy="465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Basic </a:t>
            </a:r>
            <a:r>
              <a:rPr lang="en-US" dirty="0" err="1"/>
              <a:t>Git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Adds a snapshot to the staging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Staging area </a:t>
            </a:r>
            <a:r>
              <a:rPr lang="en-US" dirty="0">
                <a:sym typeface="Wingdings"/>
              </a:rPr>
              <a:t> permanent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Files Lifecycle</a:t>
            </a:r>
          </a:p>
        </p:txBody>
      </p:sp>
      <p:pic>
        <p:nvPicPr>
          <p:cNvPr id="2050" name="Picture 2" descr="he lifecycle of the status of your fil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74662"/>
            <a:ext cx="7886700" cy="32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2689" y="317913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>
                <a:solidFill>
                  <a:schemeClr val="accent6"/>
                </a:solidFill>
              </a:rPr>
              <a:t>+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5405534"/>
            <a:ext cx="899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dirty="0">
                <a:solidFill>
                  <a:schemeClr val="accent6"/>
                </a:solidFill>
              </a:rPr>
              <a:t>☑️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6149" y="499730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665" y="6273209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https://git-scm.com/book/en/v2/book/01-introduction/images/areas.png</a:t>
            </a:r>
            <a:endParaRPr lang="en-US" sz="800" dirty="0"/>
          </a:p>
          <a:p>
            <a:r>
              <a:rPr lang="en-US" sz="800" dirty="0"/>
              <a:t>Shared under </a:t>
            </a:r>
            <a:r>
              <a:rPr lang="en-US" sz="800" dirty="0">
                <a:hlinkClick r:id="rId4"/>
              </a:rPr>
              <a:t>Creative Commons Attribution 3.0 Unported License</a:t>
            </a:r>
            <a:r>
              <a:rPr lang="en-US" sz="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35B38-1787-4B40-98D0-CCFFC3AE13B2}"/>
              </a:ext>
            </a:extLst>
          </p:cNvPr>
          <p:cNvSpPr txBox="1"/>
          <p:nvPr/>
        </p:nvSpPr>
        <p:spPr>
          <a:xfrm>
            <a:off x="5860002" y="45576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</a:t>
            </a:r>
            <a:r>
              <a:rPr lang="en-US" b="1" dirty="0">
                <a:solidFill>
                  <a:schemeClr val="accent6"/>
                </a:solidFill>
              </a:rPr>
              <a:t>+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775AB-0AE1-144E-90E6-2B3D882CD06A}"/>
              </a:ext>
            </a:extLst>
          </p:cNvPr>
          <p:cNvSpPr txBox="1"/>
          <p:nvPr/>
        </p:nvSpPr>
        <p:spPr>
          <a:xfrm>
            <a:off x="3581400" y="421886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file_name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B6E750-87F2-6A4C-B644-4415588F76A7}"/>
              </a:ext>
            </a:extLst>
          </p:cNvPr>
          <p:cNvGrpSpPr/>
          <p:nvPr/>
        </p:nvGrpSpPr>
        <p:grpSpPr>
          <a:xfrm>
            <a:off x="245641" y="910186"/>
            <a:ext cx="3810000" cy="2236062"/>
            <a:chOff x="88706" y="2259738"/>
            <a:chExt cx="3810000" cy="22360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AE4FBD-0C83-C546-8868-DE3BA64A6536}"/>
                </a:ext>
              </a:extLst>
            </p:cNvPr>
            <p:cNvGrpSpPr/>
            <p:nvPr/>
          </p:nvGrpSpPr>
          <p:grpSpPr>
            <a:xfrm>
              <a:off x="88706" y="2259738"/>
              <a:ext cx="3810000" cy="2236062"/>
              <a:chOff x="76200" y="1524000"/>
              <a:chExt cx="3810000" cy="223606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60CE49-FC63-4748-8C22-8B503F360F63}"/>
                  </a:ext>
                </a:extLst>
              </p:cNvPr>
              <p:cNvSpPr txBox="1"/>
              <p:nvPr/>
            </p:nvSpPr>
            <p:spPr>
              <a:xfrm>
                <a:off x="231289" y="1524000"/>
                <a:ext cx="2587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1) Make a local folder/file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B96A73-7394-294A-A4B3-DD754D2DFB54}"/>
                  </a:ext>
                </a:extLst>
              </p:cNvPr>
              <p:cNvSpPr/>
              <p:nvPr/>
            </p:nvSpPr>
            <p:spPr>
              <a:xfrm>
                <a:off x="76200" y="1524000"/>
                <a:ext cx="3810000" cy="2236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9BF30C-5A85-3840-82C0-EAC7D30F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326" y="2667000"/>
              <a:ext cx="3475987" cy="1625865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A5D908-C8BD-454B-A982-01BEFC32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34" y="1009808"/>
            <a:ext cx="2302986" cy="18486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3303FD0-02D3-0146-851D-06259812D891}"/>
              </a:ext>
            </a:extLst>
          </p:cNvPr>
          <p:cNvGrpSpPr/>
          <p:nvPr/>
        </p:nvGrpSpPr>
        <p:grpSpPr>
          <a:xfrm>
            <a:off x="276869" y="3514884"/>
            <a:ext cx="3956076" cy="1353332"/>
            <a:chOff x="3968724" y="5199868"/>
            <a:chExt cx="3956076" cy="1353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14B3D3-E1AC-BE4E-8F04-73252AF8B53F}"/>
                </a:ext>
              </a:extLst>
            </p:cNvPr>
            <p:cNvGrpSpPr/>
            <p:nvPr/>
          </p:nvGrpSpPr>
          <p:grpSpPr>
            <a:xfrm>
              <a:off x="3968724" y="5199868"/>
              <a:ext cx="3956076" cy="1353332"/>
              <a:chOff x="4063138" y="856468"/>
              <a:chExt cx="3956076" cy="1353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583ED-3E96-8B4C-8D3F-8431A4CD3343}"/>
                  </a:ext>
                </a:extLst>
              </p:cNvPr>
              <p:cNvSpPr txBox="1"/>
              <p:nvPr/>
            </p:nvSpPr>
            <p:spPr>
              <a:xfrm>
                <a:off x="4114799" y="856468"/>
                <a:ext cx="39044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2) Stage the file with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index.html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61B72F-F35D-794B-972B-8DB83D6638FA}"/>
                  </a:ext>
                </a:extLst>
              </p:cNvPr>
              <p:cNvSpPr/>
              <p:nvPr/>
            </p:nvSpPr>
            <p:spPr>
              <a:xfrm>
                <a:off x="4063138" y="856468"/>
                <a:ext cx="3810000" cy="1353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A0B787-3979-5D41-A370-D725ED729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2853" y="5804155"/>
              <a:ext cx="3182973" cy="64491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7DE972-A047-8941-B9E3-D86562C81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555" y="3453156"/>
            <a:ext cx="1955800" cy="14986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B69B59-FD86-5E46-AA53-612EF7BF2B5B}"/>
              </a:ext>
            </a:extLst>
          </p:cNvPr>
          <p:cNvGrpSpPr/>
          <p:nvPr/>
        </p:nvGrpSpPr>
        <p:grpSpPr>
          <a:xfrm>
            <a:off x="283920" y="5388617"/>
            <a:ext cx="3956076" cy="1353332"/>
            <a:chOff x="106614" y="5504184"/>
            <a:chExt cx="3956076" cy="13533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EE57BD-609D-5C49-B62D-62AC96E14BC1}"/>
                </a:ext>
              </a:extLst>
            </p:cNvPr>
            <p:cNvGrpSpPr/>
            <p:nvPr/>
          </p:nvGrpSpPr>
          <p:grpSpPr>
            <a:xfrm>
              <a:off x="106614" y="5504184"/>
              <a:ext cx="3956076" cy="1353332"/>
              <a:chOff x="4063138" y="856468"/>
              <a:chExt cx="3956076" cy="1353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E289C4-EF5A-A947-A971-F90DE6B39CB1}"/>
                  </a:ext>
                </a:extLst>
              </p:cNvPr>
              <p:cNvSpPr txBox="1"/>
              <p:nvPr/>
            </p:nvSpPr>
            <p:spPr>
              <a:xfrm>
                <a:off x="4114799" y="856468"/>
                <a:ext cx="3904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3) Commit the changes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CE2E953-F4F9-7A49-941F-36473941D948}"/>
                  </a:ext>
                </a:extLst>
              </p:cNvPr>
              <p:cNvSpPr/>
              <p:nvPr/>
            </p:nvSpPr>
            <p:spPr>
              <a:xfrm>
                <a:off x="4063138" y="856468"/>
                <a:ext cx="3810000" cy="1353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7C961-2F80-A144-9978-0FB27DB6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4897"/>
            <a:stretch/>
          </p:blipFill>
          <p:spPr>
            <a:xfrm>
              <a:off x="286593" y="5958925"/>
              <a:ext cx="2994535" cy="81318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15C94A7-1C3C-C04E-9559-72C53C801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1430" y="5359835"/>
            <a:ext cx="1491224" cy="141571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9E4050-825F-2340-B7A0-01ACB2761F5D}"/>
              </a:ext>
            </a:extLst>
          </p:cNvPr>
          <p:cNvCxnSpPr/>
          <p:nvPr/>
        </p:nvCxnSpPr>
        <p:spPr>
          <a:xfrm>
            <a:off x="297302" y="3299891"/>
            <a:ext cx="82296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98188A-BF6A-4C4E-9278-BA92A6EFC524}"/>
              </a:ext>
            </a:extLst>
          </p:cNvPr>
          <p:cNvCxnSpPr/>
          <p:nvPr/>
        </p:nvCxnSpPr>
        <p:spPr>
          <a:xfrm>
            <a:off x="283920" y="5105400"/>
            <a:ext cx="82296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3AE751B7-2200-EC43-A1E1-E0F4C673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1" y="50950"/>
            <a:ext cx="8229600" cy="597617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line git</a:t>
            </a:r>
          </a:p>
        </p:txBody>
      </p:sp>
    </p:spTree>
    <p:extLst>
      <p:ext uri="{BB962C8B-B14F-4D97-AF65-F5344CB8AC3E}">
        <p14:creationId xmlns:p14="http://schemas.microsoft.com/office/powerpoint/2010/main" val="22126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/>
              <a:t>Important</a:t>
            </a:r>
            <a:br>
              <a:rPr lang="en-US" sz="4000" dirty="0"/>
            </a:br>
            <a:r>
              <a:rPr lang="en-US" sz="4000" dirty="0"/>
              <a:t>Remember to Push Changes to GitHub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5780C-6DB2-404E-A187-4576B3C0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5" y="2099352"/>
            <a:ext cx="3295268" cy="203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A865-51E0-3D4D-BE40-0CF7D360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234903"/>
            <a:ext cx="6215481" cy="2359456"/>
          </a:xfrm>
          <a:prstGeom prst="rect">
            <a:avLst/>
          </a:prstGeom>
        </p:spPr>
      </p:pic>
      <p:sp>
        <p:nvSpPr>
          <p:cNvPr id="8" name="Bent Arrow 7">
            <a:extLst>
              <a:ext uri="{FF2B5EF4-FFF2-40B4-BE49-F238E27FC236}">
                <a16:creationId xmlns:a16="http://schemas.microsoft.com/office/drawing/2014/main" id="{2C72D2F2-394F-A145-85DC-835DA9E8B6B3}"/>
              </a:ext>
            </a:extLst>
          </p:cNvPr>
          <p:cNvSpPr/>
          <p:nvPr/>
        </p:nvSpPr>
        <p:spPr>
          <a:xfrm rot="5400000">
            <a:off x="4092344" y="2743200"/>
            <a:ext cx="1524000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F2C-222F-7445-9EB7-BF82BE3A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E612-181F-0D47-BD66-CF81AB6C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Faster than alternatives</a:t>
            </a:r>
          </a:p>
          <a:p>
            <a:pPr lvl="1"/>
            <a:r>
              <a:rPr lang="en-US" dirty="0"/>
              <a:t>Focuses on </a:t>
            </a:r>
            <a:r>
              <a:rPr lang="en-US" i="1" dirty="0"/>
              <a:t>file content, </a:t>
            </a:r>
            <a:r>
              <a:rPr lang="en-US" dirty="0"/>
              <a:t>not names</a:t>
            </a:r>
          </a:p>
          <a:p>
            <a:r>
              <a:rPr lang="en-US" dirty="0"/>
              <a:t>Flexibility – Works for</a:t>
            </a:r>
          </a:p>
          <a:p>
            <a:pPr lvl="1"/>
            <a:r>
              <a:rPr lang="en-US" dirty="0"/>
              <a:t> Individuals</a:t>
            </a:r>
          </a:p>
          <a:p>
            <a:pPr lvl="1"/>
            <a:r>
              <a:rPr lang="en-US" dirty="0"/>
              <a:t>Small teams</a:t>
            </a:r>
          </a:p>
          <a:p>
            <a:pPr lvl="1"/>
            <a:r>
              <a:rPr lang="en-US" dirty="0"/>
              <a:t>Massive world-wide teams</a:t>
            </a:r>
          </a:p>
        </p:txBody>
      </p:sp>
    </p:spTree>
    <p:extLst>
      <p:ext uri="{BB962C8B-B14F-4D97-AF65-F5344CB8AC3E}">
        <p14:creationId xmlns:p14="http://schemas.microsoft.com/office/powerpoint/2010/main" val="14562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CA6-0213-E54D-9B86-86546DE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EFD0-9016-904B-BD2C-8D6B0241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good!</a:t>
            </a:r>
          </a:p>
          <a:p>
            <a:r>
              <a:rPr lang="en-US" dirty="0"/>
              <a:t>De facto standard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Free storage at GitHub or Bitbucket</a:t>
            </a:r>
          </a:p>
          <a:p>
            <a:pPr lvl="1"/>
            <a:r>
              <a:rPr lang="en-US" dirty="0"/>
              <a:t>Editor integration</a:t>
            </a:r>
          </a:p>
          <a:p>
            <a:r>
              <a:rPr lang="en-US" dirty="0"/>
              <a:t>Quality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4634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7AC1-F81E-7740-95C2-D6998C5C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1324-CE07-694A-960B-0A364728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https://bit.ly/2C3yC0f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FFA29-E9DD-3B48-A37D-66F20C0C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 to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06579-127F-3B46-9F20-C4D95F08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branches and remotes to safely save your work.</a:t>
            </a:r>
          </a:p>
        </p:txBody>
      </p:sp>
    </p:spTree>
    <p:extLst>
      <p:ext uri="{BB962C8B-B14F-4D97-AF65-F5344CB8AC3E}">
        <p14:creationId xmlns:p14="http://schemas.microsoft.com/office/powerpoint/2010/main" val="2733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2E5-BEBC-4F46-B3B4-5BCD2ED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Switching to another repo</a:t>
            </a:r>
            <a:br>
              <a:rPr lang="en-US" dirty="0"/>
            </a:br>
            <a:r>
              <a:rPr lang="en-US" sz="3600" dirty="0"/>
              <a:t>Quick-and-dirty </a:t>
            </a:r>
            <a:r>
              <a:rPr lang="en-US" sz="3600" dirty="0">
                <a:sym typeface="Wingdings" pitchFamily="2" charset="2"/>
              </a:rPr>
              <a:t> Deleting .git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53A13-C533-B640-8996-AA035729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9" y="1573524"/>
            <a:ext cx="7353300" cy="280925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449CD90-CF4A-084C-946C-A34AB8DB7A52}"/>
              </a:ext>
            </a:extLst>
          </p:cNvPr>
          <p:cNvSpPr/>
          <p:nvPr/>
        </p:nvSpPr>
        <p:spPr>
          <a:xfrm>
            <a:off x="6400800" y="1822039"/>
            <a:ext cx="2514600" cy="1023810"/>
          </a:xfrm>
          <a:prstGeom prst="wedgeRectCallout">
            <a:avLst>
              <a:gd name="adj1" fmla="val -119310"/>
              <a:gd name="adj2" fmla="val 9838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Deletes git tracking</a:t>
            </a:r>
          </a:p>
          <a:p>
            <a:pPr algn="ctr"/>
            <a:r>
              <a:rPr lang="en-US" dirty="0">
                <a:sym typeface="Wingdings" pitchFamily="2" charset="2"/>
              </a:rPr>
              <a:t>Keeps current files</a:t>
            </a:r>
          </a:p>
          <a:p>
            <a:pPr algn="ctr"/>
            <a:r>
              <a:rPr lang="en-US" dirty="0">
                <a:sym typeface="Wingdings" pitchFamily="2" charset="2"/>
              </a:rPr>
              <a:t>(No change to GitHub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879BE-3D40-424F-A5E5-87992D03EE0D}"/>
              </a:ext>
            </a:extLst>
          </p:cNvPr>
          <p:cNvSpPr/>
          <p:nvPr/>
        </p:nvSpPr>
        <p:spPr>
          <a:xfrm>
            <a:off x="457200" y="4787177"/>
            <a:ext cx="7924800" cy="914400"/>
          </a:xfrm>
          <a:prstGeom prst="rect">
            <a:avLst/>
          </a:prstGeom>
          <a:solidFill>
            <a:srgbClr val="FF0000">
              <a:alpha val="23137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Warning: </a:t>
            </a:r>
            <a:r>
              <a:rPr lang="en-US" dirty="0">
                <a:solidFill>
                  <a:srgbClr val="C00000"/>
                </a:solidFill>
              </a:rPr>
              <a:t>Only use this technique after the whole module is published (ask me)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3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D78123-BE45-A342-B4AC-0521B0C8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82000" cy="408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952E5-BEBC-4F46-B3B4-5BCD2ED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Switching to another repo</a:t>
            </a:r>
            <a:br>
              <a:rPr lang="en-US" dirty="0"/>
            </a:br>
            <a:r>
              <a:rPr lang="en-US" sz="3600" dirty="0"/>
              <a:t>Slightly-less-dirty </a:t>
            </a:r>
            <a:r>
              <a:rPr lang="en-US" sz="3600" dirty="0">
                <a:sym typeface="Wingdings" pitchFamily="2" charset="2"/>
              </a:rPr>
              <a:t> copy to a new folder</a:t>
            </a:r>
            <a:endParaRPr lang="en-US" sz="3600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C449CD90-CF4A-084C-946C-A34AB8DB7A52}"/>
              </a:ext>
            </a:extLst>
          </p:cNvPr>
          <p:cNvSpPr/>
          <p:nvPr/>
        </p:nvSpPr>
        <p:spPr>
          <a:xfrm>
            <a:off x="6781800" y="5105400"/>
            <a:ext cx="1905000" cy="566610"/>
          </a:xfrm>
          <a:prstGeom prst="wedgeRectCallout">
            <a:avLst>
              <a:gd name="adj1" fmla="val -49397"/>
              <a:gd name="adj2" fmla="val 13513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a new window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505636D-E8A7-5A4F-8016-C32E68857C6B}"/>
              </a:ext>
            </a:extLst>
          </p:cNvPr>
          <p:cNvSpPr/>
          <p:nvPr/>
        </p:nvSpPr>
        <p:spPr>
          <a:xfrm>
            <a:off x="7391400" y="2743200"/>
            <a:ext cx="1676400" cy="566610"/>
          </a:xfrm>
          <a:prstGeom prst="wedgeRectCallout">
            <a:avLst>
              <a:gd name="adj1" fmla="val -250465"/>
              <a:gd name="adj2" fmla="val 5339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Wildcard</a:t>
            </a:r>
          </a:p>
          <a:p>
            <a:pPr algn="ctr"/>
            <a:r>
              <a:rPr lang="en-US" dirty="0"/>
              <a:t>(like .* in regex)</a:t>
            </a:r>
          </a:p>
        </p:txBody>
      </p:sp>
    </p:spTree>
    <p:extLst>
      <p:ext uri="{BB962C8B-B14F-4D97-AF65-F5344CB8AC3E}">
        <p14:creationId xmlns:p14="http://schemas.microsoft.com/office/powerpoint/2010/main" val="257157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54B1-D4FF-B849-8C53-B457584D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Create a </a:t>
            </a:r>
            <a:br>
              <a:rPr lang="en-US" dirty="0"/>
            </a:br>
            <a:r>
              <a:rPr lang="en-US" dirty="0"/>
              <a:t>new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EE404-3031-E540-A3D0-A923B0E6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81867"/>
            <a:ext cx="2787732" cy="3511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5D5F6-CA5A-E344-918F-5ED00AA6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72" y="5457228"/>
            <a:ext cx="7899928" cy="14017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44378C-D8D3-644E-A1D8-E8E40E4A4A42}"/>
              </a:ext>
            </a:extLst>
          </p:cNvPr>
          <p:cNvSpPr/>
          <p:nvPr/>
        </p:nvSpPr>
        <p:spPr>
          <a:xfrm>
            <a:off x="1167872" y="6386709"/>
            <a:ext cx="7214128" cy="318891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E4FC7F33-0254-934B-A1CD-94E4A3C7F452}"/>
              </a:ext>
            </a:extLst>
          </p:cNvPr>
          <p:cNvSpPr/>
          <p:nvPr/>
        </p:nvSpPr>
        <p:spPr>
          <a:xfrm rot="5400000">
            <a:off x="3260153" y="5074862"/>
            <a:ext cx="1633094" cy="990600"/>
          </a:xfrm>
          <a:prstGeom prst="bentArrow">
            <a:avLst>
              <a:gd name="adj1" fmla="val 20358"/>
              <a:gd name="adj2" fmla="val 22941"/>
              <a:gd name="adj3" fmla="val 3028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A6BB5-0B89-B745-9EF9-97733B27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818" y="3733800"/>
            <a:ext cx="3748982" cy="940605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65036083-3E0E-D742-8A7C-C9CD607F703C}"/>
              </a:ext>
            </a:extLst>
          </p:cNvPr>
          <p:cNvSpPr/>
          <p:nvPr/>
        </p:nvSpPr>
        <p:spPr>
          <a:xfrm>
            <a:off x="6659909" y="4808773"/>
            <a:ext cx="304800" cy="449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2E8C2-111F-AF4E-8735-4B8BF648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05840"/>
            <a:ext cx="5071636" cy="2576283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BC356407-7154-6D42-A120-C3A941C57DCB}"/>
              </a:ext>
            </a:extLst>
          </p:cNvPr>
          <p:cNvSpPr/>
          <p:nvPr/>
        </p:nvSpPr>
        <p:spPr>
          <a:xfrm>
            <a:off x="6665678" y="3076951"/>
            <a:ext cx="304800" cy="449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18679</TotalTime>
  <Words>431</Words>
  <Application>Microsoft Macintosh PowerPoint</Application>
  <PresentationFormat>On-screen Show (4:3)</PresentationFormat>
  <Paragraphs>87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Git Concepts</vt:lpstr>
      <vt:lpstr>What is Git?</vt:lpstr>
      <vt:lpstr>Other Features</vt:lpstr>
      <vt:lpstr>Why use Git</vt:lpstr>
      <vt:lpstr>Git Cheat Sheet</vt:lpstr>
      <vt:lpstr>Saving your Work to GitHub</vt:lpstr>
      <vt:lpstr>Switching to another repo Quick-and-dirty  Deleting .git</vt:lpstr>
      <vt:lpstr>Switching to another repo Slightly-less-dirty  copy to a new folder</vt:lpstr>
      <vt:lpstr>Create a  new repo</vt:lpstr>
      <vt:lpstr>Creating a Website Repo</vt:lpstr>
      <vt:lpstr>Working Exercise Create a Website directory</vt:lpstr>
      <vt:lpstr>Initialize a repository</vt:lpstr>
      <vt:lpstr>Initialize a repository</vt:lpstr>
      <vt:lpstr>Initialize a repository</vt:lpstr>
      <vt:lpstr>File states in Git</vt:lpstr>
      <vt:lpstr>First Commit Step 1 -- Making a README.md</vt:lpstr>
      <vt:lpstr>First Commit Step 2 – Committing README.md</vt:lpstr>
      <vt:lpstr>Exercise Visit the GitHub repo</vt:lpstr>
      <vt:lpstr>Commits are local!</vt:lpstr>
      <vt:lpstr>First Commit Step 3 – Pushing Changes to GitHub</vt:lpstr>
      <vt:lpstr>Most Basic Git Workflow</vt:lpstr>
      <vt:lpstr>A Files Lifecycle</vt:lpstr>
      <vt:lpstr>Command line git</vt:lpstr>
      <vt:lpstr>Important Remember to Push Changes to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Microsoft Office User</cp:lastModifiedBy>
  <cp:revision>101</cp:revision>
  <cp:lastPrinted>2017-01-09T16:20:43Z</cp:lastPrinted>
  <dcterms:created xsi:type="dcterms:W3CDTF">2013-01-14T19:28:36Z</dcterms:created>
  <dcterms:modified xsi:type="dcterms:W3CDTF">2020-10-12T19:58:33Z</dcterms:modified>
</cp:coreProperties>
</file>