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2" r:id="rId6"/>
    <p:sldId id="259" r:id="rId7"/>
    <p:sldId id="262" r:id="rId8"/>
    <p:sldId id="263" r:id="rId9"/>
    <p:sldId id="264" r:id="rId10"/>
    <p:sldId id="267" r:id="rId11"/>
    <p:sldId id="268" r:id="rId12"/>
    <p:sldId id="270" r:id="rId13"/>
    <p:sldId id="273" r:id="rId14"/>
    <p:sldId id="274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hupinwei/&#28145;&#24230;&#23416;&#32722;-&#21367;&#31309;&#31070;&#32147;&#32178;&#36335;-convolution-neural-network-cnn-15b413c4a1c8" TargetMode="External"/><Relationship Id="rId3" Type="http://schemas.openxmlformats.org/officeDocument/2006/relationships/hyperlink" Target="https://kknews.cc/zh-tw/code/3342l3o.html" TargetMode="External"/><Relationship Id="rId7" Type="http://schemas.openxmlformats.org/officeDocument/2006/relationships/hyperlink" Target="http://violin-tao.blogspot.com/2017/07/ml-convolutional-neural-network-cnn.html" TargetMode="External"/><Relationship Id="rId2" Type="http://schemas.openxmlformats.org/officeDocument/2006/relationships/hyperlink" Target="https://www.youtube.com/watch?v=ZOXOwYUVCqw&amp;ab_channel=NuruzzamanFaruq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qq_43499622/article/details/103556642" TargetMode="External"/><Relationship Id="rId5" Type="http://schemas.openxmlformats.org/officeDocument/2006/relationships/hyperlink" Target="https://chih-sheng-huang821.medium.com/&#21367;&#31309;&#31070;&#32147;&#32178;&#36335;-convolutional-neural-network-cnn-&#21367;&#31309;&#36939;&#31639;-&#27744;&#21270;&#36939;&#31639;-856330c2b703" TargetMode="External"/><Relationship Id="rId10" Type="http://schemas.openxmlformats.org/officeDocument/2006/relationships/hyperlink" Target="https://blog.csdn.net/qq_25737169/article/details/78847691" TargetMode="External"/><Relationship Id="rId4" Type="http://schemas.openxmlformats.org/officeDocument/2006/relationships/hyperlink" Target="https://zh.wikipedia.org/wiki/%E4%BA%BA%E5%B7%A5%E7%A5%9E%E7%BB%8F%E7%BD%91%E7%BB%9C" TargetMode="External"/><Relationship Id="rId9" Type="http://schemas.openxmlformats.org/officeDocument/2006/relationships/hyperlink" Target="https://kknews.cc/zh-tw/code/p95ko58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8A4EB-BA46-41C7-AC27-BD673802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907" y="1862356"/>
            <a:ext cx="6550186" cy="84381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卷積神經網路</a:t>
            </a:r>
            <a:br>
              <a:rPr lang="en-US" altLang="zh-TW" sz="5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altLang="zh-TW" sz="27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Convolutional Neural Network , CNN</a:t>
            </a:r>
            <a:endParaRPr lang="zh-TW" altLang="en-US" sz="27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FDF156-F8E7-4AF3-8C0B-3D5C7F577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2612" y="3581538"/>
            <a:ext cx="8637072" cy="1762249"/>
          </a:xfrm>
        </p:spPr>
        <p:txBody>
          <a:bodyPr/>
          <a:lstStyle/>
          <a:p>
            <a:r>
              <a:rPr lang="zh-TW" altLang="en-US" dirty="0"/>
              <a:t>組員名單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107360105</a:t>
            </a:r>
            <a:r>
              <a:rPr lang="zh-TW" altLang="en-US" dirty="0"/>
              <a:t> 柯欣廷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107360111</a:t>
            </a:r>
            <a:r>
              <a:rPr lang="zh-TW" altLang="en-US" dirty="0"/>
              <a:t> 曾廷修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   </a:t>
            </a:r>
            <a:r>
              <a:rPr lang="en-US" altLang="zh-TW" dirty="0"/>
              <a:t>107360135</a:t>
            </a:r>
            <a:r>
              <a:rPr lang="zh-TW" altLang="en-US" dirty="0"/>
              <a:t> 黃鉦皓</a:t>
            </a:r>
          </a:p>
        </p:txBody>
      </p:sp>
    </p:spTree>
    <p:extLst>
      <p:ext uri="{BB962C8B-B14F-4D97-AF65-F5344CB8AC3E}">
        <p14:creationId xmlns:p14="http://schemas.microsoft.com/office/powerpoint/2010/main" val="428065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8120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五、實驗步驟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建立資料讓電腦學習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B03D98-66DA-4FF8-B2AB-17D738DE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16948" y="1952213"/>
            <a:ext cx="4508687" cy="40105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8A93E29-FD26-467F-A457-05D85F3BEE77}"/>
              </a:ext>
            </a:extLst>
          </p:cNvPr>
          <p:cNvSpPr txBox="1"/>
          <p:nvPr/>
        </p:nvSpPr>
        <p:spPr>
          <a:xfrm>
            <a:off x="6428261" y="3218841"/>
            <a:ext cx="4508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先從檔案中提取來自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的手寫數字「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」，再將此圖片以及亂數出來的三個資料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(W1,W5,Wo)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全部丟進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MnistConv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中進行三次的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電腦學習，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的用意在於讓電腦記住運算的過程。</a:t>
            </a:r>
          </a:p>
        </p:txBody>
      </p:sp>
    </p:spTree>
    <p:extLst>
      <p:ext uri="{BB962C8B-B14F-4D97-AF65-F5344CB8AC3E}">
        <p14:creationId xmlns:p14="http://schemas.microsoft.com/office/powerpoint/2010/main" val="159430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10150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五、實驗步驟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zh-TW" alt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5F6AB12-0A4A-48D9-BEFC-49400EB4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47399" y="2480065"/>
            <a:ext cx="2071189" cy="337620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C20E05-1634-4D49-8911-094245DA27FC}"/>
              </a:ext>
            </a:extLst>
          </p:cNvPr>
          <p:cNvSpPr txBox="1"/>
          <p:nvPr/>
        </p:nvSpPr>
        <p:spPr>
          <a:xfrm>
            <a:off x="8853567" y="3058374"/>
            <a:ext cx="3288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建立一個亂數的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三維矩陣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做卷積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，並將兩者的圖形顯示出來。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1E794F9-56B4-41B2-8A49-F9F2701D8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78" b="66966"/>
          <a:stretch/>
        </p:blipFill>
        <p:spPr>
          <a:xfrm>
            <a:off x="1451578" y="1921948"/>
            <a:ext cx="2482542" cy="28587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6DF35AD-9B9E-4C1F-AA4A-3A06A81C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287" y="2382526"/>
            <a:ext cx="2810254" cy="33762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5297E5-E9A9-4F81-9D52-FEA1B18022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1094" r="31737" b="65276"/>
          <a:stretch/>
        </p:blipFill>
        <p:spPr>
          <a:xfrm>
            <a:off x="1451578" y="2269162"/>
            <a:ext cx="1316931" cy="9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10150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五、實驗步驟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進行線性整流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及池化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(Pooling)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5F6AB12-0A4A-48D9-BEFC-49400EB4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69176" y="2096869"/>
            <a:ext cx="3288484" cy="356625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C20E05-1634-4D49-8911-094245DA27FC}"/>
              </a:ext>
            </a:extLst>
          </p:cNvPr>
          <p:cNvSpPr txBox="1"/>
          <p:nvPr/>
        </p:nvSpPr>
        <p:spPr>
          <a:xfrm>
            <a:off x="8171018" y="2096869"/>
            <a:ext cx="341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是線性整流函數，用來解決</a:t>
            </a:r>
            <a:r>
              <a:rPr lang="en-US" altLang="zh-TW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補</a:t>
            </a:r>
            <a:r>
              <a:rPr lang="en-US" altLang="zh-TW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梯度消失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的問題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C0C86D-021E-4143-9596-D5F4D22FD606}"/>
              </a:ext>
            </a:extLst>
          </p:cNvPr>
          <p:cNvSpPr txBox="1"/>
          <p:nvPr/>
        </p:nvSpPr>
        <p:spPr>
          <a:xfrm>
            <a:off x="8204150" y="3153741"/>
            <a:ext cx="3196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而池化則是圖片資料量減少並保留重要資訊的方法，把原本的資料做一個最大化或是平均化的降維計算，所以會使得圖片馬賽克化。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B87CF7B-7939-413E-A4C5-ACA311E14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-1093" r="31737" b="46923"/>
          <a:stretch/>
        </p:blipFill>
        <p:spPr>
          <a:xfrm>
            <a:off x="1451578" y="1945867"/>
            <a:ext cx="1316931" cy="138937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1988389-BD90-4253-B735-DE6712830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877" y="3153741"/>
            <a:ext cx="303889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10150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五、實驗步驟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補</a:t>
            </a:r>
            <a:r>
              <a:rPr lang="en-US" altLang="zh-TW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梯度消失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339BEE-8864-452E-A687-86D330A46CE7}"/>
              </a:ext>
            </a:extLst>
          </p:cNvPr>
          <p:cNvSpPr txBox="1"/>
          <p:nvPr/>
        </p:nvSpPr>
        <p:spPr>
          <a:xfrm>
            <a:off x="1381670" y="2065414"/>
            <a:ext cx="4714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在神經網路系統中，越多層神經網路層就會得到越準確的電腦學習，但相對來說，神經網路的也會變得不穩定。而越是不穩定，所造成的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梯度消失和梯度爆炸問題也會越嚴重。</a:t>
            </a:r>
            <a:endParaRPr lang="en-US" altLang="zh-TW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Open Sans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Open Sans"/>
              </a:rPr>
              <a:t>	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而這兩個現象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都是因為網絡層數太深，網絡權值更新不穩定造成的，本質上是因為梯度反向傳播中的連乘效應。</a:t>
            </a:r>
            <a:endParaRPr lang="en-US" altLang="zh-TW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US" altLang="zh-TW" dirty="0">
              <a:solidFill>
                <a:srgbClr val="000000"/>
              </a:solidFill>
              <a:latin typeface="Open Sans"/>
              <a:cs typeface="Times New Roman" panose="02020603050405020304" pitchFamily="18" charset="0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Open Sans"/>
              </a:rPr>
              <a:t>	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反向傳播過程中，梯度隨網絡深度進行累乘，而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/>
              </a:rPr>
              <a:t>Sigmoid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函數導數小於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/>
              </a:rPr>
              <a:t>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，從而造成梯度消失。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F6B346-DEA3-43B8-8CD1-571B9B52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26" y="2065414"/>
            <a:ext cx="4154497" cy="62014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4242F52-0539-4689-9383-5A518A3D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37" y="3253859"/>
            <a:ext cx="3828473" cy="21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10150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五、實驗步驟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TW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補</a:t>
            </a:r>
            <a:r>
              <a:rPr lang="en-US" altLang="zh-TW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梯度消失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解決方法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964C719-6211-4EB4-8C39-93D09A8A4B0A}"/>
              </a:ext>
            </a:extLst>
          </p:cNvPr>
          <p:cNvGrpSpPr/>
          <p:nvPr/>
        </p:nvGrpSpPr>
        <p:grpSpPr>
          <a:xfrm>
            <a:off x="1796808" y="4043493"/>
            <a:ext cx="1902737" cy="1974763"/>
            <a:chOff x="1451579" y="1893922"/>
            <a:chExt cx="3472760" cy="36042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5516046-D93B-4EAB-ABA2-312B149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4282" y="4430640"/>
              <a:ext cx="2940304" cy="1067499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025D9F1-AB26-4A30-8E6E-AC98E7CA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579" y="1944539"/>
              <a:ext cx="3472760" cy="653779"/>
            </a:xfrm>
            <a:prstGeom prst="rect">
              <a:avLst/>
            </a:prstGeom>
          </p:spPr>
        </p:pic>
        <p:sp>
          <p:nvSpPr>
            <p:cNvPr id="5" name="十字形 4">
              <a:extLst>
                <a:ext uri="{FF2B5EF4-FFF2-40B4-BE49-F238E27FC236}">
                  <a16:creationId xmlns:a16="http://schemas.microsoft.com/office/drawing/2014/main" id="{9DAE6FA7-6480-4C9D-B8BA-7026D2807DC8}"/>
                </a:ext>
              </a:extLst>
            </p:cNvPr>
            <p:cNvSpPr/>
            <p:nvPr/>
          </p:nvSpPr>
          <p:spPr>
            <a:xfrm rot="18862115">
              <a:off x="2876930" y="1893069"/>
              <a:ext cx="755009" cy="756716"/>
            </a:xfrm>
            <a:prstGeom prst="plus">
              <a:avLst>
                <a:gd name="adj" fmla="val 4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8BB822DA-B3E2-43CE-A96A-BDE684A57BEB}"/>
                </a:ext>
              </a:extLst>
            </p:cNvPr>
            <p:cNvSpPr/>
            <p:nvPr/>
          </p:nvSpPr>
          <p:spPr>
            <a:xfrm>
              <a:off x="3174491" y="2702091"/>
              <a:ext cx="159885" cy="16247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8342E3-B2F5-4CF0-881C-D4322CDBB72B}"/>
              </a:ext>
            </a:extLst>
          </p:cNvPr>
          <p:cNvSpPr txBox="1"/>
          <p:nvPr/>
        </p:nvSpPr>
        <p:spPr>
          <a:xfrm>
            <a:off x="5244351" y="3194063"/>
            <a:ext cx="5150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由於會出現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小於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的情況，因此使用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/>
              </a:rPr>
              <a:t>Sigmoid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函數會造成結果小於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/>
              </a:rPr>
              <a:t>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，進而導致神經網路的不穩定性提高。這時如果使用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Open Sans"/>
              </a:rPr>
              <a:t>ReLU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函數的話，就不會有問題。這是因為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Open Sans"/>
              </a:rPr>
              <a:t>ReLU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函數的導數在正數部分是恆等於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的，因此在深層網絡中使用的話就不會導致梯度消失的問題。</a:t>
            </a:r>
            <a:endParaRPr lang="en-US" altLang="zh-TW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D558F65-4B28-4670-858D-E2ED29B7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8" y="2017664"/>
            <a:ext cx="2711885" cy="18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5EA8088-5846-4052-8509-057CD65F0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945" y="1954695"/>
            <a:ext cx="9272852" cy="4834441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7231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六、實驗結果</a:t>
            </a:r>
          </a:p>
        </p:txBody>
      </p:sp>
    </p:spTree>
    <p:extLst>
      <p:ext uri="{BB962C8B-B14F-4D97-AF65-F5344CB8AC3E}">
        <p14:creationId xmlns:p14="http://schemas.microsoft.com/office/powerpoint/2010/main" val="272987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60EFF-87D7-401A-A7AF-F605298C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七、參考文獻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2B677-5049-4E6B-9B58-27F9CF0A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9901"/>
          </a:xfrm>
        </p:spPr>
        <p:txBody>
          <a:bodyPr>
            <a:norm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https://www.youtube.com/watch?v=ZOXOwYUVCqw&amp;ab_channel=NuruzzamanFaruqui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https://kknews.cc/zh-tw/code/3342l3o.html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https://zh.wikipedia.org/wiki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人工神經網路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https://chih-sheng-huang821.medium.com/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卷積神經網路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-convolutional-neural-network-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cnn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卷積運算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池化運算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-856330c2b703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https://blog.csdn.net/qq_43499622/article/details/103556642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http://violin-tao.blogspot.com/2017/07/ml-convolutional-neural-network-cnn.html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https://medium.com/@hupinwei/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深度學習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-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卷積神經網路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-convolution-neural-network-cnn-15b413c4a1c8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https://kknews.cc/zh-tw/code/p95ko58.html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https://blog.csdn.net/qq_25737169/article/details/78847691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5B992-4A5C-4B1C-847A-E805B02D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94794"/>
            <a:ext cx="9603275" cy="1049235"/>
          </a:xfrm>
        </p:spPr>
        <p:txBody>
          <a:bodyPr/>
          <a:lstStyle/>
          <a:p>
            <a:r>
              <a:rPr lang="zh-TW" altLang="en-US" dirty="0"/>
              <a:t>目錄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A4C3E-C700-4CBD-95D3-663AD71A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31842"/>
            <a:ext cx="9603275" cy="403273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 研究動機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 何謂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三、何謂「神經網路」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四、何謂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五、 實驗步驟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六、 研究成果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七、 參考資料</a:t>
            </a:r>
          </a:p>
        </p:txBody>
      </p:sp>
    </p:spTree>
    <p:extLst>
      <p:ext uri="{BB962C8B-B14F-4D97-AF65-F5344CB8AC3E}">
        <p14:creationId xmlns:p14="http://schemas.microsoft.com/office/powerpoint/2010/main" val="295176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D4094-8128-4A2A-9B3A-5204720E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F6C0D-D13E-4DD9-B566-77D09A8E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要能夠實現數位影像處理的功力，最直接的還是在於影像本身，所以我們就想到了另外一堂課的「人工智慧」裡的類神經網路，他是可以利用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裡的數字檔案，再搭配電腦與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，因此得到由電腦算出新的圖片，界而得到電腦辨識數字之能力。於是乎我們就從網路上尋找看有沒有關於類神經網路運算的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的相關程式或專案，然後這個專題「卷積神經網路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CNN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」就被我們找出來了。</a:t>
            </a:r>
          </a:p>
        </p:txBody>
      </p:sp>
    </p:spTree>
    <p:extLst>
      <p:ext uri="{BB962C8B-B14F-4D97-AF65-F5344CB8AC3E}">
        <p14:creationId xmlns:p14="http://schemas.microsoft.com/office/powerpoint/2010/main" val="97229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53AC-E7F2-41CB-BC1B-F729C2E0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754564" cy="3450613"/>
          </a:xfrm>
        </p:spPr>
        <p:txBody>
          <a:bodyPr/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Mixed National Institute of Standards and Technology database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的縮寫，中文意思為混合國家標準與技術研究所資料庫，是一個手寫數字數據集，這個數據集中存儲了很多不同人手寫的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的數字。在這個數據集中，它的格式是經過處理的，包括頭部信息和每一張手寫數字圖片的像素灰度值信息，也由於相同的格式，所以最常被利用於人工智慧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(AI)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9" y="1099267"/>
            <a:ext cx="610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二、何謂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736FC9-49A7-4AE4-8B60-F1AD9422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569" y="2015732"/>
            <a:ext cx="3389764" cy="33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2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53AC-E7F2-41CB-BC1B-F729C2E0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023011" cy="34506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機器學習和認知科學領域，是一種模仿生物神經網路（動物的中樞神經系統，特別是大腦）的結構和功能的數學模型或計算模型，用於對函式進行估計或近似。神經網路已經被用於解決各種各樣的問題，例如機器視覺和語音辨識，而其中最知名的，就是人工智慧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(Artificial Intelligence, AI)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9" y="1099267"/>
            <a:ext cx="610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三、何謂「神經網路」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3DA1D4-F901-410A-BAA9-9F73505AB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82"/>
          <a:stretch/>
        </p:blipFill>
        <p:spPr>
          <a:xfrm>
            <a:off x="8042246" y="2675170"/>
            <a:ext cx="3022833" cy="27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5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53AC-E7F2-41CB-BC1B-F729C2E0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以下方為例，下圖是一個數字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像素值為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10*10=100)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，人的眼睛看到的是左圖，電腦看到的是右圖。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7231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四、何謂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卷積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摺積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A0665A-FD41-4F5C-822A-BF2259244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42" y="2932750"/>
            <a:ext cx="5052916" cy="25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53AC-E7F2-41CB-BC1B-F729C2E0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52267" cy="34506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另外設計一個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的矩陣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/>
              </a:rPr>
              <a:t>Convolution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Filter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，然後將要濾波之圖片與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Open Sans"/>
              </a:rPr>
              <a:t>Convolution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Filter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k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進行點對點相乘相加，而得到一個全新的值。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7231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四、何謂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卷積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摺積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B011E5-472F-4C66-84DE-D9E7E19E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601" y="2200969"/>
            <a:ext cx="5740007" cy="32653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00DD9B-08C0-4236-A9E5-73D1FF0114AA}"/>
              </a:ext>
            </a:extLst>
          </p:cNvPr>
          <p:cNvSpPr txBox="1"/>
          <p:nvPr/>
        </p:nvSpPr>
        <p:spPr>
          <a:xfrm>
            <a:off x="9798341" y="2533475"/>
            <a:ext cx="1400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i="0" dirty="0">
                <a:solidFill>
                  <a:srgbClr val="292929"/>
                </a:solidFill>
                <a:effectLst/>
                <a:latin typeface="charter"/>
              </a:rPr>
              <a:t>Convolution Filter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490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53AC-E7F2-41CB-BC1B-F729C2E0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52267" cy="3450613"/>
          </a:xfrm>
        </p:spPr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而整張圖的濾波是每個位置都會運算到的，所以運算方式一般都是從左上角開始計算，然後橫向向右邊移動運算，到最右邊後在往下移一格，繼續向右邊移動運算，直到整張圖都完成，如右圖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7231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四、何謂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卷積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摺積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383971B-CF15-412C-A5CD-911BE772C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46" y="2005359"/>
            <a:ext cx="547763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3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53AC-E7F2-41CB-BC1B-F729C2E0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512832" cy="345061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這種點對點相乘相加而得到新圖片的方法就叫做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，藉由此方法而得到的新圖片，經由一些運算後而得到電腦自動產生的結果，再將這些結果輸給電腦讓電腦記錄下來的流程，則被稱為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CNN(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卷積神經網路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AEED11-04CB-4529-AF82-06FABE3F4D44}"/>
              </a:ext>
            </a:extLst>
          </p:cNvPr>
          <p:cNvSpPr txBox="1"/>
          <p:nvPr/>
        </p:nvSpPr>
        <p:spPr>
          <a:xfrm>
            <a:off x="1451578" y="1099267"/>
            <a:ext cx="7231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四、何謂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卷積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摺積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6131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194</TotalTime>
  <Words>1161</Words>
  <Application>Microsoft Office PowerPoint</Application>
  <PresentationFormat>寬螢幕</PresentationFormat>
  <Paragraphs>53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charter</vt:lpstr>
      <vt:lpstr>Open Sans</vt:lpstr>
      <vt:lpstr>Yu Gothic UI Semibold</vt:lpstr>
      <vt:lpstr>Arial</vt:lpstr>
      <vt:lpstr>Gill Sans MT</vt:lpstr>
      <vt:lpstr>Times New Roman</vt:lpstr>
      <vt:lpstr>圖庫</vt:lpstr>
      <vt:lpstr>卷積神經網路 Convolutional Neural Network , CNN</vt:lpstr>
      <vt:lpstr>目錄 </vt:lpstr>
      <vt:lpstr>一、研究動機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七、參考文獻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卷積神經網路</dc:title>
  <dc:creator>Ting Hsiu Tsung</dc:creator>
  <cp:lastModifiedBy>Ting Hsiu Tsung</cp:lastModifiedBy>
  <cp:revision>21</cp:revision>
  <dcterms:created xsi:type="dcterms:W3CDTF">2020-12-20T09:29:08Z</dcterms:created>
  <dcterms:modified xsi:type="dcterms:W3CDTF">2020-12-20T15:00:00Z</dcterms:modified>
</cp:coreProperties>
</file>