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65" r:id="rId2"/>
    <p:sldId id="374" r:id="rId3"/>
    <p:sldId id="372" r:id="rId4"/>
    <p:sldId id="366" r:id="rId5"/>
    <p:sldId id="369" r:id="rId6"/>
    <p:sldId id="371" r:id="rId7"/>
    <p:sldId id="367" r:id="rId8"/>
    <p:sldId id="373" r:id="rId9"/>
  </p:sldIdLst>
  <p:sldSz cx="9144000" cy="6858000" type="screen4x3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3CDDD"/>
    <a:srgbClr val="7F7F7F"/>
    <a:srgbClr val="FFFFFF"/>
    <a:srgbClr val="009F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4" autoAdjust="0"/>
    <p:restoredTop sz="96351" autoAdjust="0"/>
  </p:normalViewPr>
  <p:slideViewPr>
    <p:cSldViewPr>
      <p:cViewPr varScale="1">
        <p:scale>
          <a:sx n="78" d="100"/>
          <a:sy n="78" d="100"/>
        </p:scale>
        <p:origin x="166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A987769-5D45-4E7D-BCED-2877C5398190}" type="datetimeFigureOut">
              <a:rPr kumimoji="1" lang="ja-JP" altLang="en-US" smtClean="0"/>
              <a:pPr/>
              <a:t>2015/2/25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18BB0C2-4195-46BD-8828-A9A7E0CD45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884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8032" y="2130425"/>
            <a:ext cx="7772400" cy="14700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3600" b="1" baseline="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31640" y="3886200"/>
            <a:ext cx="6400800" cy="17526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400" b="1">
                <a:solidFill>
                  <a:schemeClr val="tx1">
                    <a:tint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Copyright © 2013. </a:t>
            </a:r>
          </a:p>
          <a:p>
            <a:r>
              <a:rPr lang="en-US" altLang="ja-JP" dirty="0" smtClean="0"/>
              <a:t>A.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AFE6-137F-4A8F-B35D-238C641BD74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1370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87624" y="44624"/>
            <a:ext cx="6264696" cy="432048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5142" y="692697"/>
            <a:ext cx="8769346" cy="583264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>
              <a:defRPr sz="11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>
              <a:defRPr sz="105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>
              <a:defRPr sz="10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2013. gloops,Inc.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AFE6-137F-4A8F-B35D-238C641BD74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3282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2013. gloops,Inc.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AFE6-137F-4A8F-B35D-238C641BD74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1187624" y="44624"/>
            <a:ext cx="6264696" cy="432048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2597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 userDrawn="1"/>
        </p:nvSpPr>
        <p:spPr>
          <a:xfrm>
            <a:off x="8460432" y="6606877"/>
            <a:ext cx="686811" cy="2511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3244" y="6606877"/>
            <a:ext cx="8463676" cy="251123"/>
          </a:xfrm>
          <a:prstGeom prst="rect">
            <a:avLst/>
          </a:prstGeom>
          <a:solidFill>
            <a:srgbClr val="009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56882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 smtClean="0"/>
              <a:t>Copyright © 2013. </a:t>
            </a:r>
          </a:p>
          <a:p>
            <a:r>
              <a:rPr lang="en-US" altLang="ja-JP" dirty="0" smtClean="0"/>
              <a:t>.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974904" y="65688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4F6EAFE6-137F-4A8F-B35D-238C641BD74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8" name="Picture 2" descr="C:\Users\h.takayama\Desktop\gloops_logo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78" y="35347"/>
            <a:ext cx="1263210" cy="45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/>
          <p:cNvCxnSpPr/>
          <p:nvPr userDrawn="1"/>
        </p:nvCxnSpPr>
        <p:spPr>
          <a:xfrm>
            <a:off x="-7815" y="535426"/>
            <a:ext cx="7100095" cy="0"/>
          </a:xfrm>
          <a:prstGeom prst="line">
            <a:avLst/>
          </a:prstGeom>
          <a:ln w="38100">
            <a:solidFill>
              <a:srgbClr val="009F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 userDrawn="1"/>
        </p:nvCxnSpPr>
        <p:spPr>
          <a:xfrm flipV="1">
            <a:off x="-7815" y="595205"/>
            <a:ext cx="7503990" cy="12231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 userDrawn="1"/>
        </p:nvSpPr>
        <p:spPr>
          <a:xfrm>
            <a:off x="7596336" y="49484"/>
            <a:ext cx="1453480" cy="283172"/>
          </a:xfrm>
          <a:prstGeom prst="rect">
            <a:avLst/>
          </a:prstGeom>
          <a:solidFill>
            <a:schemeClr val="lt1"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Confidential</a:t>
            </a:r>
            <a:endParaRPr kumimoji="1" lang="ja-JP" altLang="en-US" sz="1400" b="1" dirty="0" smtClean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431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Copyright © 2014. gloops,Inc.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AFE6-137F-4A8F-B35D-238C641BD741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1187624" y="44624"/>
            <a:ext cx="6264696" cy="432048"/>
          </a:xfrm>
        </p:spPr>
        <p:txBody>
          <a:bodyPr/>
          <a:lstStyle/>
          <a:p>
            <a:r>
              <a:rPr lang="ja-JP" altLang="en-US" dirty="0" smtClean="0"/>
              <a:t>施策概要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23528" y="713642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 smtClean="0">
                <a:solidFill>
                  <a:srgbClr val="0070C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目的</a:t>
            </a:r>
            <a:endParaRPr lang="en-US" altLang="ja-JP" sz="2000" dirty="0">
              <a:solidFill>
                <a:srgbClr val="0070C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イベントの基本形を作成</a:t>
            </a:r>
            <a:endParaRPr lang="en-US" altLang="ja-JP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23528" y="1471131"/>
            <a:ext cx="76328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 smtClean="0">
                <a:solidFill>
                  <a:srgbClr val="0070C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目標ＫＰＩ</a:t>
            </a:r>
            <a:endParaRPr lang="en-US" altLang="ja-JP" sz="2000" dirty="0" smtClean="0">
              <a:solidFill>
                <a:srgbClr val="0070C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イベント参加率：</a:t>
            </a:r>
            <a:r>
              <a:rPr lang="en-US" altLang="ja-JP" sz="2000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45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％　（クリア、リタイヤ問わずプレイしたかどうか）</a:t>
            </a:r>
            <a:endParaRPr lang="en-US" altLang="ja-JP" sz="20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翌日以降継続プレイ：</a:t>
            </a:r>
            <a:r>
              <a:rPr lang="en-US" altLang="ja-JP" sz="2000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85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％　（</a:t>
            </a:r>
            <a:r>
              <a:rPr lang="en-US" altLang="ja-JP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2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日以上のプレイ履歴があるかどうか）</a:t>
            </a:r>
            <a:endParaRPr lang="en-US" altLang="ja-JP" sz="20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000" dirty="0" smtClean="0">
                <a:latin typeface="+mn-ea"/>
              </a:rPr>
              <a:t>　　⇒単純な翌日プレイだけでなく、飛び飛びのプレイも集計。</a:t>
            </a:r>
            <a:endParaRPr lang="en-US" altLang="ja-JP" sz="2000" dirty="0" smtClean="0">
              <a:latin typeface="+mn-ea"/>
            </a:endParaRPr>
          </a:p>
          <a:p>
            <a:r>
              <a:rPr lang="ja-JP" altLang="en-US" sz="2000" dirty="0" smtClean="0">
                <a:latin typeface="+mn-ea"/>
              </a:rPr>
              <a:t>　　⇒ユーザのプレイサイクルの目安を測る。</a:t>
            </a:r>
            <a:endParaRPr lang="en-US" altLang="ja-JP" sz="2000" dirty="0" smtClean="0">
              <a:latin typeface="+mn-ea"/>
            </a:endParaRPr>
          </a:p>
          <a:p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ジェム消費数：</a:t>
            </a:r>
            <a:r>
              <a:rPr lang="en-US" altLang="ja-JP" sz="2000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20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個</a:t>
            </a:r>
            <a:endParaRPr lang="en-US" altLang="ja-JP" sz="20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23528" y="3426866"/>
            <a:ext cx="784887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 smtClean="0">
                <a:solidFill>
                  <a:srgbClr val="0070C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実装項目</a:t>
            </a:r>
            <a:endParaRPr lang="en-US" altLang="ja-JP" sz="2000" dirty="0" smtClean="0">
              <a:solidFill>
                <a:srgbClr val="0070C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①通常ステージと同じフィールド開放方法が出来るようにする</a:t>
            </a:r>
            <a:endParaRPr lang="en-US" altLang="ja-JP" sz="20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②ストーリーの再生、図鑑管理方法も通常ステージと同様にする</a:t>
            </a:r>
            <a:endParaRPr lang="en-US" altLang="ja-JP" sz="20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③開放時刻（</a:t>
            </a:r>
            <a:r>
              <a:rPr lang="en-US" altLang="ja-JP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from</a:t>
            </a:r>
            <a:r>
              <a:rPr lang="ja-JP" altLang="en-US" sz="20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、</a:t>
            </a:r>
            <a:r>
              <a:rPr lang="en-US" altLang="ja-JP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to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）を有効にする</a:t>
            </a:r>
            <a:endParaRPr lang="en-US" altLang="ja-JP" sz="20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④宝箱の確率をモンスター毎に分けて管理できるようにする</a:t>
            </a:r>
            <a:endParaRPr lang="en-US" altLang="ja-JP" sz="20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⑤イベント</a:t>
            </a:r>
            <a:r>
              <a:rPr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告知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画面</a:t>
            </a:r>
            <a:endParaRPr lang="en-US" altLang="ja-JP" sz="20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⑥イベントステージでもボス戦の</a:t>
            </a:r>
            <a:r>
              <a:rPr lang="en-US" altLang="ja-JP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UI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を使用する</a:t>
            </a:r>
            <a:endParaRPr lang="en-US" altLang="ja-JP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⑦イベントステージ（エリア）のコンプリート報酬を設定できるようにする</a:t>
            </a:r>
            <a:endParaRPr lang="en-US" altLang="ja-JP" sz="20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⑧モンスター</a:t>
            </a:r>
            <a:r>
              <a:rPr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をランダム出現させられるように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する</a:t>
            </a:r>
            <a:endParaRPr lang="en-US" altLang="ja-JP" sz="20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⑨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エリアコンプ報酬が設定できるようにする</a:t>
            </a:r>
            <a:endParaRPr lang="en-US" altLang="ja-JP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左中かっこ 2"/>
          <p:cNvSpPr/>
          <p:nvPr/>
        </p:nvSpPr>
        <p:spPr>
          <a:xfrm>
            <a:off x="500496" y="3844012"/>
            <a:ext cx="216024" cy="1740065"/>
          </a:xfrm>
          <a:prstGeom prst="lef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左中かっこ 10"/>
          <p:cNvSpPr/>
          <p:nvPr/>
        </p:nvSpPr>
        <p:spPr>
          <a:xfrm>
            <a:off x="500496" y="5616694"/>
            <a:ext cx="216024" cy="891615"/>
          </a:xfrm>
          <a:prstGeom prst="lef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-17818" y="4575544"/>
            <a:ext cx="6293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Ｍｕｓｔ</a:t>
            </a:r>
            <a:endParaRPr lang="en-US" altLang="ja-JP" sz="1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-17818" y="5924001"/>
            <a:ext cx="6293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Ｈｏｐｅ</a:t>
            </a:r>
            <a:endParaRPr lang="en-US" altLang="ja-JP" sz="1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939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kumimoji="1" lang="ja-JP" altLang="en-US" sz="4800" b="1" dirty="0" smtClean="0"/>
              <a:t>ゴー☆ジャスイベント</a:t>
            </a:r>
            <a:endParaRPr kumimoji="1" lang="en-US" altLang="ja-JP" sz="4800" b="1" dirty="0" smtClean="0"/>
          </a:p>
          <a:p>
            <a:pPr marL="0" indent="0" algn="ctr">
              <a:buNone/>
            </a:pPr>
            <a:r>
              <a:rPr lang="en-US" altLang="ja-JP" sz="3600" b="1" dirty="0" smtClean="0"/>
              <a:t>Target</a:t>
            </a:r>
            <a:r>
              <a:rPr lang="ja-JP" altLang="en-US" sz="3600" b="1" dirty="0" smtClean="0"/>
              <a:t>申請：</a:t>
            </a:r>
            <a:r>
              <a:rPr lang="en-US" altLang="ja-JP" sz="3600" b="1" dirty="0" smtClean="0"/>
              <a:t>3/13</a:t>
            </a:r>
            <a:endParaRPr kumimoji="1" lang="ja-JP" altLang="en-US" sz="3600" b="1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2013. gloops,Inc.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AFE6-137F-4A8F-B35D-238C641BD741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16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Copyright © 2014. gloops,Inc.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AFE6-137F-4A8F-B35D-238C641BD741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1187624" y="44624"/>
            <a:ext cx="6264696" cy="432048"/>
          </a:xfrm>
        </p:spPr>
        <p:txBody>
          <a:bodyPr/>
          <a:lstStyle/>
          <a:p>
            <a:r>
              <a:rPr lang="ja-JP" altLang="en-US" dirty="0" smtClean="0"/>
              <a:t>イベント概要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23528" y="754832"/>
            <a:ext cx="7632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 smtClean="0">
                <a:solidFill>
                  <a:srgbClr val="0070C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ゴー</a:t>
            </a:r>
            <a:r>
              <a:rPr lang="ja-JP" altLang="en-US" sz="2000" dirty="0">
                <a:solidFill>
                  <a:srgbClr val="0070C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☆</a:t>
            </a:r>
            <a:r>
              <a:rPr lang="ja-JP" altLang="en-US" sz="2000" dirty="0" smtClean="0">
                <a:solidFill>
                  <a:srgbClr val="0070C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ジャス、マダ○スカル！（仮称）</a:t>
            </a:r>
            <a:endParaRPr lang="en-US" altLang="ja-JP" sz="2000" dirty="0">
              <a:solidFill>
                <a:srgbClr val="0070C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23528" y="2616843"/>
            <a:ext cx="7632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想定ボリューム</a:t>
            </a:r>
            <a:endParaRPr lang="en-US" altLang="ja-JP" sz="1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エリア：</a:t>
            </a:r>
            <a:r>
              <a:rPr lang="en-US" altLang="ja-JP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4+1</a:t>
            </a:r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</a:t>
            </a:r>
            <a:r>
              <a:rPr lang="en-US" altLang="ja-JP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</a:t>
            </a:r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はシークレット）　フィールド：</a:t>
            </a:r>
            <a:r>
              <a:rPr lang="en-US" altLang="ja-JP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18</a:t>
            </a:r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</a:t>
            </a:r>
            <a:r>
              <a:rPr lang="en-US" altLang="ja-JP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3+4+5+5+1</a:t>
            </a:r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）　ブロック：</a:t>
            </a:r>
            <a:r>
              <a:rPr lang="en-US" altLang="ja-JP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80</a:t>
            </a:r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前後（新規</a:t>
            </a:r>
            <a:r>
              <a:rPr lang="en-US" altLang="ja-JP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18</a:t>
            </a:r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以上）</a:t>
            </a:r>
            <a:endParaRPr lang="en-US" altLang="ja-JP" sz="1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00496" y="1101062"/>
            <a:ext cx="763284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+mn-ea"/>
              </a:rPr>
              <a:t>宇宙海賊ゴー☆ジャスが、いつものように「ぐるクエ」を遊んでいると急に光に包まれてしまう。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地球儀で見たことがあるような島で目が覚めたゴー☆ジャスは、気の向くままに歩き出す。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その道中、トゥルーたちと出会い、ともに冒険をすることになるが・・・・。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謎（？）のヴァース「ルカス・ダ・ガマ」を舞台に広げられる大冒険！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果たして、ゴー☆ジャスは元の世界に戻ることはできるのか？まだ助かるのか？</a:t>
            </a:r>
            <a:endParaRPr lang="en-US" altLang="ja-JP" sz="1400" dirty="0" smtClean="0"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23528" y="3455515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＜初回クリア報酬＞</a:t>
            </a:r>
            <a:endParaRPr lang="en-US" altLang="ja-JP" sz="1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初級・・・</a:t>
            </a:r>
            <a:r>
              <a:rPr lang="en-US" altLang="ja-JP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SR</a:t>
            </a:r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（盾）　中級・・・</a:t>
            </a:r>
            <a:r>
              <a:rPr lang="en-US" altLang="ja-JP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SR</a:t>
            </a:r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（盾）　上級・・・</a:t>
            </a:r>
            <a:r>
              <a:rPr lang="en-US" altLang="ja-JP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SR</a:t>
            </a:r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（盾）　超級・・・</a:t>
            </a:r>
            <a:r>
              <a:rPr lang="en-US" altLang="ja-JP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SR</a:t>
            </a:r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（打）　シークレット・・・</a:t>
            </a:r>
            <a:r>
              <a:rPr lang="en-US" altLang="ja-JP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SR</a:t>
            </a:r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（斬）</a:t>
            </a:r>
            <a:endParaRPr lang="en-US" altLang="ja-JP" sz="1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＜ステージコンプ報酬＞</a:t>
            </a:r>
            <a:endParaRPr lang="en-US" altLang="ja-JP" sz="1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専用進化素材</a:t>
            </a:r>
            <a:endParaRPr lang="en-US" altLang="ja-JP" sz="1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＜クリア目標＞</a:t>
            </a:r>
            <a:endParaRPr lang="en-US" altLang="ja-JP" sz="1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基本・・・ジェム</a:t>
            </a:r>
            <a:r>
              <a:rPr lang="en-US" altLang="ja-JP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×1</a:t>
            </a:r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各目標コンプ報酬・・・専用進化素材</a:t>
            </a:r>
            <a:endParaRPr lang="en-US" altLang="ja-JP" sz="1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＜周回向け（ドロップ）＞</a:t>
            </a:r>
            <a:endParaRPr lang="en-US" altLang="ja-JP" sz="1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レア（特定モンスターが低確率）・・・初＆中</a:t>
            </a:r>
            <a:r>
              <a:rPr lang="en-US" altLang="ja-JP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【SR</a:t>
            </a:r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盾</a:t>
            </a:r>
            <a:r>
              <a:rPr lang="en-US" altLang="ja-JP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】</a:t>
            </a:r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、上＆超</a:t>
            </a:r>
            <a:r>
              <a:rPr lang="en-US" altLang="ja-JP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【SR</a:t>
            </a:r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武器</a:t>
            </a:r>
            <a:r>
              <a:rPr lang="en-US" altLang="ja-JP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×2】</a:t>
            </a:r>
            <a:r>
              <a:rPr lang="ja-JP" altLang="en-US" sz="14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、</a:t>
            </a:r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シ</a:t>
            </a:r>
            <a:r>
              <a:rPr lang="en-US" altLang="ja-JP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【</a:t>
            </a:r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全</a:t>
            </a:r>
            <a:r>
              <a:rPr lang="en-US" altLang="ja-JP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】</a:t>
            </a:r>
          </a:p>
          <a:p>
            <a:r>
              <a:rPr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通常・・・専用進化素材</a:t>
            </a:r>
            <a:endParaRPr lang="en-US" altLang="ja-JP" sz="1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lang="en-US" altLang="ja-JP" sz="1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＜以下、事前登録者に付与＞</a:t>
            </a:r>
            <a:endParaRPr lang="en-US" altLang="ja-JP" sz="1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・イベント開始時に</a:t>
            </a:r>
            <a:r>
              <a:rPr lang="en-US" altLang="ja-JP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SR</a:t>
            </a:r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盾</a:t>
            </a:r>
            <a:r>
              <a:rPr lang="en-US" altLang="ja-JP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×1</a:t>
            </a:r>
            <a:r>
              <a:rPr lang="ja-JP" altLang="en-US" sz="14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、</a:t>
            </a:r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武器</a:t>
            </a:r>
            <a:r>
              <a:rPr lang="en-US" altLang="ja-JP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×1</a:t>
            </a:r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en-US" altLang="ja-JP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※</a:t>
            </a:r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アバター</a:t>
            </a:r>
            <a:r>
              <a:rPr lang="en-US" altLang="ja-JP" sz="14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pt</a:t>
            </a:r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を達成してアバター（</a:t>
            </a:r>
            <a:r>
              <a:rPr lang="en-US" altLang="ja-JP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SR</a:t>
            </a:r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）が手に入る</a:t>
            </a:r>
            <a:endParaRPr lang="en-US" altLang="ja-JP" sz="1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23528" y="6133171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※</a:t>
            </a:r>
            <a:r>
              <a:rPr lang="ja-JP" altLang="en-US" sz="1400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進化素材は追加による現</a:t>
            </a:r>
            <a:r>
              <a:rPr lang="en-US" altLang="ja-JP" sz="1400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UI</a:t>
            </a:r>
            <a:r>
              <a:rPr lang="ja-JP" altLang="en-US" sz="1400" dirty="0" err="1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への</a:t>
            </a:r>
            <a:r>
              <a:rPr lang="ja-JP" altLang="en-US" sz="1400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影響などを考慮できていないので、他の報酬にする可能性あり</a:t>
            </a:r>
            <a:endParaRPr lang="en-US" altLang="ja-JP" sz="1400" dirty="0" smtClean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554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Copyright © 2014. </a:t>
            </a:r>
            <a:r>
              <a:rPr kumimoji="1" lang="en-US" altLang="ja-JP" dirty="0" err="1" smtClean="0"/>
              <a:t>gloops,Inc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AFE6-137F-4A8F-B35D-238C641BD741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79512" y="692696"/>
            <a:ext cx="655272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solidFill>
                  <a:srgbClr val="0070C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ステージ：</a:t>
            </a:r>
            <a:r>
              <a:rPr lang="en-US" altLang="ja-JP" sz="1400" dirty="0" smtClean="0">
                <a:solidFill>
                  <a:srgbClr val="0070C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</a:t>
            </a:r>
            <a:r>
              <a:rPr lang="ja-JP" altLang="en-US" sz="1400" dirty="0" smtClean="0">
                <a:solidFill>
                  <a:srgbClr val="0070C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エリア：</a:t>
            </a:r>
            <a:r>
              <a:rPr lang="en-US" altLang="ja-JP" sz="1400" dirty="0" smtClean="0">
                <a:solidFill>
                  <a:srgbClr val="0070C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3</a:t>
            </a:r>
            <a:r>
              <a:rPr lang="ja-JP" altLang="en-US" sz="1400" dirty="0" smtClean="0">
                <a:solidFill>
                  <a:srgbClr val="0070C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フィールド：</a:t>
            </a:r>
            <a:r>
              <a:rPr lang="en-US" altLang="ja-JP" sz="1400" dirty="0" smtClean="0">
                <a:solidFill>
                  <a:srgbClr val="0070C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3</a:t>
            </a:r>
            <a:r>
              <a:rPr lang="ja-JP" altLang="en-US" sz="1400" dirty="0" smtClean="0">
                <a:solidFill>
                  <a:srgbClr val="0070C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の場合</a:t>
            </a:r>
            <a:endParaRPr lang="en-US" altLang="ja-JP" sz="1400" dirty="0" smtClean="0">
              <a:solidFill>
                <a:srgbClr val="0070C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lang="en-US" altLang="ja-JP" sz="1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・エリア</a:t>
            </a:r>
            <a:r>
              <a:rPr lang="en-US" altLang="ja-JP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</a:t>
            </a:r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のフィールド</a:t>
            </a:r>
            <a:r>
              <a:rPr lang="en-US" altLang="ja-JP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</a:t>
            </a:r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をクリアするとエリア</a:t>
            </a:r>
            <a:r>
              <a:rPr lang="en-US" altLang="ja-JP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</a:t>
            </a:r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のフィールド</a:t>
            </a:r>
            <a:r>
              <a:rPr lang="en-US" altLang="ja-JP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2</a:t>
            </a:r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が開放</a:t>
            </a:r>
            <a:endParaRPr lang="en-US" altLang="ja-JP" sz="1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↓</a:t>
            </a:r>
            <a:endParaRPr lang="en-US" altLang="ja-JP" sz="1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・エリア</a:t>
            </a:r>
            <a:r>
              <a:rPr lang="en-US" altLang="ja-JP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</a:t>
            </a:r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のフィールド</a:t>
            </a:r>
            <a:r>
              <a:rPr lang="en-US" altLang="ja-JP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3</a:t>
            </a:r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をクリアするとエリア</a:t>
            </a:r>
            <a:r>
              <a:rPr lang="en-US" altLang="ja-JP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2</a:t>
            </a:r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が開放</a:t>
            </a:r>
            <a:endParaRPr lang="en-US" altLang="ja-JP" sz="1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↓</a:t>
            </a:r>
            <a:endParaRPr lang="en-US" altLang="ja-JP" sz="1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・エリア</a:t>
            </a:r>
            <a:r>
              <a:rPr lang="en-US" altLang="ja-JP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3</a:t>
            </a:r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のフィールド</a:t>
            </a:r>
            <a:r>
              <a:rPr lang="en-US" altLang="ja-JP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3</a:t>
            </a:r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をクリアすると全クリアとなる</a:t>
            </a:r>
            <a:endParaRPr lang="en-US" altLang="ja-JP" sz="1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0" name="タイトル 1"/>
          <p:cNvSpPr>
            <a:spLocks noGrp="1"/>
          </p:cNvSpPr>
          <p:nvPr>
            <p:ph type="title"/>
          </p:nvPr>
        </p:nvSpPr>
        <p:spPr>
          <a:xfrm>
            <a:off x="1187624" y="44624"/>
            <a:ext cx="6264696" cy="432048"/>
          </a:xfrm>
        </p:spPr>
        <p:txBody>
          <a:bodyPr/>
          <a:lstStyle/>
          <a:p>
            <a:r>
              <a:rPr lang="ja-JP" altLang="en-US" sz="1400" b="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①通常ステージと同じフィールド開放方法が出来るように</a:t>
            </a:r>
            <a:r>
              <a:rPr lang="ja-JP" altLang="en-US" sz="1400" b="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する</a:t>
            </a:r>
            <a:r>
              <a:rPr lang="en-US" altLang="ja-JP" sz="1400" b="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/>
            </a:r>
            <a:br>
              <a:rPr lang="en-US" altLang="ja-JP" sz="1400" b="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</a:br>
            <a:r>
              <a:rPr lang="ja-JP" altLang="en-US" sz="1400" b="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⑦イベントステージ</a:t>
            </a:r>
            <a:r>
              <a:rPr lang="ja-JP" altLang="en-US" sz="1400" b="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（エリア）のコンプリート報酬を設定できるように</a:t>
            </a:r>
            <a:r>
              <a:rPr lang="ja-JP" altLang="en-US" sz="1400" b="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する</a:t>
            </a:r>
            <a:endParaRPr lang="en-US" altLang="ja-JP" sz="1400" b="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79512" y="2403723"/>
            <a:ext cx="75608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solidFill>
                  <a:srgbClr val="0070C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仕様詳細</a:t>
            </a:r>
            <a:endParaRPr lang="en-US" altLang="ja-JP" sz="1400" dirty="0" smtClean="0">
              <a:solidFill>
                <a:srgbClr val="0070C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・イベント限定ステージがどのエリアで構成されているかをマスタで定義</a:t>
            </a:r>
            <a:endParaRPr lang="en-US" altLang="ja-JP" sz="1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1400" dirty="0" smtClean="0">
                <a:latin typeface="+mn-ea"/>
              </a:rPr>
              <a:t>　⇒</a:t>
            </a:r>
            <a:r>
              <a:rPr lang="en-US" altLang="ja-JP" sz="1400" dirty="0" err="1" smtClean="0">
                <a:solidFill>
                  <a:srgbClr val="FF0000"/>
                </a:solidFill>
                <a:latin typeface="+mn-ea"/>
              </a:rPr>
              <a:t>AreaGroupMaster</a:t>
            </a:r>
            <a:r>
              <a:rPr lang="ja-JP" altLang="en-US" sz="1400" dirty="0" smtClean="0">
                <a:latin typeface="+mn-ea"/>
              </a:rPr>
              <a:t>で</a:t>
            </a:r>
            <a:r>
              <a:rPr lang="en-US" altLang="ja-JP" sz="1400" dirty="0" err="1" smtClean="0">
                <a:latin typeface="+mn-ea"/>
              </a:rPr>
              <a:t>StageID</a:t>
            </a:r>
            <a:r>
              <a:rPr lang="ja-JP" altLang="en-US" sz="1400" dirty="0" smtClean="0">
                <a:latin typeface="+mn-ea"/>
              </a:rPr>
              <a:t>を擬似的に持たせる　</a:t>
            </a:r>
            <a:r>
              <a:rPr lang="en-US" altLang="ja-JP" sz="1400" dirty="0" smtClean="0">
                <a:latin typeface="+mn-ea"/>
              </a:rPr>
              <a:t>※</a:t>
            </a:r>
            <a:r>
              <a:rPr lang="ja-JP" altLang="en-US" sz="1400" dirty="0" smtClean="0">
                <a:latin typeface="+mn-ea"/>
              </a:rPr>
              <a:t>ステージコンプリート報酬のためにも使用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・イベント単位でフィールドの開放条件を定義</a:t>
            </a:r>
            <a:endParaRPr lang="en-US" altLang="ja-JP" sz="1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1400" dirty="0" smtClean="0">
                <a:latin typeface="+mn-ea"/>
              </a:rPr>
              <a:t>　⇒</a:t>
            </a:r>
            <a:r>
              <a:rPr lang="en-US" altLang="ja-JP" sz="1400" dirty="0" err="1" smtClean="0">
                <a:solidFill>
                  <a:srgbClr val="FF0000"/>
                </a:solidFill>
                <a:latin typeface="+mn-ea"/>
              </a:rPr>
              <a:t>AreaGroupConditionMaster</a:t>
            </a:r>
            <a:r>
              <a:rPr lang="ja-JP" altLang="en-US" sz="1400" dirty="0" smtClean="0">
                <a:latin typeface="+mn-ea"/>
              </a:rPr>
              <a:t>で定義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・エリアごとの開放順序は</a:t>
            </a:r>
            <a:r>
              <a:rPr lang="en-US" altLang="ja-JP" sz="14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AreaConditionMaster</a:t>
            </a:r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（既存）で定義</a:t>
            </a:r>
            <a:endParaRPr lang="en-US" altLang="ja-JP" sz="1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・イベントステージのコンプ報酬を</a:t>
            </a:r>
            <a:r>
              <a:rPr lang="en-US" altLang="ja-JP" sz="14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FieldGoalMaster</a:t>
            </a:r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（既存）で定義</a:t>
            </a:r>
            <a:endParaRPr lang="en-US" altLang="ja-JP" sz="1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⇒</a:t>
            </a:r>
            <a:r>
              <a:rPr lang="en-US" altLang="ja-JP" sz="1400" dirty="0" err="1" smtClean="0">
                <a:latin typeface="+mn-ea"/>
              </a:rPr>
              <a:t>StageID</a:t>
            </a:r>
            <a:r>
              <a:rPr lang="ja-JP" altLang="en-US" sz="1400" dirty="0" smtClean="0">
                <a:latin typeface="+mn-ea"/>
              </a:rPr>
              <a:t>の部分に</a:t>
            </a:r>
            <a:r>
              <a:rPr lang="en-US" altLang="ja-JP" sz="1400" dirty="0" err="1" smtClean="0">
                <a:latin typeface="+mn-ea"/>
              </a:rPr>
              <a:t>AreaGroupID</a:t>
            </a:r>
            <a:r>
              <a:rPr lang="ja-JP" altLang="en-US" sz="1400" dirty="0" smtClean="0">
                <a:latin typeface="+mn-ea"/>
              </a:rPr>
              <a:t>を指定できるようにする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※</a:t>
            </a:r>
            <a:r>
              <a:rPr lang="ja-JP" altLang="en-US" sz="1400" dirty="0" smtClean="0">
                <a:latin typeface="+mn-ea"/>
              </a:rPr>
              <a:t>既存</a:t>
            </a:r>
            <a:r>
              <a:rPr lang="en-US" altLang="ja-JP" sz="1400" dirty="0" smtClean="0">
                <a:latin typeface="+mn-ea"/>
              </a:rPr>
              <a:t>Master</a:t>
            </a:r>
            <a:r>
              <a:rPr lang="ja-JP" altLang="en-US" sz="1400" dirty="0" smtClean="0">
                <a:latin typeface="+mn-ea"/>
              </a:rPr>
              <a:t>に手を加えず、新規マスタで管理する形式でも</a:t>
            </a:r>
            <a:r>
              <a:rPr lang="en-US" altLang="ja-JP" sz="1400" dirty="0" smtClean="0">
                <a:latin typeface="+mn-ea"/>
              </a:rPr>
              <a:t>OK</a:t>
            </a:r>
          </a:p>
        </p:txBody>
      </p:sp>
      <p:graphicFrame>
        <p:nvGraphicFramePr>
          <p:cNvPr id="37" name="表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141747"/>
              </p:ext>
            </p:extLst>
          </p:nvPr>
        </p:nvGraphicFramePr>
        <p:xfrm>
          <a:off x="444930" y="4886731"/>
          <a:ext cx="147066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430"/>
                <a:gridCol w="570230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AreaGroupID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AreaID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101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102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103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104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105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106</a:t>
                      </a:r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正方形/長方形 37"/>
          <p:cNvSpPr/>
          <p:nvPr/>
        </p:nvSpPr>
        <p:spPr>
          <a:xfrm>
            <a:off x="251520" y="4435048"/>
            <a:ext cx="201622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◆</a:t>
            </a:r>
            <a:r>
              <a:rPr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AreaGroupMaster</a:t>
            </a:r>
            <a:endParaRPr lang="en-US" altLang="ja-JP" sz="11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395536" y="4636442"/>
            <a:ext cx="25202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どのエリアが</a:t>
            </a:r>
            <a:r>
              <a:rPr lang="ja-JP" altLang="en-US" sz="11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同一</a:t>
            </a:r>
            <a:r>
              <a:rPr lang="ja-JP" altLang="en-US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ステージ扱いかを定義</a:t>
            </a:r>
            <a:endParaRPr lang="en-US" altLang="ja-JP" sz="11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aphicFrame>
        <p:nvGraphicFramePr>
          <p:cNvPr id="40" name="表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995218"/>
              </p:ext>
            </p:extLst>
          </p:nvPr>
        </p:nvGraphicFramePr>
        <p:xfrm>
          <a:off x="3469267" y="5118943"/>
          <a:ext cx="20290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687"/>
                <a:gridCol w="981393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AreaGroupID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AppearType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0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正方形/長方形 40"/>
          <p:cNvSpPr/>
          <p:nvPr/>
        </p:nvSpPr>
        <p:spPr>
          <a:xfrm>
            <a:off x="3275857" y="4481214"/>
            <a:ext cx="201622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◆</a:t>
            </a:r>
            <a:r>
              <a:rPr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AreaGroupConditionMaster</a:t>
            </a:r>
            <a:endParaRPr lang="en-US" altLang="ja-JP" sz="11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3419873" y="4682608"/>
            <a:ext cx="547260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フィールドの開放方法を</a:t>
            </a:r>
            <a:r>
              <a:rPr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AreaGroupID</a:t>
            </a:r>
            <a:r>
              <a:rPr lang="ja-JP" altLang="en-US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単位で定義</a:t>
            </a:r>
            <a:endParaRPr lang="en-US" altLang="ja-JP" sz="11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ApperType</a:t>
            </a:r>
            <a:r>
              <a:rPr lang="ja-JP" altLang="en-US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・・・</a:t>
            </a:r>
            <a:r>
              <a:rPr lang="en-US" altLang="ja-JP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0</a:t>
            </a:r>
            <a:r>
              <a:rPr lang="ja-JP" altLang="en-US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：最初から全開放</a:t>
            </a:r>
            <a:r>
              <a:rPr lang="ja-JP" altLang="en-US" sz="11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en-US" altLang="ja-JP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</a:t>
            </a:r>
            <a:r>
              <a:rPr lang="ja-JP" altLang="en-US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：通常</a:t>
            </a:r>
            <a:r>
              <a:rPr lang="en-US" altLang="ja-JP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ST</a:t>
            </a:r>
            <a:r>
              <a:rPr lang="ja-JP" altLang="en-US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と同様、直前エリアの最終フィールドクリア</a:t>
            </a:r>
            <a:endParaRPr lang="en-US" altLang="ja-JP" sz="11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20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Copyright © 2014. </a:t>
            </a:r>
            <a:r>
              <a:rPr kumimoji="1" lang="en-US" altLang="ja-JP" dirty="0" err="1" smtClean="0"/>
              <a:t>gloops,Inc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AFE6-137F-4A8F-B35D-238C641BD741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79512" y="1202866"/>
            <a:ext cx="65527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solidFill>
                  <a:srgbClr val="0070C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現在</a:t>
            </a:r>
            <a:endParaRPr lang="en-US" altLang="ja-JP" sz="1400" dirty="0" smtClean="0">
              <a:solidFill>
                <a:srgbClr val="0070C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アプリを再起動するたびに流れる</a:t>
            </a:r>
            <a:endParaRPr lang="en-US" altLang="ja-JP" sz="1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0" name="タイトル 1"/>
          <p:cNvSpPr>
            <a:spLocks noGrp="1"/>
          </p:cNvSpPr>
          <p:nvPr>
            <p:ph type="title"/>
          </p:nvPr>
        </p:nvSpPr>
        <p:spPr>
          <a:xfrm>
            <a:off x="1187624" y="19910"/>
            <a:ext cx="6264696" cy="432048"/>
          </a:xfrm>
        </p:spPr>
        <p:txBody>
          <a:bodyPr/>
          <a:lstStyle/>
          <a:p>
            <a:r>
              <a:rPr lang="ja-JP" altLang="en-US" sz="1100" b="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②ストーリーの再生、図鑑管理方法も通常ステージと同様に</a:t>
            </a:r>
            <a:r>
              <a:rPr lang="ja-JP" altLang="en-US" sz="1100" b="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する</a:t>
            </a:r>
            <a:r>
              <a:rPr lang="en-US" altLang="ja-JP" sz="1100" b="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/>
            </a:r>
            <a:br>
              <a:rPr lang="en-US" altLang="ja-JP" sz="1100" b="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</a:br>
            <a:r>
              <a:rPr lang="ja-JP" altLang="en-US" sz="1100" b="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③開放時刻（</a:t>
            </a:r>
            <a:r>
              <a:rPr lang="en-US" altLang="ja-JP" sz="1100" b="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from</a:t>
            </a:r>
            <a:r>
              <a:rPr lang="ja-JP" altLang="en-US" sz="1100" b="0" dirty="0" err="1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、</a:t>
            </a:r>
            <a:r>
              <a:rPr lang="en-US" altLang="ja-JP" sz="1100" b="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to</a:t>
            </a:r>
            <a:r>
              <a:rPr lang="ja-JP" altLang="en-US" sz="1100" b="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）を有効に</a:t>
            </a:r>
            <a:r>
              <a:rPr lang="ja-JP" altLang="en-US" sz="1100" b="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する</a:t>
            </a:r>
            <a:r>
              <a:rPr lang="en-US" altLang="ja-JP" sz="1100" b="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/>
            </a:r>
            <a:br>
              <a:rPr lang="en-US" altLang="ja-JP" sz="1100" b="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</a:br>
            <a:r>
              <a:rPr lang="ja-JP" altLang="en-US" sz="1100" b="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⑧</a:t>
            </a:r>
            <a:r>
              <a:rPr lang="ja-JP" altLang="en-US" sz="1100" b="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モンスター</a:t>
            </a:r>
            <a:r>
              <a:rPr lang="ja-JP" altLang="en-US" sz="1100" b="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をランダム出現させられるように</a:t>
            </a:r>
            <a:r>
              <a:rPr lang="ja-JP" altLang="en-US" sz="1100" b="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する</a:t>
            </a:r>
            <a:endParaRPr lang="en-US" altLang="ja-JP" sz="1100" b="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79512" y="1776069"/>
            <a:ext cx="65527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solidFill>
                  <a:srgbClr val="0070C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今後</a:t>
            </a:r>
            <a:endParaRPr lang="en-US" altLang="ja-JP" sz="1400" dirty="0" smtClean="0">
              <a:solidFill>
                <a:srgbClr val="0070C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初回だけ流れる</a:t>
            </a:r>
            <a:endParaRPr lang="en-US" altLang="ja-JP" sz="1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142545" y="2489177"/>
            <a:ext cx="6264696" cy="4320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2400" b="1" kern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ja-JP" altLang="en-US" sz="1800" b="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③開放時刻（</a:t>
            </a:r>
            <a:r>
              <a:rPr lang="en-US" altLang="ja-JP" sz="1800" b="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from</a:t>
            </a:r>
            <a:r>
              <a:rPr lang="ja-JP" altLang="en-US" sz="1800" b="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、</a:t>
            </a:r>
            <a:r>
              <a:rPr lang="en-US" altLang="ja-JP" sz="1800" b="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to</a:t>
            </a:r>
            <a:r>
              <a:rPr lang="ja-JP" altLang="en-US" sz="1800" b="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）を有効にする</a:t>
            </a:r>
            <a:endParaRPr lang="en-US" altLang="ja-JP" sz="1800" b="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179512" y="753906"/>
            <a:ext cx="6264696" cy="4320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2400" b="1" kern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ja-JP" altLang="en-US" sz="1800" b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②ストーリーの再生、図鑑管理方法も通常ステージと同様にする</a:t>
            </a:r>
            <a:endParaRPr lang="en-US" altLang="ja-JP" sz="1800" b="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79512" y="3459893"/>
            <a:ext cx="65527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solidFill>
                  <a:srgbClr val="0070C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現在</a:t>
            </a:r>
            <a:endParaRPr lang="en-US" altLang="ja-JP" sz="1400" dirty="0" smtClean="0">
              <a:solidFill>
                <a:srgbClr val="0070C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en-US" altLang="ja-JP" sz="14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FromData</a:t>
            </a:r>
            <a:r>
              <a:rPr lang="ja-JP" altLang="en-US" sz="14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、</a:t>
            </a:r>
            <a:r>
              <a:rPr lang="en-US" altLang="ja-JP" sz="14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ToDate</a:t>
            </a:r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が無効</a:t>
            </a:r>
            <a:endParaRPr lang="en-US" altLang="ja-JP" sz="1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79512" y="4033096"/>
            <a:ext cx="65527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solidFill>
                  <a:srgbClr val="0070C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今後</a:t>
            </a:r>
            <a:endParaRPr lang="en-US" altLang="ja-JP" sz="1400" dirty="0" smtClean="0">
              <a:solidFill>
                <a:srgbClr val="0070C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有効になって、リアルタイムタッチが不要</a:t>
            </a:r>
            <a:endParaRPr lang="en-US" altLang="ja-JP" sz="1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79512" y="2880968"/>
            <a:ext cx="65527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solidFill>
                  <a:srgbClr val="0070C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対象マスタ</a:t>
            </a:r>
            <a:endParaRPr lang="en-US" altLang="ja-JP" sz="1400" dirty="0" smtClean="0">
              <a:solidFill>
                <a:srgbClr val="0070C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en-US" altLang="ja-JP" sz="14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AreaMaster</a:t>
            </a:r>
            <a:endParaRPr lang="en-US" altLang="ja-JP" sz="1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179512" y="2420888"/>
            <a:ext cx="8496944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179512" y="4653136"/>
            <a:ext cx="8496944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179512" y="5190427"/>
            <a:ext cx="65527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solidFill>
                  <a:srgbClr val="0070C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現在</a:t>
            </a:r>
            <a:endParaRPr lang="en-US" altLang="ja-JP" sz="1400" dirty="0" smtClean="0">
              <a:solidFill>
                <a:srgbClr val="0070C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クエスト側の</a:t>
            </a:r>
            <a:r>
              <a:rPr lang="en-US" altLang="ja-JP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MAP</a:t>
            </a:r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ではプレイスホルダーが無効になっている</a:t>
            </a:r>
            <a:endParaRPr lang="en-US" altLang="ja-JP" sz="1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79512" y="5763630"/>
            <a:ext cx="65527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solidFill>
                  <a:srgbClr val="0070C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今後</a:t>
            </a:r>
            <a:endParaRPr lang="en-US" altLang="ja-JP" sz="1400" dirty="0" smtClean="0">
              <a:solidFill>
                <a:srgbClr val="0070C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アリーナと同じようにプレイスホルダーを有効にする</a:t>
            </a:r>
            <a:endParaRPr lang="en-US" altLang="ja-JP" sz="1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3" name="タイトル 1"/>
          <p:cNvSpPr txBox="1">
            <a:spLocks/>
          </p:cNvSpPr>
          <p:nvPr/>
        </p:nvSpPr>
        <p:spPr>
          <a:xfrm>
            <a:off x="179512" y="4741467"/>
            <a:ext cx="6264696" cy="4320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2400" b="1" kern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ja-JP" altLang="en-US" sz="1800" b="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⑦モンスターをランダム出現させられるようにする</a:t>
            </a:r>
          </a:p>
        </p:txBody>
      </p:sp>
    </p:spTree>
    <p:extLst>
      <p:ext uri="{BB962C8B-B14F-4D97-AF65-F5344CB8AC3E}">
        <p14:creationId xmlns:p14="http://schemas.microsoft.com/office/powerpoint/2010/main" val="9907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Copyright © 2014. </a:t>
            </a:r>
            <a:r>
              <a:rPr kumimoji="1" lang="en-US" altLang="ja-JP" dirty="0" err="1" smtClean="0"/>
              <a:t>gloops,Inc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AFE6-137F-4A8F-B35D-238C641BD741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79512" y="1271621"/>
            <a:ext cx="65527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solidFill>
                  <a:srgbClr val="0070C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現在</a:t>
            </a:r>
            <a:endParaRPr lang="en-US" altLang="ja-JP" sz="1400" dirty="0" smtClean="0">
              <a:solidFill>
                <a:srgbClr val="0070C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en-US" altLang="ja-JP" sz="14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MapID</a:t>
            </a:r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に関連付けられているため、どのモンスターを倒しても同じ宝箱が抽選される</a:t>
            </a:r>
            <a:endParaRPr lang="en-US" altLang="ja-JP" sz="1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0" name="タイトル 1"/>
          <p:cNvSpPr>
            <a:spLocks noGrp="1"/>
          </p:cNvSpPr>
          <p:nvPr>
            <p:ph type="title"/>
          </p:nvPr>
        </p:nvSpPr>
        <p:spPr>
          <a:xfrm>
            <a:off x="1187624" y="44624"/>
            <a:ext cx="6264696" cy="432048"/>
          </a:xfrm>
        </p:spPr>
        <p:txBody>
          <a:bodyPr/>
          <a:lstStyle/>
          <a:p>
            <a:r>
              <a:rPr lang="ja-JP" altLang="en-US" sz="1800" b="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④宝箱の確率をモンスター毎に分けて管理できるようにする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179512" y="1844824"/>
            <a:ext cx="763284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solidFill>
                  <a:srgbClr val="0070C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今後</a:t>
            </a:r>
            <a:endParaRPr lang="en-US" altLang="ja-JP" sz="1400" dirty="0" smtClean="0">
              <a:solidFill>
                <a:srgbClr val="0070C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en-US" altLang="ja-JP" sz="14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MonsterID</a:t>
            </a:r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を指定するカラムを追加し、モンスターごとに別の宝箱が抽選されるようにする</a:t>
            </a:r>
            <a:endParaRPr lang="en-US" altLang="ja-JP" sz="1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en-US" altLang="ja-JP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※</a:t>
            </a:r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特定のモンスターのみ指定を入れるケースが多く、マスタ作成が楽なように以下のようにしたい</a:t>
            </a:r>
            <a:endParaRPr lang="en-US" altLang="ja-JP" sz="1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lang="en-US" altLang="ja-JP" sz="12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en-US" altLang="ja-JP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</a:t>
            </a:r>
            <a:r>
              <a:rPr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：</a:t>
            </a:r>
            <a:r>
              <a:rPr lang="en-US" altLang="ja-JP" sz="12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MapID</a:t>
            </a:r>
            <a:r>
              <a:rPr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は指定あり、</a:t>
            </a:r>
            <a:r>
              <a:rPr lang="en-US" altLang="ja-JP" sz="12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MonsterID</a:t>
            </a:r>
            <a:r>
              <a:rPr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は未指定（</a:t>
            </a:r>
            <a:r>
              <a:rPr lang="en-US" altLang="ja-JP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NULL</a:t>
            </a:r>
            <a:r>
              <a:rPr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）　⇒　その</a:t>
            </a:r>
            <a:r>
              <a:rPr lang="en-US" altLang="ja-JP" sz="12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MapID</a:t>
            </a:r>
            <a:r>
              <a:rPr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で</a:t>
            </a:r>
            <a:r>
              <a:rPr lang="en-US" altLang="ja-JP" sz="12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MonsterID</a:t>
            </a:r>
            <a:r>
              <a:rPr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の指定がされていない場合に適用</a:t>
            </a:r>
            <a:endParaRPr lang="en-US" altLang="ja-JP" sz="12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en-US" altLang="ja-JP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</a:t>
            </a:r>
            <a:r>
              <a:rPr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：</a:t>
            </a:r>
            <a:r>
              <a:rPr lang="en-US" altLang="ja-JP" sz="1200" dirty="0" err="1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MapID</a:t>
            </a:r>
            <a:r>
              <a:rPr lang="ja-JP" altLang="en-US" sz="1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は指定あり、</a:t>
            </a:r>
            <a:r>
              <a:rPr lang="en-US" altLang="ja-JP" sz="12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MonsterID</a:t>
            </a:r>
            <a:r>
              <a:rPr lang="ja-JP" altLang="en-US" sz="1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は</a:t>
            </a:r>
            <a:r>
              <a:rPr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指定あり</a:t>
            </a:r>
            <a:r>
              <a:rPr lang="ja-JP" altLang="en-US" sz="1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⇒　</a:t>
            </a:r>
            <a:r>
              <a:rPr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指定の</a:t>
            </a:r>
            <a:r>
              <a:rPr lang="en-US" altLang="ja-JP" sz="12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MonsterID</a:t>
            </a:r>
            <a:r>
              <a:rPr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に対してのみ適用</a:t>
            </a:r>
            <a:endParaRPr lang="en-US" altLang="ja-JP" sz="12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en-US" altLang="ja-JP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</a:t>
            </a:r>
            <a:r>
              <a:rPr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：</a:t>
            </a:r>
            <a:r>
              <a:rPr lang="en-US" altLang="ja-JP" sz="12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MapID</a:t>
            </a:r>
            <a:r>
              <a:rPr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は未指定（</a:t>
            </a:r>
            <a:r>
              <a:rPr lang="en-US" altLang="ja-JP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NULL</a:t>
            </a:r>
            <a:r>
              <a:rPr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）、</a:t>
            </a:r>
            <a:r>
              <a:rPr lang="en-US" altLang="ja-JP" sz="12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MonsterID</a:t>
            </a:r>
            <a:r>
              <a:rPr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は未指定（</a:t>
            </a:r>
            <a:r>
              <a:rPr lang="en-US" altLang="ja-JP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NULL</a:t>
            </a:r>
            <a:r>
              <a:rPr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）　⇒　宝箱が落ちない</a:t>
            </a:r>
            <a:endParaRPr lang="en-US" altLang="ja-JP" sz="12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en-US" altLang="ja-JP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</a:t>
            </a:r>
            <a:r>
              <a:rPr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：</a:t>
            </a:r>
            <a:r>
              <a:rPr lang="en-US" altLang="ja-JP" sz="12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MapID</a:t>
            </a:r>
            <a:r>
              <a:rPr lang="ja-JP" altLang="en-US" sz="1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は未指定（</a:t>
            </a:r>
            <a:r>
              <a:rPr lang="en-US" altLang="ja-JP" sz="1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NULL</a:t>
            </a:r>
            <a:r>
              <a:rPr lang="ja-JP" altLang="en-US" sz="1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）、</a:t>
            </a:r>
            <a:r>
              <a:rPr lang="en-US" altLang="ja-JP" sz="12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MonsterID</a:t>
            </a:r>
            <a:r>
              <a:rPr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は指定あり　⇒　マスタ作成ミス　</a:t>
            </a:r>
            <a:r>
              <a:rPr lang="en-US" altLang="ja-JP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※</a:t>
            </a:r>
            <a:r>
              <a:rPr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これは許可しない</a:t>
            </a:r>
            <a:endParaRPr lang="en-US" altLang="ja-JP" sz="1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79512" y="692696"/>
            <a:ext cx="65527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solidFill>
                  <a:srgbClr val="0070C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対象マスタ</a:t>
            </a:r>
            <a:endParaRPr lang="en-US" altLang="ja-JP" sz="1400" dirty="0" smtClean="0">
              <a:solidFill>
                <a:srgbClr val="0070C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en-US" altLang="ja-JP" sz="14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MonsterDro</a:t>
            </a:r>
            <a:r>
              <a:rPr lang="en-US" altLang="ja-JP" sz="1400" dirty="0" err="1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</a:t>
            </a:r>
            <a:r>
              <a:rPr lang="en-US" altLang="ja-JP" sz="14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Master</a:t>
            </a:r>
            <a:endParaRPr lang="en-US" altLang="ja-JP" sz="1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79512" y="3627893"/>
            <a:ext cx="76328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想定される使い方として、</a:t>
            </a:r>
            <a:endParaRPr lang="en-US" altLang="ja-JP" sz="12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</a:t>
            </a:r>
            <a:r>
              <a:rPr lang="en-US" altLang="ja-JP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MAPID</a:t>
            </a:r>
            <a:r>
              <a:rPr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：</a:t>
            </a:r>
            <a:r>
              <a:rPr lang="en-US" altLang="ja-JP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</a:t>
            </a:r>
          </a:p>
          <a:p>
            <a:r>
              <a:rPr lang="ja-JP" altLang="en-US" sz="1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</a:t>
            </a:r>
            <a:r>
              <a:rPr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配置するモンスターは　ゴブリン</a:t>
            </a:r>
            <a:r>
              <a:rPr lang="en-US" altLang="ja-JP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×2</a:t>
            </a:r>
            <a:r>
              <a:rPr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コロロ</a:t>
            </a:r>
            <a:r>
              <a:rPr lang="en-US" altLang="ja-JP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×1</a:t>
            </a:r>
            <a:r>
              <a:rPr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スライム</a:t>
            </a:r>
            <a:r>
              <a:rPr lang="en-US" altLang="ja-JP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×1</a:t>
            </a:r>
            <a:r>
              <a:rPr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リザードマン</a:t>
            </a:r>
            <a:r>
              <a:rPr lang="en-US" altLang="ja-JP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×1</a:t>
            </a:r>
          </a:p>
          <a:p>
            <a:r>
              <a:rPr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・コロロからだけレアアイテム（</a:t>
            </a:r>
            <a:r>
              <a:rPr lang="en-US" altLang="ja-JP" sz="12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ChestID</a:t>
            </a:r>
            <a:r>
              <a:rPr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：</a:t>
            </a:r>
            <a:r>
              <a:rPr lang="en-US" altLang="ja-JP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101</a:t>
            </a:r>
            <a:r>
              <a:rPr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）をドロップさせたい</a:t>
            </a:r>
            <a:endParaRPr lang="en-US" altLang="ja-JP" sz="12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・他モンスターは同じ宝箱（</a:t>
            </a:r>
            <a:r>
              <a:rPr lang="en-US" altLang="ja-JP" sz="12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ChestID</a:t>
            </a:r>
            <a:r>
              <a:rPr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：</a:t>
            </a:r>
            <a:r>
              <a:rPr lang="en-US" altLang="ja-JP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102</a:t>
            </a:r>
            <a:r>
              <a:rPr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）で</a:t>
            </a:r>
            <a:r>
              <a:rPr lang="en-US" altLang="ja-JP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OK</a:t>
            </a:r>
            <a:r>
              <a:rPr lang="en-US" altLang="ja-JP" sz="1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	</a:t>
            </a:r>
            <a:r>
              <a:rPr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とした場合のマスタは以下のようになる。</a:t>
            </a:r>
            <a:endParaRPr lang="en-US" altLang="ja-JP" sz="12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735025"/>
              </p:ext>
            </p:extLst>
          </p:nvPr>
        </p:nvGraphicFramePr>
        <p:xfrm>
          <a:off x="295027" y="4725144"/>
          <a:ext cx="3160849" cy="1533525"/>
        </p:xfrm>
        <a:graphic>
          <a:graphicData uri="http://schemas.openxmlformats.org/drawingml/2006/table">
            <a:tbl>
              <a:tblPr/>
              <a:tblGrid>
                <a:gridCol w="385763"/>
                <a:gridCol w="619125"/>
                <a:gridCol w="1179513"/>
                <a:gridCol w="488224"/>
                <a:gridCol w="488224"/>
              </a:tblGrid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MapId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MonsterID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MonsterTableDropId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ChestId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Rate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コロロ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15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コロロ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85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コロロ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45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コロロ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55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NULL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50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NULL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102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50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NULL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90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NULL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102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10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28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Copyright © 2014. </a:t>
            </a:r>
            <a:r>
              <a:rPr kumimoji="1" lang="en-US" altLang="ja-JP" dirty="0" err="1" smtClean="0"/>
              <a:t>gloops,Inc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AFE6-137F-4A8F-B35D-238C641BD741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1187624" y="44624"/>
            <a:ext cx="6264696" cy="432048"/>
          </a:xfrm>
        </p:spPr>
        <p:txBody>
          <a:bodyPr/>
          <a:lstStyle/>
          <a:p>
            <a:r>
              <a:rPr lang="ja-JP" altLang="en-US" b="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⑤イベント告知画面</a:t>
            </a:r>
            <a:endParaRPr lang="en-US" altLang="ja-JP" b="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79512" y="69269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下記にイベント説明情報を表示するためのポップアップ（</a:t>
            </a:r>
            <a:r>
              <a:rPr lang="en-US" altLang="ja-JP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WebView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）を出せるようにする</a:t>
            </a: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51520" y="1124744"/>
            <a:ext cx="85689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0070C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MUST</a:t>
            </a:r>
          </a:p>
          <a:p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en-US" altLang="ja-JP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</a:t>
            </a:r>
            <a:r>
              <a:rPr lang="ja-JP" altLang="en-US" sz="16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．</a:t>
            </a:r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バナーから遷移</a:t>
            </a:r>
            <a:endParaRPr lang="en-US" altLang="ja-JP" sz="16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en-US" altLang="ja-JP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2</a:t>
            </a:r>
            <a:r>
              <a:rPr lang="ja-JP" altLang="en-US" sz="1600" dirty="0" err="1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．</a:t>
            </a:r>
            <a:r>
              <a:rPr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イベントステージのフィールド選択画面に「イベント詳細」ボタンを設置</a:t>
            </a:r>
            <a:endParaRPr lang="en-US" altLang="ja-JP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lang="en-US" altLang="ja-JP" sz="16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1600" dirty="0" smtClean="0">
                <a:solidFill>
                  <a:srgbClr val="0070C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以下含め、導線は別途検討する</a:t>
            </a:r>
            <a:endParaRPr lang="en-US" altLang="ja-JP" sz="1600" dirty="0" smtClean="0">
              <a:solidFill>
                <a:srgbClr val="0070C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en-US" altLang="ja-JP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3</a:t>
            </a:r>
            <a:r>
              <a:rPr lang="ja-JP" altLang="en-US" sz="16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．</a:t>
            </a:r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イベント島に「イベント情報」アイコンを設置</a:t>
            </a:r>
            <a:endParaRPr lang="en-US" altLang="ja-JP" sz="16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79512" y="3068960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イベント開催中であることの情報表示</a:t>
            </a: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51520" y="3474839"/>
            <a:ext cx="85689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</a:t>
            </a:r>
            <a:r>
              <a:rPr lang="en-US" altLang="ja-JP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HOME</a:t>
            </a:r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のクエストアイコン、アリーナアイコンに「イベント開催中」を表示</a:t>
            </a:r>
            <a:endParaRPr lang="en-US" altLang="ja-JP" sz="16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・ステージ選択画面右の「</a:t>
            </a:r>
            <a:r>
              <a:rPr lang="en-US" altLang="ja-JP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EVENT</a:t>
            </a:r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」アイコンに「イベント開催中」を表示</a:t>
            </a:r>
            <a:endParaRPr lang="en-US" altLang="ja-JP" sz="16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en-US" altLang="ja-JP" sz="1400" dirty="0" smtClean="0">
                <a:latin typeface="+mn-ea"/>
              </a:rPr>
              <a:t>※</a:t>
            </a:r>
            <a:r>
              <a:rPr lang="ja-JP" altLang="en-US" sz="1400" dirty="0" smtClean="0">
                <a:latin typeface="+mn-ea"/>
              </a:rPr>
              <a:t>イベント開催中を出すかどうかは開催中の</a:t>
            </a:r>
            <a:r>
              <a:rPr lang="en-US" altLang="ja-JP" sz="1400" dirty="0" err="1" smtClean="0">
                <a:latin typeface="+mn-ea"/>
              </a:rPr>
              <a:t>AreaGroupID</a:t>
            </a:r>
            <a:r>
              <a:rPr lang="ja-JP" altLang="en-US" sz="1400" dirty="0" smtClean="0">
                <a:latin typeface="+mn-ea"/>
              </a:rPr>
              <a:t>があるかどうかで判断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　⇒時間は</a:t>
            </a:r>
            <a:r>
              <a:rPr lang="en-US" altLang="ja-JP" sz="1400" dirty="0" err="1" smtClean="0">
                <a:latin typeface="+mn-ea"/>
              </a:rPr>
              <a:t>AreaConditionMaster</a:t>
            </a:r>
            <a:r>
              <a:rPr lang="ja-JP" altLang="en-US" sz="1400" dirty="0" smtClean="0">
                <a:latin typeface="+mn-ea"/>
              </a:rPr>
              <a:t>で定義されているものを使用</a:t>
            </a:r>
            <a:r>
              <a:rPr lang="ja-JP" altLang="en-US" sz="1400" dirty="0" err="1" smtClean="0">
                <a:latin typeface="+mn-ea"/>
              </a:rPr>
              <a:t>。。。</a:t>
            </a:r>
            <a:r>
              <a:rPr lang="ja-JP" altLang="en-US" sz="1400" dirty="0" smtClean="0">
                <a:latin typeface="+mn-ea"/>
              </a:rPr>
              <a:t>ダサい？？</a:t>
            </a:r>
            <a:endParaRPr lang="en-US" altLang="ja-JP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819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Copyright © 2014. </a:t>
            </a:r>
            <a:r>
              <a:rPr kumimoji="1" lang="en-US" altLang="ja-JP" dirty="0" err="1" smtClean="0"/>
              <a:t>gloops,Inc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AFE6-137F-4A8F-B35D-238C641BD741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1187624" y="44624"/>
            <a:ext cx="6264696" cy="432048"/>
          </a:xfrm>
        </p:spPr>
        <p:txBody>
          <a:bodyPr/>
          <a:lstStyle/>
          <a:p>
            <a:r>
              <a:rPr lang="ja-JP" altLang="en-US" b="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⑨エリアコンプ</a:t>
            </a:r>
            <a:r>
              <a:rPr lang="ja-JP" altLang="en-US" b="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報酬が設定できるようにする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179512" y="1343629"/>
            <a:ext cx="65527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solidFill>
                  <a:srgbClr val="0070C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現在</a:t>
            </a:r>
            <a:endParaRPr lang="en-US" altLang="ja-JP" sz="1400" dirty="0" smtClean="0">
              <a:solidFill>
                <a:srgbClr val="0070C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エリアコンプ報酬が設定できない</a:t>
            </a:r>
            <a:endParaRPr lang="en-US" altLang="ja-JP" sz="1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79512" y="1916832"/>
            <a:ext cx="65527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solidFill>
                  <a:srgbClr val="0070C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今後</a:t>
            </a:r>
            <a:endParaRPr lang="en-US" altLang="ja-JP" sz="1400" dirty="0" smtClean="0">
              <a:solidFill>
                <a:srgbClr val="0070C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エリアコンプ報酬を設定できるようにする</a:t>
            </a:r>
            <a:endParaRPr lang="en-US" altLang="ja-JP" sz="1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・コンプ達成時のアニメーションは不要</a:t>
            </a:r>
            <a:endParaRPr lang="en-US" altLang="ja-JP" sz="1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・コンプ達成時にポップアップを表示する</a:t>
            </a:r>
            <a:endParaRPr lang="en-US" altLang="ja-JP" sz="1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・報酬はギフトに届く</a:t>
            </a:r>
            <a:endParaRPr lang="en-US" altLang="ja-JP" sz="1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79512" y="764704"/>
            <a:ext cx="65527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solidFill>
                  <a:srgbClr val="0070C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対象マスタ</a:t>
            </a:r>
            <a:endParaRPr lang="en-US" altLang="ja-JP" sz="1400" dirty="0" smtClean="0">
              <a:solidFill>
                <a:srgbClr val="0070C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en-US" altLang="ja-JP" sz="1400" dirty="0" err="1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FieldGoalRewardMaster</a:t>
            </a:r>
            <a:endParaRPr lang="en-US" altLang="ja-JP" sz="1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pSp>
        <p:nvGrpSpPr>
          <p:cNvPr id="19" name="グループ化 18"/>
          <p:cNvGrpSpPr/>
          <p:nvPr/>
        </p:nvGrpSpPr>
        <p:grpSpPr>
          <a:xfrm>
            <a:off x="323528" y="3789040"/>
            <a:ext cx="4534218" cy="2554489"/>
            <a:chOff x="323528" y="3295910"/>
            <a:chExt cx="5409524" cy="3047619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3295910"/>
              <a:ext cx="5409524" cy="3047619"/>
            </a:xfrm>
            <a:prstGeom prst="rect">
              <a:avLst/>
            </a:prstGeom>
          </p:spPr>
        </p:pic>
        <p:sp>
          <p:nvSpPr>
            <p:cNvPr id="3" name="正方形/長方形 2"/>
            <p:cNvSpPr/>
            <p:nvPr/>
          </p:nvSpPr>
          <p:spPr>
            <a:xfrm>
              <a:off x="2483768" y="3868931"/>
              <a:ext cx="1080120" cy="14401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kumimoji="1" lang="ja-JP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07704" y="3789040"/>
              <a:ext cx="22322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200" dirty="0" smtClean="0">
                  <a:solidFill>
                    <a:schemeClr val="bg1"/>
                  </a:solidFill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エリアコンプリート報酬</a:t>
              </a:r>
              <a:endParaRPr lang="en-US" altLang="ja-JP" sz="12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</p:grpSp>
      <p:sp>
        <p:nvSpPr>
          <p:cNvPr id="20" name="正方形/長方形 19"/>
          <p:cNvSpPr/>
          <p:nvPr/>
        </p:nvSpPr>
        <p:spPr>
          <a:xfrm>
            <a:off x="246059" y="3364875"/>
            <a:ext cx="446995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コンプ達成時に表示するポップアップ</a:t>
            </a:r>
            <a:endParaRPr lang="en-US" altLang="ja-JP" sz="11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（アリーナでマッチ終了後に表示するものと同一）</a:t>
            </a:r>
            <a:endParaRPr lang="en-US" altLang="ja-JP" sz="11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87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bg1">
              <a:lumMod val="50000"/>
            </a:schemeClr>
          </a:solidFill>
        </a:ln>
      </a:spPr>
      <a:bodyPr rtlCol="0" anchor="t"/>
      <a:lstStyle>
        <a:defPPr algn="ctr">
          <a:defRPr kumimoji="1" sz="1600" b="1" dirty="0" smtClean="0">
            <a:solidFill>
              <a:schemeClr val="tx1">
                <a:lumMod val="65000"/>
                <a:lumOff val="35000"/>
              </a:schemeClr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lnDef>
      <a:spPr>
        <a:ln w="190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25225</TotalTime>
  <Words>729</Words>
  <Application>Microsoft Office PowerPoint</Application>
  <PresentationFormat>画面に合わせる (4:3)</PresentationFormat>
  <Paragraphs>210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HGP創英角ｺﾞｼｯｸUB</vt:lpstr>
      <vt:lpstr>Meiryo UI</vt:lpstr>
      <vt:lpstr>ＭＳ Ｐゴシック</vt:lpstr>
      <vt:lpstr>メイリオ</vt:lpstr>
      <vt:lpstr>Arial</vt:lpstr>
      <vt:lpstr>Calibri</vt:lpstr>
      <vt:lpstr>Office ​​テーマ</vt:lpstr>
      <vt:lpstr>施策概要</vt:lpstr>
      <vt:lpstr>PowerPoint プレゼンテーション</vt:lpstr>
      <vt:lpstr>イベント概要</vt:lpstr>
      <vt:lpstr>①通常ステージと同じフィールド開放方法が出来るようにする ⑦イベントステージ（エリア）のコンプリート報酬を設定できるようにする</vt:lpstr>
      <vt:lpstr>②ストーリーの再生、図鑑管理方法も通常ステージと同様にする ③開放時刻（from、to）を有効にする ⑧モンスターをランダム出現させられるようにする</vt:lpstr>
      <vt:lpstr>④宝箱の確率をモンスター毎に分けて管理できるようにする</vt:lpstr>
      <vt:lpstr>⑤イベント告知画面</vt:lpstr>
      <vt:lpstr>⑨エリアコンプ報酬が設定できるようにする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m.sakamoto</dc:creator>
  <cp:lastModifiedBy>山﨑 大</cp:lastModifiedBy>
  <cp:revision>5485</cp:revision>
  <dcterms:created xsi:type="dcterms:W3CDTF">2013-01-18T12:31:22Z</dcterms:created>
  <dcterms:modified xsi:type="dcterms:W3CDTF">2015-02-25T05:23:24Z</dcterms:modified>
</cp:coreProperties>
</file>