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32778-5F3A-42EA-9F56-989C0E36D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71FFE-272A-41E5-9717-248BF7A70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EC81A-C56A-4445-B536-FBC6472E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EAA-1E08-4F0E-963E-48B5FE68D254}" type="datetimeFigureOut">
              <a:rPr lang="en-GB" smtClean="0"/>
              <a:t>31/07/2017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F3BD6-C4DC-4383-B019-673AFEEBB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F2CEF-9A6C-41D3-B6F4-E8A46C02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F6C0-DB18-4084-8A2B-8B6DB9A8C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73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4052-E7AA-4238-A8C6-6AD5D383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0793B-AF38-4AE8-AC54-39861DC74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BC75F-E370-4C09-AA4E-34EDB1AE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EAA-1E08-4F0E-963E-48B5FE68D254}" type="datetimeFigureOut">
              <a:rPr lang="en-GB" smtClean="0"/>
              <a:t>31/07/2017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EDDE9-EFEB-4AE1-8E36-3D423170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C4866-47E0-414D-8969-9E0F5CA8E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F6C0-DB18-4084-8A2B-8B6DB9A8C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39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18624B-5113-4B74-B3F8-8C4E8FC8E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CE28D-A264-4EC1-93B9-087CE7503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4C6A6-C517-427E-8A94-C872DD75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EAA-1E08-4F0E-963E-48B5FE68D254}" type="datetimeFigureOut">
              <a:rPr lang="en-GB" smtClean="0"/>
              <a:t>31/07/2017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A170C-637D-4CEF-B725-F31002AB9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75E6F-A8E8-4029-905C-5454E1F2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F6C0-DB18-4084-8A2B-8B6DB9A8C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86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B3E0B-8129-431E-B737-D650670A2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1ACBE-9464-462E-AC02-F7FE8B968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7F235-16C1-4453-BC3B-B73DFB912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EAA-1E08-4F0E-963E-48B5FE68D254}" type="datetimeFigureOut">
              <a:rPr lang="en-GB" smtClean="0"/>
              <a:t>31/07/2017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D6856-E2CA-4729-9A1D-A7A1D4AB8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D48DE-A59F-4FDB-961A-032CC723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F6C0-DB18-4084-8A2B-8B6DB9A8C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73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5436-7AB5-4C36-A71E-85B5A3341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E00FD-8CCE-4163-9AB4-BE90F28C6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4BAD5-2AFF-4424-9768-FA9EA719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EAA-1E08-4F0E-963E-48B5FE68D254}" type="datetimeFigureOut">
              <a:rPr lang="en-GB" smtClean="0"/>
              <a:t>31/07/2017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2CB49-4F22-4F40-A1E1-BACB5A04F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648F2-1ED9-44AF-A462-4A0AFA6A9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F6C0-DB18-4084-8A2B-8B6DB9A8C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335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CBDA-0CE5-4F0D-B7F9-2C840772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03A8-EA39-4D5F-9106-A35A34EC7A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5BA37-4B56-4DF0-ABFF-85818DE38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BAD60-10DD-4ECD-BD9F-399250665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EAA-1E08-4F0E-963E-48B5FE68D254}" type="datetimeFigureOut">
              <a:rPr lang="en-GB" smtClean="0"/>
              <a:t>31/07/2017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3A199-02A7-4C1F-B9D1-43CD6C47D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F32CD-4E51-4EEE-A2D2-0DB08E4DF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F6C0-DB18-4084-8A2B-8B6DB9A8C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55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17FA0-6F65-4149-93E1-F8221429D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1EB69-5581-4F2C-ADB9-E5C7BBE2C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9E76F-B40E-4B1F-90D8-3410CF132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4988FD-9135-4B02-BD8A-80078BC16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E6630-EF6F-4D25-9890-0363AFC4B3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F4D6E-54F7-4A29-94F7-F3994729E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EAA-1E08-4F0E-963E-48B5FE68D254}" type="datetimeFigureOut">
              <a:rPr lang="en-GB" smtClean="0"/>
              <a:t>31/07/2017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0E86A9-937C-4820-AF1F-D6FFA972F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2C70EF-08F4-419B-AB6C-A2F07B54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F6C0-DB18-4084-8A2B-8B6DB9A8C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80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F995-970C-4761-B0D7-487155C0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1F01A-CB3B-4DBB-8F0C-9BD6683D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EAA-1E08-4F0E-963E-48B5FE68D254}" type="datetimeFigureOut">
              <a:rPr lang="en-GB" smtClean="0"/>
              <a:t>31/07/2017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33BC4-9962-44C0-A294-17B5D902B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438A9-CFA6-41D6-9F05-19974FB1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F6C0-DB18-4084-8A2B-8B6DB9A8C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9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C11C8-22FF-4918-927F-41E939EA7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EAA-1E08-4F0E-963E-48B5FE68D254}" type="datetimeFigureOut">
              <a:rPr lang="en-GB" smtClean="0"/>
              <a:t>31/07/2017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7682E3-8CC2-4902-89F4-AC67803F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01DB8-59AF-4A49-81B5-AEA9D2226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F6C0-DB18-4084-8A2B-8B6DB9A8C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1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4593E-6137-47EB-BB65-4990C8E1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60522-6D3C-4DE6-B97D-48087BB2A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1A730-430C-4339-B9C0-0A10EF9A7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F9D23-017F-40C9-AABA-178DE01A3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EAA-1E08-4F0E-963E-48B5FE68D254}" type="datetimeFigureOut">
              <a:rPr lang="en-GB" smtClean="0"/>
              <a:t>31/07/2017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7FFE0-792F-489C-8625-56CB2B96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6E0FD-F23B-4AC9-AE7A-FB73AE76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F6C0-DB18-4084-8A2B-8B6DB9A8C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58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39C22-8867-439E-AED1-2F58955E5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E1FE14-B0D3-42A9-8D03-7679F9CC3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8632C-5165-424F-BDAE-AD984AECE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E6358-26A9-4E43-B870-B84414A9D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EAA-1E08-4F0E-963E-48B5FE68D254}" type="datetimeFigureOut">
              <a:rPr lang="en-GB" smtClean="0"/>
              <a:t>31/07/2017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B7D8E-0C64-4123-8209-AFE6F55A2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F67D3-515F-4D8E-B956-0BE6FE70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F6C0-DB18-4084-8A2B-8B6DB9A8C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25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5E90C-CD6F-46B1-BE3D-F8508A34D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29980-1BE2-434A-A799-C678C1FDF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5B03A-515E-4CC3-8D8E-066649677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28EAA-1E08-4F0E-963E-48B5FE68D254}" type="datetimeFigureOut">
              <a:rPr lang="en-GB" smtClean="0"/>
              <a:t>31/07/2017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93223-C134-408B-A544-55D82DF28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E2E60-250B-4542-96AD-C61184769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6F6C0-DB18-4084-8A2B-8B6DB9A8C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97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install/install_windows" TargetMode="External"/><Relationship Id="rId2" Type="http://schemas.openxmlformats.org/officeDocument/2006/relationships/hyperlink" Target="https://store.enthought.com/downloa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7C707-9398-4CD6-877E-C71F57ED44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10 mins Prediction on 2016 AC Data using LSTM-RNN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5A2F8-FB8F-4F62-8556-C6F56D9DA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Clement Lork</a:t>
            </a:r>
          </a:p>
          <a:p>
            <a:r>
              <a:rPr lang="en-GB" dirty="0"/>
              <a:t>30 July 2017</a:t>
            </a:r>
          </a:p>
        </p:txBody>
      </p:sp>
    </p:spTree>
    <p:extLst>
      <p:ext uri="{BB962C8B-B14F-4D97-AF65-F5344CB8AC3E}">
        <p14:creationId xmlns:p14="http://schemas.microsoft.com/office/powerpoint/2010/main" val="2972089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274C-D911-4E7E-8CEE-9E4BAB8D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2A08C-E125-4C7E-9F1B-53CA0E673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/>
              <a:t>Matlab</a:t>
            </a:r>
            <a:r>
              <a:rPr lang="en-GB" dirty="0"/>
              <a:t> for conversion into .CSV</a:t>
            </a:r>
          </a:p>
          <a:p>
            <a:pPr lvl="1"/>
            <a:r>
              <a:rPr lang="en-GB" dirty="0"/>
              <a:t>Converted all room</a:t>
            </a:r>
          </a:p>
          <a:p>
            <a:pPr lvl="1"/>
            <a:r>
              <a:rPr lang="en-GB" dirty="0"/>
              <a:t>Tested on 0804 and 0401</a:t>
            </a:r>
          </a:p>
          <a:p>
            <a:endParaRPr lang="en-GB" dirty="0"/>
          </a:p>
          <a:p>
            <a:r>
              <a:rPr lang="en-GB" dirty="0"/>
              <a:t>Python stack for deep learning</a:t>
            </a:r>
          </a:p>
          <a:p>
            <a:pPr lvl="1"/>
            <a:r>
              <a:rPr lang="en-GB" dirty="0"/>
              <a:t>Enthought Canopy Python 3.5</a:t>
            </a:r>
          </a:p>
          <a:p>
            <a:pPr lvl="1"/>
            <a:r>
              <a:rPr lang="en-GB" dirty="0" err="1"/>
              <a:t>Keras</a:t>
            </a:r>
            <a:r>
              <a:rPr lang="en-GB" dirty="0"/>
              <a:t> with </a:t>
            </a:r>
            <a:r>
              <a:rPr lang="en-GB" dirty="0" err="1"/>
              <a:t>Tensorflow</a:t>
            </a:r>
            <a:r>
              <a:rPr lang="en-GB" dirty="0"/>
              <a:t> backend on GPU</a:t>
            </a:r>
          </a:p>
          <a:p>
            <a:pPr lvl="1"/>
            <a:r>
              <a:rPr lang="en-GB" dirty="0"/>
              <a:t>Spyder IDE</a:t>
            </a:r>
          </a:p>
          <a:p>
            <a:endParaRPr lang="en-GB" dirty="0"/>
          </a:p>
          <a:p>
            <a:r>
              <a:rPr lang="en-GB" dirty="0"/>
              <a:t>Links to download Python stack</a:t>
            </a:r>
          </a:p>
          <a:p>
            <a:pPr lvl="1"/>
            <a:r>
              <a:rPr lang="en-GB" dirty="0">
                <a:hlinkClick r:id="rId2"/>
              </a:rPr>
              <a:t>https://store.enthought.com/downloads/</a:t>
            </a:r>
            <a:r>
              <a:rPr lang="en-GB" dirty="0"/>
              <a:t> </a:t>
            </a:r>
          </a:p>
          <a:p>
            <a:pPr lvl="2"/>
            <a:r>
              <a:rPr lang="en-GB" dirty="0"/>
              <a:t>Pip install </a:t>
            </a:r>
            <a:r>
              <a:rPr lang="en-GB" dirty="0" err="1"/>
              <a:t>Keras</a:t>
            </a:r>
            <a:endParaRPr lang="en-GB" dirty="0"/>
          </a:p>
          <a:p>
            <a:pPr lvl="2"/>
            <a:r>
              <a:rPr lang="en-GB" dirty="0"/>
              <a:t>Pip install Spyder</a:t>
            </a:r>
          </a:p>
          <a:p>
            <a:pPr lvl="1"/>
            <a:r>
              <a:rPr lang="en-GB" dirty="0">
                <a:hlinkClick r:id="rId3"/>
              </a:rPr>
              <a:t>https://www.tensorflow.org/install/install_windows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861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40F9-1B32-4DB9-B0EB-AA9244C2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Usage Pattern for 0804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7769BC-EC15-4601-B4ED-21F2DA009E78}"/>
              </a:ext>
            </a:extLst>
          </p:cNvPr>
          <p:cNvSpPr/>
          <p:nvPr/>
        </p:nvSpPr>
        <p:spPr>
          <a:xfrm>
            <a:off x="937188" y="1507540"/>
            <a:ext cx="213075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u="sng" dirty="0" err="1">
                <a:solidFill>
                  <a:schemeClr val="accent2"/>
                </a:solidFill>
              </a:rPr>
              <a:t>LVr</a:t>
            </a:r>
            <a:endParaRPr lang="en-GB" sz="1200" u="sng" dirty="0">
              <a:solidFill>
                <a:schemeClr val="accent2"/>
              </a:solidFill>
            </a:endParaRPr>
          </a:p>
          <a:p>
            <a:endParaRPr lang="en-GB" sz="1100" dirty="0">
              <a:solidFill>
                <a:schemeClr val="accent2"/>
              </a:solidFill>
            </a:endParaRPr>
          </a:p>
          <a:p>
            <a:r>
              <a:rPr lang="en-GB" sz="1100" dirty="0">
                <a:solidFill>
                  <a:schemeClr val="accent2"/>
                </a:solidFill>
              </a:rPr>
              <a:t>  Value    Count   Percent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AUTO    1051240    100.00%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NULL        6      0.00%</a:t>
            </a:r>
          </a:p>
          <a:p>
            <a:endParaRPr lang="en-GB" sz="1100" dirty="0">
              <a:solidFill>
                <a:schemeClr val="accent2"/>
              </a:solidFill>
            </a:endParaRPr>
          </a:p>
          <a:p>
            <a:r>
              <a:rPr lang="en-GB" sz="1100" dirty="0">
                <a:solidFill>
                  <a:schemeClr val="accent2"/>
                </a:solidFill>
              </a:rPr>
              <a:t>  Value    Count   Percent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16        0      0.00%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17        0      0.00%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18     7157      0.68%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19    16060      1.53%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20    237059     22.55%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21    135974     12.93%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22    287884     27.39%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23    275666     26.22%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24    70637      6.72%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25    20603      1.96%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26        0      0.00%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27        0      0.00%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28        3      0.00%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29        0      0.00%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30      203      0.02%</a:t>
            </a:r>
          </a:p>
          <a:p>
            <a:endParaRPr lang="en-GB" sz="1100" dirty="0">
              <a:solidFill>
                <a:schemeClr val="accent2"/>
              </a:solidFill>
            </a:endParaRPr>
          </a:p>
          <a:p>
            <a:r>
              <a:rPr lang="en-GB" sz="1100" dirty="0">
                <a:solidFill>
                  <a:schemeClr val="accent2"/>
                </a:solidFill>
              </a:rPr>
              <a:t>  Value    Count   Percent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ON    588392     55.97%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OFF    462854     44.03%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18FA7F-88ED-4C65-9A5D-6C6804997BB2}"/>
              </a:ext>
            </a:extLst>
          </p:cNvPr>
          <p:cNvSpPr/>
          <p:nvPr/>
        </p:nvSpPr>
        <p:spPr>
          <a:xfrm>
            <a:off x="3067940" y="1507540"/>
            <a:ext cx="2577981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u="sng" dirty="0">
                <a:solidFill>
                  <a:schemeClr val="accent5"/>
                </a:solidFill>
              </a:rPr>
              <a:t>Mb</a:t>
            </a:r>
          </a:p>
          <a:p>
            <a:endParaRPr lang="en-GB" sz="1100" u="sng" dirty="0">
              <a:solidFill>
                <a:schemeClr val="accent5"/>
              </a:solidFill>
            </a:endParaRPr>
          </a:p>
          <a:p>
            <a:r>
              <a:rPr lang="en-GB" sz="1100" dirty="0">
                <a:solidFill>
                  <a:schemeClr val="accent5"/>
                </a:solidFill>
              </a:rPr>
              <a:t>  Value    Count   Percent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AUTO    542476     52.35%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DEHUMIDIFIER    493847     47.65%</a:t>
            </a:r>
          </a:p>
          <a:p>
            <a:endParaRPr lang="en-GB" sz="1100" dirty="0">
              <a:solidFill>
                <a:schemeClr val="accent5"/>
              </a:solidFill>
            </a:endParaRPr>
          </a:p>
          <a:p>
            <a:r>
              <a:rPr lang="en-GB" sz="1100" dirty="0">
                <a:solidFill>
                  <a:schemeClr val="accent5"/>
                </a:solidFill>
              </a:rPr>
              <a:t>  Value    Count   Percent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 16        0      0.00%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 17        0      0.00%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 18        0      0.00%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 19        0      0.00%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 20        0      0.00%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 21        0      0.00%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 22    455765     43.98%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 23    490275     47.31%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 24    67379      6.50%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 25    18165      1.75%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 26     2174      0.21%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 27        0      0.00%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 28     2322      0.22%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 29        0      0.00%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 30      243      0.02%</a:t>
            </a:r>
          </a:p>
          <a:p>
            <a:endParaRPr lang="en-GB" sz="1100" dirty="0">
              <a:solidFill>
                <a:schemeClr val="accent5"/>
              </a:solidFill>
            </a:endParaRPr>
          </a:p>
          <a:p>
            <a:r>
              <a:rPr lang="en-GB" sz="1100" dirty="0">
                <a:solidFill>
                  <a:schemeClr val="accent5"/>
                </a:solidFill>
              </a:rPr>
              <a:t>  Value    Count   Percent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OFF    947008     91.38%</a:t>
            </a:r>
          </a:p>
          <a:p>
            <a:r>
              <a:rPr lang="en-GB" sz="1100" dirty="0">
                <a:solidFill>
                  <a:schemeClr val="accent5"/>
                </a:solidFill>
              </a:rPr>
              <a:t>     ON    89315      8.62%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A0A086-E20E-491A-8810-B9FD62562AF3}"/>
              </a:ext>
            </a:extLst>
          </p:cNvPr>
          <p:cNvSpPr/>
          <p:nvPr/>
        </p:nvSpPr>
        <p:spPr>
          <a:xfrm>
            <a:off x="5510870" y="1507540"/>
            <a:ext cx="287993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u="sng" dirty="0"/>
              <a:t>B1</a:t>
            </a:r>
          </a:p>
          <a:p>
            <a:endParaRPr lang="en-GB" sz="1100" dirty="0"/>
          </a:p>
          <a:p>
            <a:r>
              <a:rPr lang="en-GB" sz="1100" dirty="0"/>
              <a:t>  Value    Count   Percent</a:t>
            </a:r>
          </a:p>
          <a:p>
            <a:r>
              <a:rPr lang="en-GB" sz="1100" dirty="0"/>
              <a:t>     COOLER    1051238    100.00%</a:t>
            </a:r>
          </a:p>
          <a:p>
            <a:endParaRPr lang="en-GB" sz="1100" dirty="0"/>
          </a:p>
          <a:p>
            <a:r>
              <a:rPr lang="en-GB" sz="1100" dirty="0"/>
              <a:t>  Value    Count   Percent</a:t>
            </a:r>
          </a:p>
          <a:p>
            <a:r>
              <a:rPr lang="en-GB" sz="1100" dirty="0"/>
              <a:t>     16    42066      4.00%</a:t>
            </a:r>
          </a:p>
          <a:p>
            <a:r>
              <a:rPr lang="en-GB" sz="1100" dirty="0"/>
              <a:t>     17        0      0.00%</a:t>
            </a:r>
          </a:p>
          <a:p>
            <a:r>
              <a:rPr lang="en-GB" sz="1100" dirty="0"/>
              <a:t>     18      248      0.02%</a:t>
            </a:r>
          </a:p>
          <a:p>
            <a:r>
              <a:rPr lang="en-GB" sz="1100" dirty="0"/>
              <a:t>     19        0      0.00%</a:t>
            </a:r>
          </a:p>
          <a:p>
            <a:r>
              <a:rPr lang="en-GB" sz="1100" dirty="0"/>
              <a:t>     20        0      0.00%</a:t>
            </a:r>
          </a:p>
          <a:p>
            <a:r>
              <a:rPr lang="en-GB" sz="1100" dirty="0"/>
              <a:t>     21        0      0.00%</a:t>
            </a:r>
          </a:p>
          <a:p>
            <a:r>
              <a:rPr lang="en-GB" sz="1100" dirty="0"/>
              <a:t>     22        0      0.00%</a:t>
            </a:r>
          </a:p>
          <a:p>
            <a:r>
              <a:rPr lang="en-GB" sz="1100" dirty="0"/>
              <a:t>     23        0      0.00%</a:t>
            </a:r>
          </a:p>
          <a:p>
            <a:r>
              <a:rPr lang="en-GB" sz="1100" dirty="0"/>
              <a:t>     24    1008878     95.97%</a:t>
            </a:r>
          </a:p>
          <a:p>
            <a:r>
              <a:rPr lang="en-GB" sz="1100" dirty="0"/>
              <a:t>     25       46      0.00%</a:t>
            </a:r>
          </a:p>
          <a:p>
            <a:endParaRPr lang="en-GB" sz="1100" dirty="0"/>
          </a:p>
          <a:p>
            <a:r>
              <a:rPr lang="en-GB" sz="1100" dirty="0"/>
              <a:t>  Value    Count   Percent</a:t>
            </a:r>
          </a:p>
          <a:p>
            <a:r>
              <a:rPr lang="en-GB" sz="1100" dirty="0"/>
              <a:t>    OFF    1051232    100.00%</a:t>
            </a:r>
          </a:p>
          <a:p>
            <a:r>
              <a:rPr lang="en-GB" sz="1100" dirty="0"/>
              <a:t>     ON        6      0.00%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4F2C7D-4202-46B0-BAF0-7D22B91F3CF5}"/>
              </a:ext>
            </a:extLst>
          </p:cNvPr>
          <p:cNvSpPr/>
          <p:nvPr/>
        </p:nvSpPr>
        <p:spPr>
          <a:xfrm>
            <a:off x="7776673" y="1507540"/>
            <a:ext cx="2715237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u="sng" dirty="0">
                <a:solidFill>
                  <a:srgbClr val="FF0000"/>
                </a:solidFill>
              </a:rPr>
              <a:t>B2</a:t>
            </a:r>
          </a:p>
          <a:p>
            <a:endParaRPr lang="en-GB" sz="1100" u="sng" dirty="0">
              <a:solidFill>
                <a:srgbClr val="FF0000"/>
              </a:solidFill>
            </a:endParaRPr>
          </a:p>
          <a:p>
            <a:r>
              <a:rPr lang="en-GB" sz="1100" dirty="0">
                <a:solidFill>
                  <a:srgbClr val="FF0000"/>
                </a:solidFill>
              </a:rPr>
              <a:t>   Value    Count   Percent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 COOLER    1051733    100.00%</a:t>
            </a:r>
          </a:p>
          <a:p>
            <a:endParaRPr lang="en-GB" sz="1100" dirty="0">
              <a:solidFill>
                <a:srgbClr val="FF0000"/>
              </a:solidFill>
            </a:endParaRPr>
          </a:p>
          <a:p>
            <a:r>
              <a:rPr lang="en-GB" sz="1100" dirty="0">
                <a:solidFill>
                  <a:srgbClr val="FF0000"/>
                </a:solidFill>
              </a:rPr>
              <a:t>  Value    Count   Percent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16    42315      4.02%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17        0      0.00%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18        0      0.00%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19        0      0.00%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20        0      0.00%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21        0      0.00%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22        0      0.00%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23        0      0.00%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24        8      0.00%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25       40      0.00%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26        0      0.00%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27        0      0.00%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28        0      0.00%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29        0      0.00%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30    1009370     95.97%</a:t>
            </a:r>
          </a:p>
          <a:p>
            <a:endParaRPr lang="en-GB" sz="1100" dirty="0">
              <a:solidFill>
                <a:srgbClr val="FF0000"/>
              </a:solidFill>
            </a:endParaRPr>
          </a:p>
          <a:p>
            <a:r>
              <a:rPr lang="en-GB" sz="1100" dirty="0">
                <a:solidFill>
                  <a:srgbClr val="FF0000"/>
                </a:solidFill>
              </a:rPr>
              <a:t>  Value    Count   Percent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OFF    1051728    100.00%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ON        5      0.00%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643880-6E92-47D8-BA8F-958D966B0CC6}"/>
              </a:ext>
            </a:extLst>
          </p:cNvPr>
          <p:cNvSpPr txBox="1"/>
          <p:nvPr/>
        </p:nvSpPr>
        <p:spPr>
          <a:xfrm>
            <a:off x="6059488" y="6001078"/>
            <a:ext cx="373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0804 don’t use other bedrooms much</a:t>
            </a:r>
          </a:p>
        </p:txBody>
      </p:sp>
    </p:spTree>
    <p:extLst>
      <p:ext uri="{BB962C8B-B14F-4D97-AF65-F5344CB8AC3E}">
        <p14:creationId xmlns:p14="http://schemas.microsoft.com/office/powerpoint/2010/main" val="354172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D953-E778-4D63-8A32-AAB904EED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Usage Pattern for 0401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35DDAB-8B22-4274-877F-98BF51384DE8}"/>
              </a:ext>
            </a:extLst>
          </p:cNvPr>
          <p:cNvSpPr/>
          <p:nvPr/>
        </p:nvSpPr>
        <p:spPr>
          <a:xfrm>
            <a:off x="1093365" y="1653244"/>
            <a:ext cx="278234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err="1">
                <a:solidFill>
                  <a:schemeClr val="accent2"/>
                </a:solidFill>
              </a:rPr>
              <a:t>LVr</a:t>
            </a:r>
            <a:endParaRPr lang="en-GB" sz="1100" dirty="0">
              <a:solidFill>
                <a:schemeClr val="accent2"/>
              </a:solidFill>
            </a:endParaRPr>
          </a:p>
          <a:p>
            <a:endParaRPr lang="en-GB" sz="1100" dirty="0">
              <a:solidFill>
                <a:schemeClr val="accent2"/>
              </a:solidFill>
            </a:endParaRPr>
          </a:p>
          <a:p>
            <a:r>
              <a:rPr lang="en-GB" sz="1100" dirty="0">
                <a:solidFill>
                  <a:schemeClr val="accent2"/>
                </a:solidFill>
              </a:rPr>
              <a:t>Value    Count   Percent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 DEHUMIDIFIER    833150     79.18%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   COOLER    25032      2.38%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     NULL      322      0.03%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     AUTO    193653     18.41%</a:t>
            </a:r>
          </a:p>
          <a:p>
            <a:endParaRPr lang="en-GB" sz="1100" dirty="0">
              <a:solidFill>
                <a:schemeClr val="accent2"/>
              </a:solidFill>
            </a:endParaRPr>
          </a:p>
          <a:p>
            <a:r>
              <a:rPr lang="en-GB" sz="1100" dirty="0">
                <a:solidFill>
                  <a:schemeClr val="accent2"/>
                </a:solidFill>
              </a:rPr>
              <a:t>  Value    Count   Percent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16        0      0.00%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17        0      0.00%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18        0      0.00%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19        0      0.00%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20        0      0.00%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21        0      0.00%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22      174      0.02%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23     1512      0.14%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24    22698      2.16%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25     9409      0.89%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26    39783      3.78%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27    224151     21.30%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28    737307     70.08%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29    16745      1.59%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30      378      0.04%</a:t>
            </a:r>
          </a:p>
          <a:p>
            <a:endParaRPr lang="en-GB" sz="1100" dirty="0">
              <a:solidFill>
                <a:schemeClr val="accent2"/>
              </a:solidFill>
            </a:endParaRPr>
          </a:p>
          <a:p>
            <a:r>
              <a:rPr lang="en-GB" sz="1100" dirty="0">
                <a:solidFill>
                  <a:schemeClr val="accent2"/>
                </a:solidFill>
              </a:rPr>
              <a:t>  Value    Count   Percent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OFF    818096     77.75%</a:t>
            </a:r>
          </a:p>
          <a:p>
            <a:r>
              <a:rPr lang="en-GB" sz="1100" dirty="0">
                <a:solidFill>
                  <a:schemeClr val="accent2"/>
                </a:solidFill>
              </a:rPr>
              <a:t>     ON    234061     22.25%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A81F4A-2127-4828-8561-9B44A5940974}"/>
              </a:ext>
            </a:extLst>
          </p:cNvPr>
          <p:cNvSpPr/>
          <p:nvPr/>
        </p:nvSpPr>
        <p:spPr>
          <a:xfrm>
            <a:off x="3811399" y="1690688"/>
            <a:ext cx="319340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u="sng" dirty="0">
                <a:solidFill>
                  <a:schemeClr val="accent1"/>
                </a:solidFill>
              </a:rPr>
              <a:t>Mb</a:t>
            </a:r>
          </a:p>
          <a:p>
            <a:endParaRPr lang="en-GB" sz="1100" dirty="0">
              <a:solidFill>
                <a:schemeClr val="accent1"/>
              </a:solidFill>
            </a:endParaRPr>
          </a:p>
          <a:p>
            <a:r>
              <a:rPr lang="en-GB" sz="1100" dirty="0">
                <a:solidFill>
                  <a:schemeClr val="accent1"/>
                </a:solidFill>
              </a:rPr>
              <a:t>Value    Count   Percent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DEHUMIDIFIER    965205     91.92%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     NULL      319      0.03%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     AUTO    41650      3.97%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   COOLER    42830      4.08%</a:t>
            </a:r>
          </a:p>
          <a:p>
            <a:endParaRPr lang="en-GB" sz="1100" dirty="0">
              <a:solidFill>
                <a:schemeClr val="accent1"/>
              </a:solidFill>
            </a:endParaRPr>
          </a:p>
          <a:p>
            <a:r>
              <a:rPr lang="en-GB" sz="1100" dirty="0">
                <a:solidFill>
                  <a:schemeClr val="accent1"/>
                </a:solidFill>
              </a:rPr>
              <a:t>  Value    Count   Percent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16       24      0.00%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17        0      0.00%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18        0      0.00%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19        0      0.00%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20      460      0.04%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21        2      0.00%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22      603      0.06%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23        8      0.00%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24        1      0.00%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25    22117      2.11%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26    24352      2.32%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27    131651     12.54%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28    687614     65.49%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29    177846     16.94%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30     5326      0.51%</a:t>
            </a:r>
          </a:p>
          <a:p>
            <a:endParaRPr lang="en-GB" sz="1100" dirty="0">
              <a:solidFill>
                <a:schemeClr val="accent1"/>
              </a:solidFill>
            </a:endParaRPr>
          </a:p>
          <a:p>
            <a:r>
              <a:rPr lang="en-GB" sz="1100" dirty="0">
                <a:solidFill>
                  <a:schemeClr val="accent1"/>
                </a:solidFill>
              </a:rPr>
              <a:t>  Value    Count   Percent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OFF    415989     39.62%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     ON    634015     60.38%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DF3BA8-85F7-41F1-962F-650082F2F1F5}"/>
              </a:ext>
            </a:extLst>
          </p:cNvPr>
          <p:cNvSpPr/>
          <p:nvPr/>
        </p:nvSpPr>
        <p:spPr>
          <a:xfrm>
            <a:off x="6556346" y="1653244"/>
            <a:ext cx="262295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u="sng" dirty="0"/>
              <a:t>B1</a:t>
            </a:r>
          </a:p>
          <a:p>
            <a:endParaRPr lang="en-GB" sz="1100" dirty="0"/>
          </a:p>
          <a:p>
            <a:r>
              <a:rPr lang="en-GB" sz="1100" dirty="0"/>
              <a:t>  Value    Count   Percent</a:t>
            </a:r>
          </a:p>
          <a:p>
            <a:r>
              <a:rPr lang="en-GB" sz="1100" dirty="0"/>
              <a:t>        COOLER    101243      9.61%</a:t>
            </a:r>
          </a:p>
          <a:p>
            <a:r>
              <a:rPr lang="en-GB" sz="1100" dirty="0"/>
              <a:t>        DEHUMIDIFIER    751482     71.30%</a:t>
            </a:r>
          </a:p>
          <a:p>
            <a:r>
              <a:rPr lang="en-GB" sz="1100" dirty="0"/>
              <a:t>          NULL      274      0.03%</a:t>
            </a:r>
          </a:p>
          <a:p>
            <a:r>
              <a:rPr lang="en-GB" sz="1100" dirty="0"/>
              <a:t>          AUTO    201000     19.07%</a:t>
            </a:r>
          </a:p>
          <a:p>
            <a:endParaRPr lang="en-GB" sz="1100" dirty="0"/>
          </a:p>
          <a:p>
            <a:r>
              <a:rPr lang="en-GB" sz="1100" dirty="0"/>
              <a:t>  Value    Count   Percent</a:t>
            </a:r>
          </a:p>
          <a:p>
            <a:r>
              <a:rPr lang="en-GB" sz="1100" dirty="0"/>
              <a:t>     16        0      0.00%</a:t>
            </a:r>
          </a:p>
          <a:p>
            <a:r>
              <a:rPr lang="en-GB" sz="1100" dirty="0"/>
              <a:t>     17        0      0.00%</a:t>
            </a:r>
          </a:p>
          <a:p>
            <a:r>
              <a:rPr lang="en-GB" sz="1100" dirty="0"/>
              <a:t>     18      100      0.01%</a:t>
            </a:r>
          </a:p>
          <a:p>
            <a:r>
              <a:rPr lang="en-GB" sz="1100" dirty="0"/>
              <a:t>     19        0      0.00%</a:t>
            </a:r>
          </a:p>
          <a:p>
            <a:r>
              <a:rPr lang="en-GB" sz="1100" dirty="0"/>
              <a:t>     20        0      0.00%</a:t>
            </a:r>
          </a:p>
          <a:p>
            <a:r>
              <a:rPr lang="en-GB" sz="1100" dirty="0"/>
              <a:t>     21        0      0.00%</a:t>
            </a:r>
          </a:p>
          <a:p>
            <a:r>
              <a:rPr lang="en-GB" sz="1100" dirty="0"/>
              <a:t>     22     9483      0.90%</a:t>
            </a:r>
          </a:p>
          <a:p>
            <a:r>
              <a:rPr lang="en-GB" sz="1100" dirty="0"/>
              <a:t>     23    49990      4.74%</a:t>
            </a:r>
          </a:p>
          <a:p>
            <a:r>
              <a:rPr lang="en-GB" sz="1100" dirty="0"/>
              <a:t>     24      422      0.04%</a:t>
            </a:r>
          </a:p>
          <a:p>
            <a:r>
              <a:rPr lang="en-GB" sz="1100" dirty="0"/>
              <a:t>     25    35680      3.39%</a:t>
            </a:r>
          </a:p>
          <a:p>
            <a:r>
              <a:rPr lang="en-GB" sz="1100" dirty="0"/>
              <a:t>     26    51543      4.89%</a:t>
            </a:r>
          </a:p>
          <a:p>
            <a:r>
              <a:rPr lang="en-GB" sz="1100" dirty="0"/>
              <a:t>     27    236828     22.47%</a:t>
            </a:r>
          </a:p>
          <a:p>
            <a:r>
              <a:rPr lang="en-GB" sz="1100" dirty="0"/>
              <a:t>     28    576434     54.69%</a:t>
            </a:r>
          </a:p>
          <a:p>
            <a:r>
              <a:rPr lang="en-GB" sz="1100" dirty="0"/>
              <a:t>     29    90788      8.61%</a:t>
            </a:r>
          </a:p>
          <a:p>
            <a:r>
              <a:rPr lang="en-GB" sz="1100" dirty="0"/>
              <a:t>     30     2731      0.26%</a:t>
            </a:r>
          </a:p>
          <a:p>
            <a:endParaRPr lang="en-GB" sz="1100" dirty="0"/>
          </a:p>
          <a:p>
            <a:r>
              <a:rPr lang="en-GB" sz="1100" dirty="0"/>
              <a:t>  Value    Count   Percent</a:t>
            </a:r>
          </a:p>
          <a:p>
            <a:r>
              <a:rPr lang="en-GB" sz="1100" dirty="0"/>
              <a:t>    OFF    901510     85.53%</a:t>
            </a:r>
          </a:p>
          <a:p>
            <a:r>
              <a:rPr lang="en-GB" sz="1100" dirty="0"/>
              <a:t>     ON    152489     14.47%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04D00E-DA7A-4FFD-89AA-C82EE7FC2F5C}"/>
              </a:ext>
            </a:extLst>
          </p:cNvPr>
          <p:cNvSpPr txBox="1"/>
          <p:nvPr/>
        </p:nvSpPr>
        <p:spPr>
          <a:xfrm>
            <a:off x="9179304" y="3746124"/>
            <a:ext cx="2209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room uses all 4 different modes</a:t>
            </a:r>
          </a:p>
        </p:txBody>
      </p:sp>
    </p:spTree>
    <p:extLst>
      <p:ext uri="{BB962C8B-B14F-4D97-AF65-F5344CB8AC3E}">
        <p14:creationId xmlns:p14="http://schemas.microsoft.com/office/powerpoint/2010/main" val="297964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Picture 279">
            <a:extLst>
              <a:ext uri="{FF2B5EF4-FFF2-40B4-BE49-F238E27FC236}">
                <a16:creationId xmlns:a16="http://schemas.microsoft.com/office/drawing/2014/main" id="{54B3AA05-990F-40C5-9F2A-B9302DBC2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435" y="2214710"/>
            <a:ext cx="2727315" cy="1026999"/>
          </a:xfrm>
          <a:prstGeom prst="rect">
            <a:avLst/>
          </a:prstGeom>
        </p:spPr>
      </p:pic>
      <p:pic>
        <p:nvPicPr>
          <p:cNvPr id="279" name="Picture 278">
            <a:extLst>
              <a:ext uri="{FF2B5EF4-FFF2-40B4-BE49-F238E27FC236}">
                <a16:creationId xmlns:a16="http://schemas.microsoft.com/office/drawing/2014/main" id="{4F8CB1C6-510F-45E3-9774-F05799383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615" y="3407304"/>
            <a:ext cx="2727315" cy="1026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BCD3D9-81E3-41BB-823F-F2A3EA32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LSTM used for </a:t>
            </a:r>
            <a:br>
              <a:rPr lang="en-GB" sz="3600" dirty="0"/>
            </a:br>
            <a:r>
              <a:rPr lang="en-GB" sz="3600" dirty="0"/>
              <a:t>0804 </a:t>
            </a:r>
            <a:r>
              <a:rPr lang="en-GB" sz="3600" dirty="0" err="1"/>
              <a:t>LVr</a:t>
            </a:r>
            <a:endParaRPr lang="en-GB" sz="3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125735-ACAC-4A34-BB5D-2B8905FD83DA}"/>
              </a:ext>
            </a:extLst>
          </p:cNvPr>
          <p:cNvSpPr/>
          <p:nvPr/>
        </p:nvSpPr>
        <p:spPr>
          <a:xfrm>
            <a:off x="6371420" y="1876107"/>
            <a:ext cx="1174459" cy="8277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LSTM</a:t>
            </a:r>
          </a:p>
          <a:p>
            <a:pPr algn="ctr"/>
            <a:r>
              <a:rPr lang="en-GB" dirty="0"/>
              <a:t>Neuron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5532135A-F104-4648-B24C-9C90C5D92747}"/>
              </a:ext>
            </a:extLst>
          </p:cNvPr>
          <p:cNvGrpSpPr/>
          <p:nvPr/>
        </p:nvGrpSpPr>
        <p:grpSpPr>
          <a:xfrm>
            <a:off x="916032" y="3332802"/>
            <a:ext cx="8531604" cy="3207508"/>
            <a:chOff x="897622" y="3429000"/>
            <a:chExt cx="8774884" cy="329897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9D05C41-BD52-4F40-B6C1-6C6E6F97389E}"/>
                </a:ext>
              </a:extLst>
            </p:cNvPr>
            <p:cNvGrpSpPr/>
            <p:nvPr/>
          </p:nvGrpSpPr>
          <p:grpSpPr>
            <a:xfrm>
              <a:off x="1132514" y="3607266"/>
              <a:ext cx="4004651" cy="2979959"/>
              <a:chOff x="1132514" y="3607266"/>
              <a:chExt cx="4004651" cy="2979959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AB23246-EC0B-4DC3-85BF-F7AAC61E42EE}"/>
                  </a:ext>
                </a:extLst>
              </p:cNvPr>
              <p:cNvSpPr/>
              <p:nvPr/>
            </p:nvSpPr>
            <p:spPr>
              <a:xfrm>
                <a:off x="1191238" y="5083729"/>
                <a:ext cx="486561" cy="48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8E61A53-8A5C-49B3-9114-29AE3DCA83DB}"/>
                  </a:ext>
                </a:extLst>
              </p:cNvPr>
              <p:cNvSpPr/>
              <p:nvPr/>
            </p:nvSpPr>
            <p:spPr>
              <a:xfrm>
                <a:off x="1909895" y="5075340"/>
                <a:ext cx="486561" cy="48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014DF45-35CA-49C7-8A33-43744A8E4036}"/>
                  </a:ext>
                </a:extLst>
              </p:cNvPr>
              <p:cNvSpPr/>
              <p:nvPr/>
            </p:nvSpPr>
            <p:spPr>
              <a:xfrm>
                <a:off x="2628552" y="5083729"/>
                <a:ext cx="486561" cy="48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394FE3B-53C2-42D6-B5C5-9881C6A45969}"/>
                  </a:ext>
                </a:extLst>
              </p:cNvPr>
              <p:cNvSpPr/>
              <p:nvPr/>
            </p:nvSpPr>
            <p:spPr>
              <a:xfrm>
                <a:off x="3383561" y="5083729"/>
                <a:ext cx="486561" cy="48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F034860-96CA-44E7-AC90-667FD1948C46}"/>
                  </a:ext>
                </a:extLst>
              </p:cNvPr>
              <p:cNvSpPr/>
              <p:nvPr/>
            </p:nvSpPr>
            <p:spPr>
              <a:xfrm>
                <a:off x="4132977" y="5083729"/>
                <a:ext cx="486561" cy="48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2D334E3-09BD-4121-8D90-4C6A4FA345F9}"/>
                  </a:ext>
                </a:extLst>
              </p:cNvPr>
              <p:cNvSpPr/>
              <p:nvPr/>
            </p:nvSpPr>
            <p:spPr>
              <a:xfrm>
                <a:off x="2175547" y="3607266"/>
                <a:ext cx="1208014" cy="778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LSTM Neuron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907FEFBE-9B08-4CF0-9B7A-E4CED12590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1874" y="4437777"/>
                <a:ext cx="663430" cy="4781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F90B47B4-7C43-4B8B-9E4B-EBF0EF070A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09102" y="4437776"/>
                <a:ext cx="282429" cy="536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5D7981D-A16F-4A6B-A258-BD23D21E5E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32684" y="4461894"/>
                <a:ext cx="39148" cy="5882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BB3F85C0-4008-4466-97A7-6AAD49028A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83561" y="4437776"/>
                <a:ext cx="243280" cy="6123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3175C64-C729-40E4-8B92-5160D1EFD6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505201" y="4320330"/>
                <a:ext cx="871056" cy="6920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3DEE972-BD33-4634-B5FA-6AC6CD429E29}"/>
                  </a:ext>
                </a:extLst>
              </p:cNvPr>
              <p:cNvSpPr txBox="1"/>
              <p:nvPr/>
            </p:nvSpPr>
            <p:spPr>
              <a:xfrm>
                <a:off x="1255303" y="5727367"/>
                <a:ext cx="2888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IT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A2B7B27-F074-4159-B34D-7EB0722F47C7}"/>
                  </a:ext>
                </a:extLst>
              </p:cNvPr>
              <p:cNvSpPr txBox="1"/>
              <p:nvPr/>
            </p:nvSpPr>
            <p:spPr>
              <a:xfrm>
                <a:off x="1956621" y="5715001"/>
                <a:ext cx="3465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OT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4B95190-4EFB-4D68-8E6D-17DABFF6FFD0}"/>
                  </a:ext>
                </a:extLst>
              </p:cNvPr>
              <p:cNvSpPr txBox="1"/>
              <p:nvPr/>
            </p:nvSpPr>
            <p:spPr>
              <a:xfrm>
                <a:off x="2484672" y="5721076"/>
                <a:ext cx="6960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Set Point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0A9C21-BA2F-4308-AC3B-768AEC5615C6}"/>
                  </a:ext>
                </a:extLst>
              </p:cNvPr>
              <p:cNvSpPr txBox="1"/>
              <p:nvPr/>
            </p:nvSpPr>
            <p:spPr>
              <a:xfrm>
                <a:off x="3243698" y="5677250"/>
                <a:ext cx="189346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One hot encoding for ON/OFF</a:t>
                </a:r>
              </a:p>
              <a:p>
                <a:r>
                  <a:rPr lang="en-GB" sz="1100" dirty="0"/>
                  <a:t>[0,1] for ON, [1,0] for OFF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E19BF91-A0A8-4DB3-B5AD-8BBA8D553EA7}"/>
                  </a:ext>
                </a:extLst>
              </p:cNvPr>
              <p:cNvSpPr/>
              <p:nvPr/>
            </p:nvSpPr>
            <p:spPr>
              <a:xfrm>
                <a:off x="1132514" y="5715001"/>
                <a:ext cx="4004651" cy="3931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79B8C6-F34B-495E-981E-C4EC7E9A0EB8}"/>
                  </a:ext>
                </a:extLst>
              </p:cNvPr>
              <p:cNvSpPr txBox="1"/>
              <p:nvPr/>
            </p:nvSpPr>
            <p:spPr>
              <a:xfrm>
                <a:off x="1188944" y="6156338"/>
                <a:ext cx="385233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100" dirty="0"/>
                  <a:t>All values standardized to unit variance </a:t>
                </a:r>
                <a:r>
                  <a:rPr lang="en-GB" sz="1100" dirty="0">
                    <a:sym typeface="Wingdings" panose="05000000000000000000" pitchFamily="2" charset="2"/>
                  </a:rPr>
                  <a:t> (data-mean)/</a:t>
                </a:r>
                <a:r>
                  <a:rPr lang="en-GB" sz="1100" dirty="0" err="1">
                    <a:sym typeface="Wingdings" panose="05000000000000000000" pitchFamily="2" charset="2"/>
                  </a:rPr>
                  <a:t>data.std</a:t>
                </a:r>
                <a:endParaRPr lang="en-GB" sz="1100" dirty="0">
                  <a:sym typeface="Wingdings" panose="05000000000000000000" pitchFamily="2" charset="2"/>
                </a:endParaRPr>
              </a:p>
              <a:p>
                <a:pPr algn="ctr"/>
                <a:r>
                  <a:rPr lang="en-GB" sz="1100" dirty="0">
                    <a:sym typeface="Wingdings" panose="05000000000000000000" pitchFamily="2" charset="2"/>
                  </a:rPr>
                  <a:t>X (t-96)</a:t>
                </a: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016E4E6B-E544-4AB8-B374-10102A01490C}"/>
                </a:ext>
              </a:extLst>
            </p:cNvPr>
            <p:cNvCxnSpPr>
              <a:cxnSpLocks/>
            </p:cNvCxnSpPr>
            <p:nvPr/>
          </p:nvCxnSpPr>
          <p:spPr>
            <a:xfrm>
              <a:off x="3626841" y="3926048"/>
              <a:ext cx="4334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7437CF84-050D-40AB-B418-0DAF62A42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0353" y="3818129"/>
              <a:ext cx="1144999" cy="861790"/>
            </a:xfrm>
            <a:prstGeom prst="rect">
              <a:avLst/>
            </a:prstGeom>
          </p:spPr>
        </p:pic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789DC68C-67DE-45D8-8E38-A756B32BD3F2}"/>
                </a:ext>
              </a:extLst>
            </p:cNvPr>
            <p:cNvCxnSpPr/>
            <p:nvPr/>
          </p:nvCxnSpPr>
          <p:spPr>
            <a:xfrm>
              <a:off x="5570835" y="3926048"/>
              <a:ext cx="749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242F529-2D0C-4DDC-9661-358704805A58}"/>
                </a:ext>
              </a:extLst>
            </p:cNvPr>
            <p:cNvSpPr txBox="1"/>
            <p:nvPr/>
          </p:nvSpPr>
          <p:spPr>
            <a:xfrm>
              <a:off x="5036777" y="366406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18867778-CF1C-4E91-A4B1-297C246063E2}"/>
                </a:ext>
              </a:extLst>
            </p:cNvPr>
            <p:cNvGrpSpPr/>
            <p:nvPr/>
          </p:nvGrpSpPr>
          <p:grpSpPr>
            <a:xfrm>
              <a:off x="5511179" y="3607266"/>
              <a:ext cx="4004651" cy="2979959"/>
              <a:chOff x="1132514" y="3607266"/>
              <a:chExt cx="4004651" cy="2979959"/>
            </a:xfrm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F83D0522-D7ED-4E48-A571-532C6AAD0B30}"/>
                  </a:ext>
                </a:extLst>
              </p:cNvPr>
              <p:cNvSpPr/>
              <p:nvPr/>
            </p:nvSpPr>
            <p:spPr>
              <a:xfrm>
                <a:off x="1191238" y="5083729"/>
                <a:ext cx="486561" cy="48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DCB8199F-EF6F-41E0-A314-CB2BE04407EC}"/>
                  </a:ext>
                </a:extLst>
              </p:cNvPr>
              <p:cNvSpPr/>
              <p:nvPr/>
            </p:nvSpPr>
            <p:spPr>
              <a:xfrm>
                <a:off x="1909895" y="5075340"/>
                <a:ext cx="486561" cy="48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2155810E-45AA-4C5D-9D56-FD81249ED7A9}"/>
                  </a:ext>
                </a:extLst>
              </p:cNvPr>
              <p:cNvSpPr/>
              <p:nvPr/>
            </p:nvSpPr>
            <p:spPr>
              <a:xfrm>
                <a:off x="2628552" y="5083729"/>
                <a:ext cx="486561" cy="48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A297BE69-EBC2-4B95-AF9F-4DA5AEB5FB47}"/>
                  </a:ext>
                </a:extLst>
              </p:cNvPr>
              <p:cNvSpPr/>
              <p:nvPr/>
            </p:nvSpPr>
            <p:spPr>
              <a:xfrm>
                <a:off x="3383561" y="5083729"/>
                <a:ext cx="486561" cy="48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1B573AA9-196B-4B12-9685-7BE62F249991}"/>
                  </a:ext>
                </a:extLst>
              </p:cNvPr>
              <p:cNvSpPr/>
              <p:nvPr/>
            </p:nvSpPr>
            <p:spPr>
              <a:xfrm>
                <a:off x="4132977" y="5083729"/>
                <a:ext cx="486561" cy="48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C5C0576C-2E04-46CD-9D64-377970C847BF}"/>
                  </a:ext>
                </a:extLst>
              </p:cNvPr>
              <p:cNvSpPr/>
              <p:nvPr/>
            </p:nvSpPr>
            <p:spPr>
              <a:xfrm>
                <a:off x="2175547" y="3607266"/>
                <a:ext cx="1208014" cy="778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LSTM Neuron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A4DEF9BE-0E08-4F4A-AA93-DA4E88169E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1874" y="4437777"/>
                <a:ext cx="663430" cy="4781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66296C34-352A-4517-B834-8F6FEF2B9E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09102" y="4437776"/>
                <a:ext cx="282429" cy="536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EB6FD439-B3B1-43D1-B95A-1D3FD09290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32684" y="4461894"/>
                <a:ext cx="39148" cy="5882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DBBBBD42-640A-4E27-9D60-31B92CDBD3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83561" y="4437776"/>
                <a:ext cx="243280" cy="6123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8163FDEE-794C-4872-8667-AD976B5FEB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505201" y="4320330"/>
                <a:ext cx="871056" cy="6920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17A512E-008F-4C19-8F60-77919BB368B2}"/>
                  </a:ext>
                </a:extLst>
              </p:cNvPr>
              <p:cNvSpPr txBox="1"/>
              <p:nvPr/>
            </p:nvSpPr>
            <p:spPr>
              <a:xfrm>
                <a:off x="1255303" y="5727367"/>
                <a:ext cx="2888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IT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9FFD5D58-62AA-4DA0-B592-2D6CF71435EB}"/>
                  </a:ext>
                </a:extLst>
              </p:cNvPr>
              <p:cNvSpPr txBox="1"/>
              <p:nvPr/>
            </p:nvSpPr>
            <p:spPr>
              <a:xfrm>
                <a:off x="1956621" y="5715001"/>
                <a:ext cx="3465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OT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1C6C51E-34E1-405C-95BE-F39BA089697C}"/>
                  </a:ext>
                </a:extLst>
              </p:cNvPr>
              <p:cNvSpPr txBox="1"/>
              <p:nvPr/>
            </p:nvSpPr>
            <p:spPr>
              <a:xfrm>
                <a:off x="2484672" y="5721076"/>
                <a:ext cx="6960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Set Point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38AD94EF-91C9-4C34-BCD4-039FD3FF5548}"/>
                  </a:ext>
                </a:extLst>
              </p:cNvPr>
              <p:cNvSpPr txBox="1"/>
              <p:nvPr/>
            </p:nvSpPr>
            <p:spPr>
              <a:xfrm>
                <a:off x="3243698" y="5677250"/>
                <a:ext cx="189346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One hot encoding for ON/OFF</a:t>
                </a:r>
              </a:p>
              <a:p>
                <a:r>
                  <a:rPr lang="en-GB" sz="1100" dirty="0"/>
                  <a:t>[0,1] for ON, [1,0] for OFF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80A9F109-807A-4088-9910-36AECE88F4EE}"/>
                  </a:ext>
                </a:extLst>
              </p:cNvPr>
              <p:cNvSpPr/>
              <p:nvPr/>
            </p:nvSpPr>
            <p:spPr>
              <a:xfrm>
                <a:off x="1132514" y="5715001"/>
                <a:ext cx="4004651" cy="3931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FA6D008-D527-4928-9913-A057B03E0CB1}"/>
                  </a:ext>
                </a:extLst>
              </p:cNvPr>
              <p:cNvSpPr txBox="1"/>
              <p:nvPr/>
            </p:nvSpPr>
            <p:spPr>
              <a:xfrm>
                <a:off x="1188944" y="6156338"/>
                <a:ext cx="385233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100" dirty="0"/>
                  <a:t>All values standardized to unit variance </a:t>
                </a:r>
                <a:r>
                  <a:rPr lang="en-GB" sz="1100" dirty="0">
                    <a:sym typeface="Wingdings" panose="05000000000000000000" pitchFamily="2" charset="2"/>
                  </a:rPr>
                  <a:t> (data-mean)/</a:t>
                </a:r>
                <a:r>
                  <a:rPr lang="en-GB" sz="1100" dirty="0" err="1">
                    <a:sym typeface="Wingdings" panose="05000000000000000000" pitchFamily="2" charset="2"/>
                  </a:rPr>
                  <a:t>data.std</a:t>
                </a:r>
                <a:endParaRPr lang="en-GB" sz="1100" dirty="0">
                  <a:sym typeface="Wingdings" panose="05000000000000000000" pitchFamily="2" charset="2"/>
                </a:endParaRPr>
              </a:p>
              <a:p>
                <a:pPr algn="ctr"/>
                <a:r>
                  <a:rPr lang="en-GB" sz="1100" dirty="0">
                    <a:sym typeface="Wingdings" panose="05000000000000000000" pitchFamily="2" charset="2"/>
                  </a:rPr>
                  <a:t>X (t-1)</a:t>
                </a:r>
              </a:p>
            </p:txBody>
          </p:sp>
        </p:grp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D145C23-67DA-4D2D-91CD-264940DC39E6}"/>
                </a:ext>
              </a:extLst>
            </p:cNvPr>
            <p:cNvSpPr/>
            <p:nvPr/>
          </p:nvSpPr>
          <p:spPr>
            <a:xfrm>
              <a:off x="897622" y="3429000"/>
              <a:ext cx="8774884" cy="32989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72292548-CF2F-4A32-B81A-25DB1B720EC1}"/>
              </a:ext>
            </a:extLst>
          </p:cNvPr>
          <p:cNvSpPr txBox="1"/>
          <p:nvPr/>
        </p:nvSpPr>
        <p:spPr>
          <a:xfrm>
            <a:off x="9992836" y="305704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CEDA7892-24C8-4CCB-81C1-A5E7FF5925B0}"/>
              </a:ext>
            </a:extLst>
          </p:cNvPr>
          <p:cNvSpPr txBox="1"/>
          <p:nvPr/>
        </p:nvSpPr>
        <p:spPr>
          <a:xfrm>
            <a:off x="10683692" y="3662469"/>
            <a:ext cx="11082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X50 of such neurons in 1</a:t>
            </a:r>
            <a:r>
              <a:rPr lang="en-GB" sz="1100" baseline="30000" dirty="0"/>
              <a:t>st</a:t>
            </a:r>
            <a:r>
              <a:rPr lang="en-GB" sz="1100" dirty="0"/>
              <a:t> layer,</a:t>
            </a:r>
          </a:p>
          <a:p>
            <a:r>
              <a:rPr lang="en-GB" sz="1100" dirty="0"/>
              <a:t>20% dropout</a:t>
            </a:r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692D7DE4-8B61-4FEB-849A-9B98E8C277D0}"/>
              </a:ext>
            </a:extLst>
          </p:cNvPr>
          <p:cNvCxnSpPr>
            <a:cxnSpLocks/>
            <a:stCxn id="118" idx="0"/>
          </p:cNvCxnSpPr>
          <p:nvPr/>
        </p:nvCxnSpPr>
        <p:spPr>
          <a:xfrm flipV="1">
            <a:off x="7003056" y="2728209"/>
            <a:ext cx="0" cy="77791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FD85427F-A6C9-435B-8C14-2BF78776464B}"/>
              </a:ext>
            </a:extLst>
          </p:cNvPr>
          <p:cNvSpPr txBox="1"/>
          <p:nvPr/>
        </p:nvSpPr>
        <p:spPr>
          <a:xfrm>
            <a:off x="4015937" y="3399137"/>
            <a:ext cx="2255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Unpacked LSTM for 1st layer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F983E846-2667-40FA-90AF-E69EFAA82332}"/>
              </a:ext>
            </a:extLst>
          </p:cNvPr>
          <p:cNvSpPr/>
          <p:nvPr/>
        </p:nvSpPr>
        <p:spPr>
          <a:xfrm>
            <a:off x="7751267" y="1012006"/>
            <a:ext cx="1174459" cy="82771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LSTM</a:t>
            </a:r>
          </a:p>
          <a:p>
            <a:pPr algn="ctr"/>
            <a:r>
              <a:rPr lang="en-GB" dirty="0"/>
              <a:t>Neuron</a:t>
            </a:r>
          </a:p>
        </p:txBody>
      </p: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160CDF49-6538-4A83-B08F-179BF43181FB}"/>
              </a:ext>
            </a:extLst>
          </p:cNvPr>
          <p:cNvCxnSpPr>
            <a:cxnSpLocks/>
          </p:cNvCxnSpPr>
          <p:nvPr/>
        </p:nvCxnSpPr>
        <p:spPr>
          <a:xfrm flipH="1" flipV="1">
            <a:off x="7329312" y="2728209"/>
            <a:ext cx="2445365" cy="70858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DF6C1A9E-D5D5-4141-AAD2-211A14E227D3}"/>
              </a:ext>
            </a:extLst>
          </p:cNvPr>
          <p:cNvCxnSpPr>
            <a:cxnSpLocks/>
          </p:cNvCxnSpPr>
          <p:nvPr/>
        </p:nvCxnSpPr>
        <p:spPr>
          <a:xfrm flipH="1" flipV="1">
            <a:off x="7590317" y="2125560"/>
            <a:ext cx="3262842" cy="12658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A0613AF8-6048-4578-A454-E3863325FBC0}"/>
              </a:ext>
            </a:extLst>
          </p:cNvPr>
          <p:cNvCxnSpPr>
            <a:cxnSpLocks/>
          </p:cNvCxnSpPr>
          <p:nvPr/>
        </p:nvCxnSpPr>
        <p:spPr>
          <a:xfrm flipV="1">
            <a:off x="7189639" y="1876107"/>
            <a:ext cx="942399" cy="1651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55BB0738-3623-436E-9193-229DA7D2ED4F}"/>
              </a:ext>
            </a:extLst>
          </p:cNvPr>
          <p:cNvCxnSpPr>
            <a:cxnSpLocks/>
          </p:cNvCxnSpPr>
          <p:nvPr/>
        </p:nvCxnSpPr>
        <p:spPr>
          <a:xfrm flipH="1" flipV="1">
            <a:off x="8338496" y="1917750"/>
            <a:ext cx="1489360" cy="15190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2D8ADDF0-2DBA-4BEC-9B26-6CEF006B06D0}"/>
              </a:ext>
            </a:extLst>
          </p:cNvPr>
          <p:cNvCxnSpPr>
            <a:cxnSpLocks/>
            <a:endCxn id="291" idx="3"/>
          </p:cNvCxnSpPr>
          <p:nvPr/>
        </p:nvCxnSpPr>
        <p:spPr>
          <a:xfrm flipH="1" flipV="1">
            <a:off x="8925726" y="1425863"/>
            <a:ext cx="1856750" cy="82026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5505C1AC-1EC6-475C-BAB1-43BF5726D730}"/>
              </a:ext>
            </a:extLst>
          </p:cNvPr>
          <p:cNvSpPr txBox="1"/>
          <p:nvPr/>
        </p:nvSpPr>
        <p:spPr>
          <a:xfrm>
            <a:off x="7157630" y="13342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550A21EB-1CAB-488D-82B5-EE1853CC4417}"/>
              </a:ext>
            </a:extLst>
          </p:cNvPr>
          <p:cNvSpPr txBox="1"/>
          <p:nvPr/>
        </p:nvSpPr>
        <p:spPr>
          <a:xfrm>
            <a:off x="9431344" y="1079069"/>
            <a:ext cx="1790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X100 of such neurons in 2</a:t>
            </a:r>
            <a:r>
              <a:rPr lang="en-GB" sz="1100" baseline="30000" dirty="0"/>
              <a:t>nd</a:t>
            </a:r>
            <a:r>
              <a:rPr lang="en-GB" sz="1100" dirty="0"/>
              <a:t>  layer, 20% dropout</a:t>
            </a:r>
          </a:p>
        </p:txBody>
      </p: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B88F963D-FA94-4154-9E35-BBCEB558265B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5539305" y="2289964"/>
            <a:ext cx="832115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Rectangle 308">
            <a:extLst>
              <a:ext uri="{FF2B5EF4-FFF2-40B4-BE49-F238E27FC236}">
                <a16:creationId xmlns:a16="http://schemas.microsoft.com/office/drawing/2014/main" id="{74221E15-B728-4B40-A83D-248E1AB2A5E7}"/>
              </a:ext>
            </a:extLst>
          </p:cNvPr>
          <p:cNvSpPr/>
          <p:nvPr/>
        </p:nvSpPr>
        <p:spPr>
          <a:xfrm>
            <a:off x="4576873" y="1515571"/>
            <a:ext cx="962432" cy="96243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Linear </a:t>
            </a:r>
          </a:p>
          <a:p>
            <a:pPr algn="ctr"/>
            <a:r>
              <a:rPr lang="en-GB" dirty="0"/>
              <a:t>Neuron</a:t>
            </a:r>
          </a:p>
        </p:txBody>
      </p: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500C5F59-6DCC-4B5A-88A1-BBE1007A76F4}"/>
              </a:ext>
            </a:extLst>
          </p:cNvPr>
          <p:cNvCxnSpPr>
            <a:cxnSpLocks/>
            <a:endCxn id="309" idx="3"/>
          </p:cNvCxnSpPr>
          <p:nvPr/>
        </p:nvCxnSpPr>
        <p:spPr>
          <a:xfrm flipH="1">
            <a:off x="5539305" y="1360338"/>
            <a:ext cx="1961692" cy="6364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>
            <a:extLst>
              <a:ext uri="{FF2B5EF4-FFF2-40B4-BE49-F238E27FC236}">
                <a16:creationId xmlns:a16="http://schemas.microsoft.com/office/drawing/2014/main" id="{7A59B4C5-0C1D-41C9-ACA6-8531A09AA0E0}"/>
              </a:ext>
            </a:extLst>
          </p:cNvPr>
          <p:cNvSpPr txBox="1"/>
          <p:nvPr/>
        </p:nvSpPr>
        <p:spPr>
          <a:xfrm>
            <a:off x="4296181" y="801634"/>
            <a:ext cx="17908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Single neuron with </a:t>
            </a:r>
          </a:p>
          <a:p>
            <a:r>
              <a:rPr lang="en-GB" sz="1100" dirty="0"/>
              <a:t>Linear activation function in (3</a:t>
            </a:r>
            <a:r>
              <a:rPr lang="en-GB" sz="1100" baseline="30000" dirty="0"/>
              <a:t>rd</a:t>
            </a:r>
            <a:r>
              <a:rPr lang="en-GB" sz="1100" dirty="0"/>
              <a:t>) final layer</a:t>
            </a:r>
          </a:p>
        </p:txBody>
      </p:sp>
      <p:pic>
        <p:nvPicPr>
          <p:cNvPr id="316" name="Picture 315">
            <a:extLst>
              <a:ext uri="{FF2B5EF4-FFF2-40B4-BE49-F238E27FC236}">
                <a16:creationId xmlns:a16="http://schemas.microsoft.com/office/drawing/2014/main" id="{772EBC60-5C88-43DD-B3B2-4469AB7653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06" t="52453" r="71613" b="30589"/>
          <a:stretch/>
        </p:blipFill>
        <p:spPr>
          <a:xfrm>
            <a:off x="940847" y="1755579"/>
            <a:ext cx="3558552" cy="1301464"/>
          </a:xfrm>
          <a:prstGeom prst="rect">
            <a:avLst/>
          </a:prstGeom>
        </p:spPr>
      </p:pic>
      <p:cxnSp>
        <p:nvCxnSpPr>
          <p:cNvPr id="321" name="Connector: Elbow 320">
            <a:extLst>
              <a:ext uri="{FF2B5EF4-FFF2-40B4-BE49-F238E27FC236}">
                <a16:creationId xmlns:a16="http://schemas.microsoft.com/office/drawing/2014/main" id="{AAAFC722-3AED-42C3-9A0F-B3CFB58865C2}"/>
              </a:ext>
            </a:extLst>
          </p:cNvPr>
          <p:cNvCxnSpPr>
            <a:cxnSpLocks/>
            <a:endCxn id="30" idx="3"/>
          </p:cNvCxnSpPr>
          <p:nvPr/>
        </p:nvCxnSpPr>
        <p:spPr>
          <a:xfrm flipV="1">
            <a:off x="5971661" y="2289964"/>
            <a:ext cx="1574218" cy="10416"/>
          </a:xfrm>
          <a:prstGeom prst="bentConnector5">
            <a:avLst>
              <a:gd name="adj1" fmla="val 12697"/>
              <a:gd name="adj2" fmla="val -6067972"/>
              <a:gd name="adj3" fmla="val 114521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131BE0F0-BC1C-41EB-8557-7A076022AC84}"/>
              </a:ext>
            </a:extLst>
          </p:cNvPr>
          <p:cNvCxnSpPr>
            <a:cxnSpLocks/>
            <a:endCxn id="291" idx="3"/>
          </p:cNvCxnSpPr>
          <p:nvPr/>
        </p:nvCxnSpPr>
        <p:spPr>
          <a:xfrm>
            <a:off x="7545101" y="1384206"/>
            <a:ext cx="1380625" cy="41657"/>
          </a:xfrm>
          <a:prstGeom prst="bentConnector5">
            <a:avLst>
              <a:gd name="adj1" fmla="val 7466"/>
              <a:gd name="adj2" fmla="val 1642252"/>
              <a:gd name="adj3" fmla="val 116558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TextBox 327">
            <a:extLst>
              <a:ext uri="{FF2B5EF4-FFF2-40B4-BE49-F238E27FC236}">
                <a16:creationId xmlns:a16="http://schemas.microsoft.com/office/drawing/2014/main" id="{7ED45AED-7B02-478B-AA15-8FC5D2DEC123}"/>
              </a:ext>
            </a:extLst>
          </p:cNvPr>
          <p:cNvSpPr txBox="1"/>
          <p:nvPr/>
        </p:nvSpPr>
        <p:spPr>
          <a:xfrm>
            <a:off x="9700690" y="5082439"/>
            <a:ext cx="20912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u="sng" dirty="0"/>
              <a:t>The unpack of the 2</a:t>
            </a:r>
            <a:r>
              <a:rPr lang="en-GB" sz="1100" u="sng" baseline="30000" dirty="0"/>
              <a:t>nd</a:t>
            </a:r>
            <a:r>
              <a:rPr lang="en-GB" sz="1100" u="sng" dirty="0"/>
              <a:t> layer will be the same as that of the first layer, although with 50 inputs</a:t>
            </a:r>
          </a:p>
          <a:p>
            <a:endParaRPr lang="en-GB" sz="1100" u="sng" dirty="0"/>
          </a:p>
          <a:p>
            <a:r>
              <a:rPr lang="en-GB" sz="1100" u="sng" dirty="0"/>
              <a:t>Inputs for multi-split bedrooms will increase</a:t>
            </a:r>
          </a:p>
        </p:txBody>
      </p: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807F1FAC-3745-43F9-824F-F615EC03B2A6}"/>
              </a:ext>
            </a:extLst>
          </p:cNvPr>
          <p:cNvCxnSpPr/>
          <p:nvPr/>
        </p:nvCxnSpPr>
        <p:spPr>
          <a:xfrm flipH="1">
            <a:off x="3516699" y="1719873"/>
            <a:ext cx="10059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>
            <a:extLst>
              <a:ext uri="{FF2B5EF4-FFF2-40B4-BE49-F238E27FC236}">
                <a16:creationId xmlns:a16="http://schemas.microsoft.com/office/drawing/2014/main" id="{05FA3647-E0BE-4F90-8B4D-5E0364179E72}"/>
              </a:ext>
            </a:extLst>
          </p:cNvPr>
          <p:cNvSpPr txBox="1"/>
          <p:nvPr/>
        </p:nvSpPr>
        <p:spPr>
          <a:xfrm>
            <a:off x="3412119" y="134827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95095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668AEF7-0AA0-49C0-A74D-B6CD7BB69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58" y="3972487"/>
            <a:ext cx="5009837" cy="24942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796892-F46A-4AC8-97CA-E20158A1A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for 0804 </a:t>
            </a:r>
            <a:r>
              <a:rPr lang="en-GB" dirty="0" err="1"/>
              <a:t>LVr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F8B8A-7C66-47A4-B10B-F6B9AA3C73F9}"/>
              </a:ext>
            </a:extLst>
          </p:cNvPr>
          <p:cNvSpPr txBox="1"/>
          <p:nvPr/>
        </p:nvSpPr>
        <p:spPr>
          <a:xfrm>
            <a:off x="7172587" y="2030136"/>
            <a:ext cx="46642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Trained on </a:t>
            </a:r>
          </a:p>
          <a:p>
            <a:r>
              <a:rPr lang="en-GB" sz="1400" dirty="0"/>
              <a:t>X = [ IT, OT, Setpoint, [ON/OFF] ](t-1 to t-96)</a:t>
            </a:r>
          </a:p>
          <a:p>
            <a:r>
              <a:rPr lang="en-GB" sz="1400" dirty="0"/>
              <a:t>Y = Power (t)</a:t>
            </a:r>
          </a:p>
          <a:p>
            <a:endParaRPr lang="en-GB" sz="1400" dirty="0"/>
          </a:p>
          <a:p>
            <a:r>
              <a:rPr lang="en-GB" sz="1400" dirty="0"/>
              <a:t>1 timestep</a:t>
            </a:r>
            <a:r>
              <a:rPr lang="en-GB" sz="1400" dirty="0">
                <a:sym typeface="Wingdings" panose="05000000000000000000" pitchFamily="2" charset="2"/>
              </a:rPr>
              <a:t> 10 min</a:t>
            </a:r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RMSE = 242.701055182</a:t>
            </a:r>
          </a:p>
          <a:p>
            <a:r>
              <a:rPr lang="en-GB" sz="1400" dirty="0"/>
              <a:t>MAPE = 3.38876438005</a:t>
            </a:r>
          </a:p>
          <a:p>
            <a:endParaRPr lang="en-GB" sz="1400" dirty="0"/>
          </a:p>
          <a:p>
            <a:r>
              <a:rPr lang="en-GB" sz="1400" dirty="0"/>
              <a:t>Seems like the LSTM is able to capture the general trend but again is lagging</a:t>
            </a:r>
          </a:p>
          <a:p>
            <a:r>
              <a:rPr lang="en-GB" sz="1400" dirty="0">
                <a:sym typeface="Wingdings" panose="05000000000000000000" pitchFamily="2" charset="2"/>
              </a:rPr>
              <a:t>Need a room thermal model+ AC model+ Behaviour model</a:t>
            </a:r>
          </a:p>
          <a:p>
            <a:endParaRPr lang="en-GB" sz="1400" dirty="0">
              <a:sym typeface="Wingdings" panose="05000000000000000000" pitchFamily="2" charset="2"/>
            </a:endParaRPr>
          </a:p>
          <a:p>
            <a:r>
              <a:rPr lang="en-GB" sz="1400" dirty="0">
                <a:sym typeface="Wingdings" panose="05000000000000000000" pitchFamily="2" charset="2"/>
              </a:rPr>
              <a:t>Sometimes LSTM outputs &lt;0 or fluctuates around the low values  gets penalized heavily by MAPE</a:t>
            </a:r>
          </a:p>
          <a:p>
            <a:endParaRPr lang="en-GB" sz="1400" dirty="0">
              <a:sym typeface="Wingdings" panose="05000000000000000000" pitchFamily="2" charset="2"/>
            </a:endParaRPr>
          </a:p>
          <a:p>
            <a:r>
              <a:rPr lang="en-GB" sz="1400" dirty="0">
                <a:sym typeface="Wingdings" panose="05000000000000000000" pitchFamily="2" charset="2"/>
              </a:rPr>
              <a:t>If fluctuations are removed  predicted&lt;100=7</a:t>
            </a:r>
          </a:p>
          <a:p>
            <a:r>
              <a:rPr lang="en-GB" sz="1400" dirty="0">
                <a:sym typeface="Wingdings" panose="05000000000000000000" pitchFamily="2" charset="2"/>
              </a:rPr>
              <a:t>MAPE = 1.07269059803</a:t>
            </a:r>
            <a:endParaRPr lang="en-GB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8F818F-6801-4750-9CBC-3A81058161A1}"/>
              </a:ext>
            </a:extLst>
          </p:cNvPr>
          <p:cNvSpPr txBox="1"/>
          <p:nvPr/>
        </p:nvSpPr>
        <p:spPr>
          <a:xfrm>
            <a:off x="2008704" y="4803986"/>
            <a:ext cx="1247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Black actual</a:t>
            </a:r>
          </a:p>
          <a:p>
            <a:r>
              <a:rPr lang="en-GB" sz="1400" dirty="0"/>
              <a:t>Blue predicted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BB2243-00C8-4B45-9174-555D36FA3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73" y="1425719"/>
            <a:ext cx="4991522" cy="25335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F1A0E5-3325-4E4C-8530-C2FC1A2F9886}"/>
              </a:ext>
            </a:extLst>
          </p:cNvPr>
          <p:cNvSpPr txBox="1"/>
          <p:nvPr/>
        </p:nvSpPr>
        <p:spPr>
          <a:xfrm>
            <a:off x="2723606" y="1438912"/>
            <a:ext cx="1447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Overall (1:10000)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399E7E-372A-41F7-8697-D1752DD982B2}"/>
              </a:ext>
            </a:extLst>
          </p:cNvPr>
          <p:cNvSpPr txBox="1"/>
          <p:nvPr/>
        </p:nvSpPr>
        <p:spPr>
          <a:xfrm>
            <a:off x="2632689" y="4066538"/>
            <a:ext cx="1629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Overall (1350:1500)</a:t>
            </a:r>
          </a:p>
        </p:txBody>
      </p:sp>
    </p:spTree>
    <p:extLst>
      <p:ext uri="{BB962C8B-B14F-4D97-AF65-F5344CB8AC3E}">
        <p14:creationId xmlns:p14="http://schemas.microsoft.com/office/powerpoint/2010/main" val="3346620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915E1-E74F-4C2B-85A4-297F4C52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for 0401 </a:t>
            </a:r>
            <a:r>
              <a:rPr lang="en-GB" dirty="0" err="1"/>
              <a:t>Bedr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BBDB1B-63EC-4108-8738-A07C60F25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69141"/>
            <a:ext cx="5034094" cy="25551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E582AB-872F-4DE4-92CD-D9F637345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89" y="4018327"/>
            <a:ext cx="5113405" cy="25458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83D3BA-8DED-4FDF-950A-6979007DF94E}"/>
              </a:ext>
            </a:extLst>
          </p:cNvPr>
          <p:cNvSpPr txBox="1"/>
          <p:nvPr/>
        </p:nvSpPr>
        <p:spPr>
          <a:xfrm>
            <a:off x="4016286" y="1361470"/>
            <a:ext cx="10615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Blue- Predicted</a:t>
            </a:r>
          </a:p>
          <a:p>
            <a:r>
              <a:rPr lang="en-GB" sz="1100" dirty="0"/>
              <a:t>Black- Actual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9E1E16-BAA5-4FBD-B5C1-DBD4533FD0BD}"/>
              </a:ext>
            </a:extLst>
          </p:cNvPr>
          <p:cNvSpPr txBox="1"/>
          <p:nvPr/>
        </p:nvSpPr>
        <p:spPr>
          <a:xfrm>
            <a:off x="2188619" y="1382749"/>
            <a:ext cx="1779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u="sng" dirty="0"/>
              <a:t>Overall plot (1:10000)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3625C8-8F52-4D82-8BBC-7E3AEB5B6A73}"/>
              </a:ext>
            </a:extLst>
          </p:cNvPr>
          <p:cNvSpPr txBox="1"/>
          <p:nvPr/>
        </p:nvSpPr>
        <p:spPr>
          <a:xfrm>
            <a:off x="2188619" y="4119996"/>
            <a:ext cx="2041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u="sng" dirty="0"/>
              <a:t>Zoomed plot (2000:2500)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79DCB-4A9C-4F5B-B766-B0D8475579D8}"/>
              </a:ext>
            </a:extLst>
          </p:cNvPr>
          <p:cNvSpPr txBox="1"/>
          <p:nvPr/>
        </p:nvSpPr>
        <p:spPr>
          <a:xfrm>
            <a:off x="6689521" y="1246189"/>
            <a:ext cx="466427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Trained on </a:t>
            </a:r>
          </a:p>
          <a:p>
            <a:r>
              <a:rPr lang="en-GB" sz="1400" dirty="0"/>
              <a:t>X = [ IT_B1, Setpoint_B1, </a:t>
            </a:r>
            <a:r>
              <a:rPr lang="en-GB" sz="1400" dirty="0" err="1"/>
              <a:t>IT_Mb</a:t>
            </a:r>
            <a:r>
              <a:rPr lang="en-GB" sz="1400" dirty="0"/>
              <a:t>, </a:t>
            </a:r>
            <a:r>
              <a:rPr lang="en-GB" sz="1400" dirty="0" err="1"/>
              <a:t>Setpoint_Mb</a:t>
            </a:r>
            <a:r>
              <a:rPr lang="en-GB" sz="1400" dirty="0"/>
              <a:t>, OT, </a:t>
            </a:r>
          </a:p>
          <a:p>
            <a:r>
              <a:rPr lang="en-GB" sz="1400" dirty="0"/>
              <a:t>[ON/OFF]_B1, [ON/OFF]_Mb ,[3 modes]_B1 ],[3 modes]_Mb(t-1 to t-96)</a:t>
            </a:r>
          </a:p>
          <a:p>
            <a:r>
              <a:rPr lang="en-GB" sz="1400" dirty="0"/>
              <a:t>Y = Power (t)</a:t>
            </a:r>
          </a:p>
          <a:p>
            <a:endParaRPr lang="en-GB" sz="1400" dirty="0"/>
          </a:p>
          <a:p>
            <a:r>
              <a:rPr lang="en-GB" sz="1400" dirty="0"/>
              <a:t>1 timestep</a:t>
            </a:r>
            <a:r>
              <a:rPr lang="en-GB" sz="1400" dirty="0">
                <a:sym typeface="Wingdings" panose="05000000000000000000" pitchFamily="2" charset="2"/>
              </a:rPr>
              <a:t> 10 min</a:t>
            </a:r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RMSE = 101.864510656</a:t>
            </a:r>
          </a:p>
          <a:p>
            <a:r>
              <a:rPr lang="en-GB" sz="1400" dirty="0"/>
              <a:t>MAPE = 0.888225933294</a:t>
            </a:r>
          </a:p>
          <a:p>
            <a:endParaRPr lang="en-GB" sz="1400" dirty="0"/>
          </a:p>
          <a:p>
            <a:r>
              <a:rPr lang="en-GB" sz="1400" dirty="0"/>
              <a:t>Still problem with lagging</a:t>
            </a:r>
          </a:p>
          <a:p>
            <a:r>
              <a:rPr lang="en-GB" sz="1400" dirty="0">
                <a:sym typeface="Wingdings" panose="05000000000000000000" pitchFamily="2" charset="2"/>
              </a:rPr>
              <a:t>Need a room thermal model+ AC model+ Behaviour model</a:t>
            </a:r>
          </a:p>
          <a:p>
            <a:endParaRPr lang="en-GB" sz="1400" dirty="0">
              <a:sym typeface="Wingdings" panose="05000000000000000000" pitchFamily="2" charset="2"/>
            </a:endParaRPr>
          </a:p>
          <a:p>
            <a:r>
              <a:rPr lang="en-GB" sz="1400" dirty="0">
                <a:sym typeface="Wingdings" panose="05000000000000000000" pitchFamily="2" charset="2"/>
              </a:rPr>
              <a:t>Sometimes LSTM outputs &lt;0 or fluctuates around the low values  gets penalized heavily by MAPE</a:t>
            </a:r>
          </a:p>
          <a:p>
            <a:endParaRPr lang="en-GB" sz="1400" dirty="0">
              <a:sym typeface="Wingdings" panose="05000000000000000000" pitchFamily="2" charset="2"/>
            </a:endParaRPr>
          </a:p>
          <a:p>
            <a:r>
              <a:rPr lang="en-GB" sz="1400" dirty="0">
                <a:sym typeface="Wingdings" panose="05000000000000000000" pitchFamily="2" charset="2"/>
              </a:rPr>
              <a:t>If fluctuations are removed  predicted&lt;100=7</a:t>
            </a:r>
          </a:p>
          <a:p>
            <a:r>
              <a:rPr lang="en-GB" sz="1400" dirty="0">
                <a:sym typeface="Wingdings" panose="05000000000000000000" pitchFamily="2" charset="2"/>
              </a:rPr>
              <a:t>MAPE = </a:t>
            </a:r>
            <a:r>
              <a:rPr lang="en-GB" sz="1400" dirty="0"/>
              <a:t>0.458638229327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69699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C893-6E8D-4FC2-9C90-B5F22FF7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1A53F-0614-4AD9-A716-9F3FAF937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LSTM training is quite fast ~10mins can shorten with tweaks to architecture</a:t>
            </a:r>
          </a:p>
          <a:p>
            <a:endParaRPr lang="en-GB" dirty="0"/>
          </a:p>
          <a:p>
            <a:r>
              <a:rPr lang="en-GB" dirty="0"/>
              <a:t>Try to model room dynamics with RNN + AC model with RNN </a:t>
            </a:r>
          </a:p>
          <a:p>
            <a:pPr lvl="1"/>
            <a:r>
              <a:rPr lang="en-GB" dirty="0"/>
              <a:t>Do stepwise calculations</a:t>
            </a:r>
          </a:p>
          <a:p>
            <a:pPr lvl="1"/>
            <a:r>
              <a:rPr lang="en-GB" dirty="0"/>
              <a:t>Point of using LSTM/CNN is do away with the feature selection process of </a:t>
            </a:r>
            <a:r>
              <a:rPr lang="en-GB"/>
              <a:t>last time</a:t>
            </a:r>
          </a:p>
          <a:p>
            <a:pPr lvl="1"/>
            <a:endParaRPr lang="en-GB" dirty="0"/>
          </a:p>
          <a:p>
            <a:r>
              <a:rPr lang="en-GB" dirty="0"/>
              <a:t>Try out other probabilistic neural networks too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219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1305</Words>
  <Application>Microsoft Office PowerPoint</Application>
  <PresentationFormat>Widescreen</PresentationFormat>
  <Paragraphs>293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10 mins Prediction on 2016 AC Data using LSTM-RNN</vt:lpstr>
      <vt:lpstr>Software used</vt:lpstr>
      <vt:lpstr>Usage Pattern for 0804</vt:lpstr>
      <vt:lpstr>Usage Pattern for 0401 </vt:lpstr>
      <vt:lpstr>LSTM used for  0804 LVr</vt:lpstr>
      <vt:lpstr>Results for 0804 LVr</vt:lpstr>
      <vt:lpstr>Results for 0401 Bedr</vt:lpstr>
      <vt:lpstr>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 Lork</dc:creator>
  <cp:lastModifiedBy>Clement Lork</cp:lastModifiedBy>
  <cp:revision>35</cp:revision>
  <dcterms:created xsi:type="dcterms:W3CDTF">2017-07-30T12:44:53Z</dcterms:created>
  <dcterms:modified xsi:type="dcterms:W3CDTF">2017-07-30T18:17:08Z</dcterms:modified>
</cp:coreProperties>
</file>