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9" r:id="rId2"/>
    <p:sldId id="258" r:id="rId3"/>
  </p:sldIdLst>
  <p:sldSz cx="21945600" cy="32918400"/>
  <p:notesSz cx="6858000" cy="9144000"/>
  <p:defaultTextStyle>
    <a:defPPr>
      <a:defRPr lang="en-US"/>
    </a:defPPr>
    <a:lvl1pPr algn="l" rtl="0" fontAlgn="base">
      <a:spcBef>
        <a:spcPct val="0"/>
      </a:spcBef>
      <a:spcAft>
        <a:spcPct val="0"/>
      </a:spcAft>
      <a:defRPr sz="7000" kern="1200">
        <a:solidFill>
          <a:schemeClr val="tx1"/>
        </a:solidFill>
        <a:latin typeface="Arial" charset="0"/>
        <a:ea typeface="+mn-ea"/>
        <a:cs typeface="+mn-cs"/>
      </a:defRPr>
    </a:lvl1pPr>
    <a:lvl2pPr marL="457200" algn="l" rtl="0" fontAlgn="base">
      <a:spcBef>
        <a:spcPct val="0"/>
      </a:spcBef>
      <a:spcAft>
        <a:spcPct val="0"/>
      </a:spcAft>
      <a:defRPr sz="7000" kern="1200">
        <a:solidFill>
          <a:schemeClr val="tx1"/>
        </a:solidFill>
        <a:latin typeface="Arial" charset="0"/>
        <a:ea typeface="+mn-ea"/>
        <a:cs typeface="+mn-cs"/>
      </a:defRPr>
    </a:lvl2pPr>
    <a:lvl3pPr marL="914400" algn="l" rtl="0" fontAlgn="base">
      <a:spcBef>
        <a:spcPct val="0"/>
      </a:spcBef>
      <a:spcAft>
        <a:spcPct val="0"/>
      </a:spcAft>
      <a:defRPr sz="7000" kern="1200">
        <a:solidFill>
          <a:schemeClr val="tx1"/>
        </a:solidFill>
        <a:latin typeface="Arial" charset="0"/>
        <a:ea typeface="+mn-ea"/>
        <a:cs typeface="+mn-cs"/>
      </a:defRPr>
    </a:lvl3pPr>
    <a:lvl4pPr marL="1371600" algn="l" rtl="0" fontAlgn="base">
      <a:spcBef>
        <a:spcPct val="0"/>
      </a:spcBef>
      <a:spcAft>
        <a:spcPct val="0"/>
      </a:spcAft>
      <a:defRPr sz="7000" kern="1200">
        <a:solidFill>
          <a:schemeClr val="tx1"/>
        </a:solidFill>
        <a:latin typeface="Arial" charset="0"/>
        <a:ea typeface="+mn-ea"/>
        <a:cs typeface="+mn-cs"/>
      </a:defRPr>
    </a:lvl4pPr>
    <a:lvl5pPr marL="1828800" algn="l" rtl="0" fontAlgn="base">
      <a:spcBef>
        <a:spcPct val="0"/>
      </a:spcBef>
      <a:spcAft>
        <a:spcPct val="0"/>
      </a:spcAft>
      <a:defRPr sz="7000" kern="1200">
        <a:solidFill>
          <a:schemeClr val="tx1"/>
        </a:solidFill>
        <a:latin typeface="Arial" charset="0"/>
        <a:ea typeface="+mn-ea"/>
        <a:cs typeface="+mn-cs"/>
      </a:defRPr>
    </a:lvl5pPr>
    <a:lvl6pPr marL="2286000" algn="l" defTabSz="914400" rtl="0" eaLnBrk="1" latinLnBrk="0" hangingPunct="1">
      <a:defRPr sz="7000" kern="1200">
        <a:solidFill>
          <a:schemeClr val="tx1"/>
        </a:solidFill>
        <a:latin typeface="Arial" charset="0"/>
        <a:ea typeface="+mn-ea"/>
        <a:cs typeface="+mn-cs"/>
      </a:defRPr>
    </a:lvl6pPr>
    <a:lvl7pPr marL="2743200" algn="l" defTabSz="914400" rtl="0" eaLnBrk="1" latinLnBrk="0" hangingPunct="1">
      <a:defRPr sz="7000" kern="1200">
        <a:solidFill>
          <a:schemeClr val="tx1"/>
        </a:solidFill>
        <a:latin typeface="Arial" charset="0"/>
        <a:ea typeface="+mn-ea"/>
        <a:cs typeface="+mn-cs"/>
      </a:defRPr>
    </a:lvl7pPr>
    <a:lvl8pPr marL="3200400" algn="l" defTabSz="914400" rtl="0" eaLnBrk="1" latinLnBrk="0" hangingPunct="1">
      <a:defRPr sz="7000" kern="1200">
        <a:solidFill>
          <a:schemeClr val="tx1"/>
        </a:solidFill>
        <a:latin typeface="Arial" charset="0"/>
        <a:ea typeface="+mn-ea"/>
        <a:cs typeface="+mn-cs"/>
      </a:defRPr>
    </a:lvl8pPr>
    <a:lvl9pPr marL="3657600" algn="l" defTabSz="914400" rtl="0" eaLnBrk="1" latinLnBrk="0" hangingPunct="1">
      <a:defRPr sz="7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F0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6" autoAdjust="0"/>
    <p:restoredTop sz="94854" autoAdjust="0"/>
  </p:normalViewPr>
  <p:slideViewPr>
    <p:cSldViewPr>
      <p:cViewPr varScale="1">
        <p:scale>
          <a:sx n="26" d="100"/>
          <a:sy n="26" d="100"/>
        </p:scale>
        <p:origin x="3150" y="186"/>
      </p:cViewPr>
      <p:guideLst>
        <p:guide orient="horz" pos="10368"/>
        <p:guide pos="6912"/>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D6335-85CC-4124-A3B2-98A55B8B9A41}" type="datetimeFigureOut">
              <a:rPr lang="en-US" smtClean="0"/>
              <a:t>9/20/2018</a:t>
            </a:fld>
            <a:endParaRPr lang="en-US"/>
          </a:p>
        </p:txBody>
      </p:sp>
      <p:sp>
        <p:nvSpPr>
          <p:cNvPr id="4" name="Slide Image Placeholder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4DEF26-CBB1-4DAE-8CBD-C2445F999C1E}" type="slidenum">
              <a:rPr lang="en-US" smtClean="0"/>
              <a:t>‹#›</a:t>
            </a:fld>
            <a:endParaRPr lang="en-US"/>
          </a:p>
        </p:txBody>
      </p:sp>
    </p:spTree>
    <p:extLst>
      <p:ext uri="{BB962C8B-B14F-4D97-AF65-F5344CB8AC3E}">
        <p14:creationId xmlns:p14="http://schemas.microsoft.com/office/powerpoint/2010/main" val="3516670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4DEF26-CBB1-4DAE-8CBD-C2445F999C1E}" type="slidenum">
              <a:rPr lang="en-US" smtClean="0"/>
              <a:t>1</a:t>
            </a:fld>
            <a:endParaRPr lang="en-US"/>
          </a:p>
        </p:txBody>
      </p:sp>
    </p:spTree>
    <p:extLst>
      <p:ext uri="{BB962C8B-B14F-4D97-AF65-F5344CB8AC3E}">
        <p14:creationId xmlns:p14="http://schemas.microsoft.com/office/powerpoint/2010/main" val="221917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4DEF26-CBB1-4DAE-8CBD-C2445F999C1E}" type="slidenum">
              <a:rPr lang="en-US" smtClean="0"/>
              <a:t>2</a:t>
            </a:fld>
            <a:endParaRPr lang="en-US"/>
          </a:p>
        </p:txBody>
      </p:sp>
    </p:spTree>
    <p:extLst>
      <p:ext uri="{BB962C8B-B14F-4D97-AF65-F5344CB8AC3E}">
        <p14:creationId xmlns:p14="http://schemas.microsoft.com/office/powerpoint/2010/main" val="3207131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6238" y="10226675"/>
            <a:ext cx="18653125" cy="7054850"/>
          </a:xfrm>
        </p:spPr>
        <p:txBody>
          <a:bodyPr/>
          <a:lstStyle/>
          <a:p>
            <a:r>
              <a:rPr lang="en-US"/>
              <a:t>Click to edit Master title style</a:t>
            </a:r>
          </a:p>
        </p:txBody>
      </p:sp>
      <p:sp>
        <p:nvSpPr>
          <p:cNvPr id="3" name="Subtitle 2"/>
          <p:cNvSpPr>
            <a:spLocks noGrp="1"/>
          </p:cNvSpPr>
          <p:nvPr>
            <p:ph type="subTitle" idx="1"/>
          </p:nvPr>
        </p:nvSpPr>
        <p:spPr>
          <a:xfrm>
            <a:off x="3292475" y="18653125"/>
            <a:ext cx="153606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1911987-B8B6-457E-8472-8BA31DDC2BC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49D392-802E-42E7-81B4-1E58433B108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1513" y="1317625"/>
            <a:ext cx="4937125" cy="28089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6963" y="1317625"/>
            <a:ext cx="14662150" cy="28089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8D78840-E06B-42A2-9289-64718AB0840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5057E56-0BB5-4EE6-BE7C-B87D9C5C0F1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0" y="21153438"/>
            <a:ext cx="18653125"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733550" y="13952538"/>
            <a:ext cx="186531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E29C14-CF37-41E8-B8E0-816343FFC8C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96963" y="7680325"/>
            <a:ext cx="9799637" cy="21726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049000" y="7680325"/>
            <a:ext cx="9799638" cy="21726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E4F35D7-4308-432C-BB14-BE32CDBABF2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6963" y="7369175"/>
            <a:ext cx="96964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63" y="10439400"/>
            <a:ext cx="96964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47425" y="7369175"/>
            <a:ext cx="9701213"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1147425" y="10439400"/>
            <a:ext cx="9701213"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D41C5B4-5E96-4A73-A16B-48302798D21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4463007-4BF2-46C7-AD3B-4DE1C691A45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6755FF0-1E58-42F4-BBF6-370860042A5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1275"/>
            <a:ext cx="721995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8580438" y="1311275"/>
            <a:ext cx="122682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96963" y="6888163"/>
            <a:ext cx="72199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3E44B89-BB8E-45F5-8146-715A8B7B1BA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2125" y="23042563"/>
            <a:ext cx="13166725"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302125" y="2941638"/>
            <a:ext cx="131667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4302125" y="25763538"/>
            <a:ext cx="131667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24BE8D0-4672-4851-9724-B35D4208FA6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96963" y="1317625"/>
            <a:ext cx="19751675" cy="5486400"/>
          </a:xfrm>
          <a:prstGeom prst="rect">
            <a:avLst/>
          </a:prstGeom>
          <a:noFill/>
          <a:ln w="9525">
            <a:noFill/>
            <a:miter lim="800000"/>
            <a:headEnd/>
            <a:tailEnd/>
          </a:ln>
        </p:spPr>
        <p:txBody>
          <a:bodyPr vert="horz" wrap="square" lIns="355308" tIns="177654" rIns="355308" bIns="177654"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096963" y="7680325"/>
            <a:ext cx="19751675" cy="21726525"/>
          </a:xfrm>
          <a:prstGeom prst="rect">
            <a:avLst/>
          </a:prstGeom>
          <a:noFill/>
          <a:ln w="9525">
            <a:noFill/>
            <a:miter lim="800000"/>
            <a:headEnd/>
            <a:tailEnd/>
          </a:ln>
        </p:spPr>
        <p:txBody>
          <a:bodyPr vert="horz" wrap="square" lIns="355308" tIns="177654" rIns="355308" bIns="17765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096963" y="29978350"/>
            <a:ext cx="5121275" cy="2286000"/>
          </a:xfrm>
          <a:prstGeom prst="rect">
            <a:avLst/>
          </a:prstGeom>
          <a:noFill/>
          <a:ln w="9525">
            <a:noFill/>
            <a:miter lim="800000"/>
            <a:headEnd/>
            <a:tailEnd/>
          </a:ln>
          <a:effectLst/>
        </p:spPr>
        <p:txBody>
          <a:bodyPr vert="horz" wrap="square" lIns="355308" tIns="177654" rIns="355308" bIns="177654" numCol="1" anchor="t" anchorCtr="0" compatLnSpc="1">
            <a:prstTxWarp prst="textNoShape">
              <a:avLst/>
            </a:prstTxWarp>
          </a:bodyPr>
          <a:lstStyle>
            <a:lvl1pPr>
              <a:defRPr sz="5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7497763" y="29978350"/>
            <a:ext cx="6950075" cy="2286000"/>
          </a:xfrm>
          <a:prstGeom prst="rect">
            <a:avLst/>
          </a:prstGeom>
          <a:noFill/>
          <a:ln w="9525">
            <a:noFill/>
            <a:miter lim="800000"/>
            <a:headEnd/>
            <a:tailEnd/>
          </a:ln>
          <a:effectLst/>
        </p:spPr>
        <p:txBody>
          <a:bodyPr vert="horz" wrap="square" lIns="355308" tIns="177654" rIns="355308" bIns="177654" numCol="1" anchor="t" anchorCtr="0" compatLnSpc="1">
            <a:prstTxWarp prst="textNoShape">
              <a:avLst/>
            </a:prstTxWarp>
          </a:bodyPr>
          <a:lstStyle>
            <a:lvl1pPr algn="ctr">
              <a:defRPr sz="5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5727363" y="29978350"/>
            <a:ext cx="5121275" cy="2286000"/>
          </a:xfrm>
          <a:prstGeom prst="rect">
            <a:avLst/>
          </a:prstGeom>
          <a:noFill/>
          <a:ln w="9525">
            <a:noFill/>
            <a:miter lim="800000"/>
            <a:headEnd/>
            <a:tailEnd/>
          </a:ln>
          <a:effectLst/>
        </p:spPr>
        <p:txBody>
          <a:bodyPr vert="horz" wrap="square" lIns="355308" tIns="177654" rIns="355308" bIns="177654" numCol="1" anchor="t" anchorCtr="0" compatLnSpc="1">
            <a:prstTxWarp prst="textNoShape">
              <a:avLst/>
            </a:prstTxWarp>
          </a:bodyPr>
          <a:lstStyle>
            <a:lvl1pPr algn="r">
              <a:defRPr sz="5400">
                <a:latin typeface="Arial" charset="0"/>
              </a:defRPr>
            </a:lvl1pPr>
          </a:lstStyle>
          <a:p>
            <a:pPr>
              <a:defRPr/>
            </a:pPr>
            <a:fld id="{4FDA439F-0A5F-4D9F-97FD-E95F8781A21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3552825" rtl="0" eaLnBrk="0" fontAlgn="base" hangingPunct="0">
        <a:spcBef>
          <a:spcPct val="0"/>
        </a:spcBef>
        <a:spcAft>
          <a:spcPct val="0"/>
        </a:spcAft>
        <a:defRPr sz="17100">
          <a:solidFill>
            <a:schemeClr val="tx2"/>
          </a:solidFill>
          <a:latin typeface="+mj-lt"/>
          <a:ea typeface="+mj-ea"/>
          <a:cs typeface="+mj-cs"/>
        </a:defRPr>
      </a:lvl1pPr>
      <a:lvl2pPr algn="ctr" defTabSz="3552825" rtl="0" eaLnBrk="0" fontAlgn="base" hangingPunct="0">
        <a:spcBef>
          <a:spcPct val="0"/>
        </a:spcBef>
        <a:spcAft>
          <a:spcPct val="0"/>
        </a:spcAft>
        <a:defRPr sz="17100">
          <a:solidFill>
            <a:schemeClr val="tx2"/>
          </a:solidFill>
          <a:latin typeface="Arial" charset="0"/>
        </a:defRPr>
      </a:lvl2pPr>
      <a:lvl3pPr algn="ctr" defTabSz="3552825" rtl="0" eaLnBrk="0" fontAlgn="base" hangingPunct="0">
        <a:spcBef>
          <a:spcPct val="0"/>
        </a:spcBef>
        <a:spcAft>
          <a:spcPct val="0"/>
        </a:spcAft>
        <a:defRPr sz="17100">
          <a:solidFill>
            <a:schemeClr val="tx2"/>
          </a:solidFill>
          <a:latin typeface="Arial" charset="0"/>
        </a:defRPr>
      </a:lvl3pPr>
      <a:lvl4pPr algn="ctr" defTabSz="3552825" rtl="0" eaLnBrk="0" fontAlgn="base" hangingPunct="0">
        <a:spcBef>
          <a:spcPct val="0"/>
        </a:spcBef>
        <a:spcAft>
          <a:spcPct val="0"/>
        </a:spcAft>
        <a:defRPr sz="17100">
          <a:solidFill>
            <a:schemeClr val="tx2"/>
          </a:solidFill>
          <a:latin typeface="Arial" charset="0"/>
        </a:defRPr>
      </a:lvl4pPr>
      <a:lvl5pPr algn="ctr" defTabSz="3552825" rtl="0" eaLnBrk="0" fontAlgn="base" hangingPunct="0">
        <a:spcBef>
          <a:spcPct val="0"/>
        </a:spcBef>
        <a:spcAft>
          <a:spcPct val="0"/>
        </a:spcAft>
        <a:defRPr sz="17100">
          <a:solidFill>
            <a:schemeClr val="tx2"/>
          </a:solidFill>
          <a:latin typeface="Arial" charset="0"/>
        </a:defRPr>
      </a:lvl5pPr>
      <a:lvl6pPr marL="457200" algn="ctr" defTabSz="3552825" rtl="0" fontAlgn="base">
        <a:spcBef>
          <a:spcPct val="0"/>
        </a:spcBef>
        <a:spcAft>
          <a:spcPct val="0"/>
        </a:spcAft>
        <a:defRPr sz="17100">
          <a:solidFill>
            <a:schemeClr val="tx2"/>
          </a:solidFill>
          <a:latin typeface="Arial" charset="0"/>
        </a:defRPr>
      </a:lvl6pPr>
      <a:lvl7pPr marL="914400" algn="ctr" defTabSz="3552825" rtl="0" fontAlgn="base">
        <a:spcBef>
          <a:spcPct val="0"/>
        </a:spcBef>
        <a:spcAft>
          <a:spcPct val="0"/>
        </a:spcAft>
        <a:defRPr sz="17100">
          <a:solidFill>
            <a:schemeClr val="tx2"/>
          </a:solidFill>
          <a:latin typeface="Arial" charset="0"/>
        </a:defRPr>
      </a:lvl7pPr>
      <a:lvl8pPr marL="1371600" algn="ctr" defTabSz="3552825" rtl="0" fontAlgn="base">
        <a:spcBef>
          <a:spcPct val="0"/>
        </a:spcBef>
        <a:spcAft>
          <a:spcPct val="0"/>
        </a:spcAft>
        <a:defRPr sz="17100">
          <a:solidFill>
            <a:schemeClr val="tx2"/>
          </a:solidFill>
          <a:latin typeface="Arial" charset="0"/>
        </a:defRPr>
      </a:lvl8pPr>
      <a:lvl9pPr marL="1828800" algn="ctr" defTabSz="3552825" rtl="0" fontAlgn="base">
        <a:spcBef>
          <a:spcPct val="0"/>
        </a:spcBef>
        <a:spcAft>
          <a:spcPct val="0"/>
        </a:spcAft>
        <a:defRPr sz="17100">
          <a:solidFill>
            <a:schemeClr val="tx2"/>
          </a:solidFill>
          <a:latin typeface="Arial" charset="0"/>
        </a:defRPr>
      </a:lvl9pPr>
    </p:titleStyle>
    <p:bodyStyle>
      <a:lvl1pPr marL="1331913" indent="-1331913" algn="l" defTabSz="3552825" rtl="0" eaLnBrk="0" fontAlgn="base" hangingPunct="0">
        <a:spcBef>
          <a:spcPct val="20000"/>
        </a:spcBef>
        <a:spcAft>
          <a:spcPct val="0"/>
        </a:spcAft>
        <a:buChar char="•"/>
        <a:defRPr sz="12400">
          <a:solidFill>
            <a:schemeClr val="tx1"/>
          </a:solidFill>
          <a:latin typeface="+mn-lt"/>
          <a:ea typeface="+mn-ea"/>
          <a:cs typeface="+mn-cs"/>
        </a:defRPr>
      </a:lvl1pPr>
      <a:lvl2pPr marL="2887663" indent="-1111250" algn="l" defTabSz="3552825" rtl="0" eaLnBrk="0" fontAlgn="base" hangingPunct="0">
        <a:spcBef>
          <a:spcPct val="20000"/>
        </a:spcBef>
        <a:spcAft>
          <a:spcPct val="0"/>
        </a:spcAft>
        <a:buChar char="–"/>
        <a:defRPr sz="10900">
          <a:solidFill>
            <a:schemeClr val="tx1"/>
          </a:solidFill>
          <a:latin typeface="+mn-lt"/>
        </a:defRPr>
      </a:lvl2pPr>
      <a:lvl3pPr marL="4441825" indent="-889000" algn="l" defTabSz="3552825" rtl="0" eaLnBrk="0" fontAlgn="base" hangingPunct="0">
        <a:spcBef>
          <a:spcPct val="20000"/>
        </a:spcBef>
        <a:spcAft>
          <a:spcPct val="0"/>
        </a:spcAft>
        <a:buChar char="•"/>
        <a:defRPr sz="9300">
          <a:solidFill>
            <a:schemeClr val="tx1"/>
          </a:solidFill>
          <a:latin typeface="+mn-lt"/>
        </a:defRPr>
      </a:lvl3pPr>
      <a:lvl4pPr marL="6218238" indent="-889000" algn="l" defTabSz="3552825" rtl="0" eaLnBrk="0" fontAlgn="base" hangingPunct="0">
        <a:spcBef>
          <a:spcPct val="20000"/>
        </a:spcBef>
        <a:spcAft>
          <a:spcPct val="0"/>
        </a:spcAft>
        <a:buChar char="–"/>
        <a:defRPr sz="7800">
          <a:solidFill>
            <a:schemeClr val="tx1"/>
          </a:solidFill>
          <a:latin typeface="+mn-lt"/>
        </a:defRPr>
      </a:lvl4pPr>
      <a:lvl5pPr marL="7994650" indent="-889000" algn="l" defTabSz="3552825" rtl="0" eaLnBrk="0" fontAlgn="base" hangingPunct="0">
        <a:spcBef>
          <a:spcPct val="20000"/>
        </a:spcBef>
        <a:spcAft>
          <a:spcPct val="0"/>
        </a:spcAft>
        <a:buChar char="»"/>
        <a:defRPr sz="7800">
          <a:solidFill>
            <a:schemeClr val="tx1"/>
          </a:solidFill>
          <a:latin typeface="+mn-lt"/>
        </a:defRPr>
      </a:lvl5pPr>
      <a:lvl6pPr marL="8451850" indent="-889000" algn="l" defTabSz="3552825" rtl="0" fontAlgn="base">
        <a:spcBef>
          <a:spcPct val="20000"/>
        </a:spcBef>
        <a:spcAft>
          <a:spcPct val="0"/>
        </a:spcAft>
        <a:buChar char="»"/>
        <a:defRPr sz="7800">
          <a:solidFill>
            <a:schemeClr val="tx1"/>
          </a:solidFill>
          <a:latin typeface="+mn-lt"/>
        </a:defRPr>
      </a:lvl6pPr>
      <a:lvl7pPr marL="8909050" indent="-889000" algn="l" defTabSz="3552825" rtl="0" fontAlgn="base">
        <a:spcBef>
          <a:spcPct val="20000"/>
        </a:spcBef>
        <a:spcAft>
          <a:spcPct val="0"/>
        </a:spcAft>
        <a:buChar char="»"/>
        <a:defRPr sz="7800">
          <a:solidFill>
            <a:schemeClr val="tx1"/>
          </a:solidFill>
          <a:latin typeface="+mn-lt"/>
        </a:defRPr>
      </a:lvl7pPr>
      <a:lvl8pPr marL="9366250" indent="-889000" algn="l" defTabSz="3552825" rtl="0" fontAlgn="base">
        <a:spcBef>
          <a:spcPct val="20000"/>
        </a:spcBef>
        <a:spcAft>
          <a:spcPct val="0"/>
        </a:spcAft>
        <a:buChar char="»"/>
        <a:defRPr sz="7800">
          <a:solidFill>
            <a:schemeClr val="tx1"/>
          </a:solidFill>
          <a:latin typeface="+mn-lt"/>
        </a:defRPr>
      </a:lvl8pPr>
      <a:lvl9pPr marL="9823450" indent="-889000" algn="l" defTabSz="3552825" rtl="0" fontAlgn="base">
        <a:spcBef>
          <a:spcPct val="20000"/>
        </a:spcBef>
        <a:spcAft>
          <a:spcPct val="0"/>
        </a:spcAft>
        <a:buChar char="»"/>
        <a:defRPr sz="7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5.png"/><Relationship Id="rId18" Type="http://schemas.openxmlformats.org/officeDocument/2006/relationships/image" Target="../media/image6.gif"/><Relationship Id="rId3" Type="http://schemas.openxmlformats.org/officeDocument/2006/relationships/image" Target="../media/image1.png"/><Relationship Id="rId21" Type="http://schemas.openxmlformats.org/officeDocument/2006/relationships/image" Target="../media/image10.gif"/><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image" Target="../media/image10.png"/><Relationship Id="rId20"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9" Type="http://schemas.openxmlformats.org/officeDocument/2006/relationships/image" Target="../media/image7.gif"/><Relationship Id="rId4" Type="http://schemas.openxmlformats.org/officeDocument/2006/relationships/image" Target="../media/image2.png"/><Relationship Id="rId14" Type="http://schemas.openxmlformats.org/officeDocument/2006/relationships/image" Target="../media/image8.png"/><Relationship Id="rId22" Type="http://schemas.openxmlformats.org/officeDocument/2006/relationships/image" Target="../media/image16.png"/></Relationships>
</file>

<file path=ppt/slides/_rels/slide2.xml.rels><?xml version="1.0" encoding="UTF-8" standalone="yes"?>
<Relationships xmlns="http://schemas.openxmlformats.org/package/2006/relationships"><Relationship Id="rId13" Type="http://schemas.openxmlformats.org/officeDocument/2006/relationships/image" Target="../media/image20.png"/><Relationship Id="rId18" Type="http://schemas.openxmlformats.org/officeDocument/2006/relationships/image" Target="../media/image17.png"/><Relationship Id="rId3" Type="http://schemas.openxmlformats.org/officeDocument/2006/relationships/image" Target="../media/image12.png"/><Relationship Id="rId12" Type="http://schemas.openxmlformats.org/officeDocument/2006/relationships/image" Target="../media/image14.gif"/><Relationship Id="rId1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xml"/><Relationship Id="rId11" Type="http://schemas.openxmlformats.org/officeDocument/2006/relationships/image" Target="../media/image5.png"/><Relationship Id="rId15" Type="http://schemas.openxmlformats.org/officeDocument/2006/relationships/image" Target="../media/image16.gif"/><Relationship Id="rId10" Type="http://schemas.openxmlformats.org/officeDocument/2006/relationships/image" Target="../media/image13.png"/><Relationship Id="rId9" Type="http://schemas.openxmlformats.org/officeDocument/2006/relationships/image" Target="../media/image5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831E721-23F8-4336-A21F-2FC9B7A0B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88191" y="5303041"/>
            <a:ext cx="5081270" cy="3480669"/>
          </a:xfrm>
          <a:prstGeom prst="rect">
            <a:avLst/>
          </a:prstGeom>
        </p:spPr>
      </p:pic>
      <p:pic>
        <p:nvPicPr>
          <p:cNvPr id="28" name="Picture 27">
            <a:extLst>
              <a:ext uri="{FF2B5EF4-FFF2-40B4-BE49-F238E27FC236}">
                <a16:creationId xmlns:a16="http://schemas.microsoft.com/office/drawing/2014/main" id="{654D4059-16AB-495F-9344-78FCD6B477AB}"/>
              </a:ext>
            </a:extLst>
          </p:cNvPr>
          <p:cNvPicPr>
            <a:picLocks noChangeAspect="1"/>
          </p:cNvPicPr>
          <p:nvPr/>
        </p:nvPicPr>
        <p:blipFill>
          <a:blip r:embed="rId4"/>
          <a:stretch>
            <a:fillRect/>
          </a:stretch>
        </p:blipFill>
        <p:spPr>
          <a:xfrm>
            <a:off x="17678400" y="23622000"/>
            <a:ext cx="3904833" cy="2869297"/>
          </a:xfrm>
          <a:prstGeom prst="rect">
            <a:avLst/>
          </a:prstGeom>
        </p:spPr>
      </p:pic>
      <p:pic>
        <p:nvPicPr>
          <p:cNvPr id="14" name="Picture 13">
            <a:extLst>
              <a:ext uri="{FF2B5EF4-FFF2-40B4-BE49-F238E27FC236}">
                <a16:creationId xmlns:a16="http://schemas.microsoft.com/office/drawing/2014/main" id="{0740BB5E-D5A5-4E6F-A895-07B492564136}"/>
              </a:ext>
            </a:extLst>
          </p:cNvPr>
          <p:cNvPicPr>
            <a:picLocks noChangeAspect="1"/>
          </p:cNvPicPr>
          <p:nvPr/>
        </p:nvPicPr>
        <p:blipFill rotWithShape="1">
          <a:blip r:embed="rId5"/>
          <a:srcRect b="2282"/>
          <a:stretch/>
        </p:blipFill>
        <p:spPr>
          <a:xfrm>
            <a:off x="17678400" y="20040600"/>
            <a:ext cx="3917806" cy="2736422"/>
          </a:xfrm>
          <a:prstGeom prst="rect">
            <a:avLst/>
          </a:prstGeom>
        </p:spPr>
      </p:pic>
      <p:pic>
        <p:nvPicPr>
          <p:cNvPr id="5" name="Picture 4">
            <a:extLst>
              <a:ext uri="{FF2B5EF4-FFF2-40B4-BE49-F238E27FC236}">
                <a16:creationId xmlns:a16="http://schemas.microsoft.com/office/drawing/2014/main" id="{27C4731C-81BC-4B4B-96D5-1BDDC86D46C9}"/>
              </a:ext>
            </a:extLst>
          </p:cNvPr>
          <p:cNvPicPr>
            <a:picLocks noChangeAspect="1"/>
          </p:cNvPicPr>
          <p:nvPr/>
        </p:nvPicPr>
        <p:blipFill>
          <a:blip r:embed="rId6"/>
          <a:stretch>
            <a:fillRect/>
          </a:stretch>
        </p:blipFill>
        <p:spPr>
          <a:xfrm>
            <a:off x="11623550" y="15577967"/>
            <a:ext cx="4274970" cy="3311337"/>
          </a:xfrm>
          <a:prstGeom prst="rect">
            <a:avLst/>
          </a:prstGeom>
        </p:spPr>
      </p:pic>
      <p:sp>
        <p:nvSpPr>
          <p:cNvPr id="2053" name="Text Box 14"/>
          <p:cNvSpPr txBox="1">
            <a:spLocks noChangeArrowheads="1"/>
          </p:cNvSpPr>
          <p:nvPr/>
        </p:nvSpPr>
        <p:spPr bwMode="auto">
          <a:xfrm>
            <a:off x="381000" y="31851600"/>
            <a:ext cx="5435600" cy="701675"/>
          </a:xfrm>
          <a:prstGeom prst="rect">
            <a:avLst/>
          </a:prstGeom>
          <a:noFill/>
          <a:ln w="9525">
            <a:noFill/>
            <a:miter lim="800000"/>
            <a:headEnd/>
            <a:tailEnd/>
          </a:ln>
        </p:spPr>
        <p:txBody>
          <a:bodyPr wrap="none">
            <a:spAutoFit/>
          </a:bodyPr>
          <a:lstStyle/>
          <a:p>
            <a:pPr defTabSz="3552825"/>
            <a:r>
              <a:rPr lang="en-US" sz="4000" dirty="0">
                <a:solidFill>
                  <a:schemeClr val="bg1"/>
                </a:solidFill>
                <a:latin typeface="Arial Black" pitchFamily="34" charset="0"/>
              </a:rPr>
              <a:t>3M CONFIDENTIAL</a:t>
            </a:r>
          </a:p>
        </p:txBody>
      </p:sp>
      <p:sp>
        <p:nvSpPr>
          <p:cNvPr id="18" name="Rectangle: Single Corner Snipped 17">
            <a:extLst>
              <a:ext uri="{FF2B5EF4-FFF2-40B4-BE49-F238E27FC236}">
                <a16:creationId xmlns:a16="http://schemas.microsoft.com/office/drawing/2014/main" id="{CE2FC1A4-9D98-410D-B0D0-8AD47DD360CD}"/>
              </a:ext>
            </a:extLst>
          </p:cNvPr>
          <p:cNvSpPr/>
          <p:nvPr/>
        </p:nvSpPr>
        <p:spPr bwMode="auto">
          <a:xfrm>
            <a:off x="13828460" y="4542436"/>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kumimoji="0" lang="en-GB" sz="4800" b="0" i="0" u="none" strike="noStrike" cap="none" normalizeH="0" baseline="0" dirty="0">
                <a:ln>
                  <a:noFill/>
                </a:ln>
                <a:solidFill>
                  <a:schemeClr val="bg1"/>
                </a:solidFill>
                <a:effectLst/>
                <a:latin typeface="+mj-lt"/>
                <a:cs typeface="Calibri" panose="020F0502020204030204" pitchFamily="34" charset="0"/>
              </a:rPr>
              <a:t>Data Processing</a:t>
            </a:r>
          </a:p>
        </p:txBody>
      </p:sp>
      <p:sp>
        <p:nvSpPr>
          <p:cNvPr id="19" name="Rectangle: Single Corner Snipped 18">
            <a:extLst>
              <a:ext uri="{FF2B5EF4-FFF2-40B4-BE49-F238E27FC236}">
                <a16:creationId xmlns:a16="http://schemas.microsoft.com/office/drawing/2014/main" id="{993C51F9-8000-448B-99C8-A1626FF7CEBF}"/>
              </a:ext>
            </a:extLst>
          </p:cNvPr>
          <p:cNvSpPr/>
          <p:nvPr/>
        </p:nvSpPr>
        <p:spPr bwMode="auto">
          <a:xfrm>
            <a:off x="13828460" y="9829800"/>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dirty="0">
                <a:ln>
                  <a:noFill/>
                </a:ln>
                <a:solidFill>
                  <a:schemeClr val="bg1"/>
                </a:solidFill>
                <a:effectLst/>
                <a:latin typeface="+mj-lt"/>
                <a:cs typeface="Calibri" panose="020F0502020204030204" pitchFamily="34" charset="0"/>
              </a:rPr>
              <a:t>Analysis and Discussion</a:t>
            </a:r>
          </a:p>
        </p:txBody>
      </p:sp>
      <p:cxnSp>
        <p:nvCxnSpPr>
          <p:cNvPr id="9" name="Straight Connector 8">
            <a:extLst>
              <a:ext uri="{FF2B5EF4-FFF2-40B4-BE49-F238E27FC236}">
                <a16:creationId xmlns:a16="http://schemas.microsoft.com/office/drawing/2014/main" id="{593E819E-8BFA-4512-8914-13EBE2D8D6ED}"/>
              </a:ext>
            </a:extLst>
          </p:cNvPr>
          <p:cNvCxnSpPr>
            <a:cxnSpLocks/>
          </p:cNvCxnSpPr>
          <p:nvPr/>
        </p:nvCxnSpPr>
        <p:spPr bwMode="auto">
          <a:xfrm>
            <a:off x="10972800" y="5397500"/>
            <a:ext cx="0" cy="2287270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Rectangle: Single Corner Snipped 30">
            <a:extLst>
              <a:ext uri="{FF2B5EF4-FFF2-40B4-BE49-F238E27FC236}">
                <a16:creationId xmlns:a16="http://schemas.microsoft.com/office/drawing/2014/main" id="{E21252C6-632A-4AC6-94B4-76B7BEE8BF05}"/>
              </a:ext>
            </a:extLst>
          </p:cNvPr>
          <p:cNvSpPr/>
          <p:nvPr/>
        </p:nvSpPr>
        <p:spPr bwMode="auto">
          <a:xfrm>
            <a:off x="13828460" y="27918362"/>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kumimoji="0" lang="en-GB" sz="4800" b="0" i="0" u="none" strike="noStrike" cap="none" normalizeH="0" baseline="0" dirty="0">
                <a:ln>
                  <a:noFill/>
                </a:ln>
                <a:solidFill>
                  <a:schemeClr val="bg1"/>
                </a:solidFill>
                <a:effectLst/>
                <a:latin typeface="+mj-lt"/>
                <a:cs typeface="Calibri" panose="020F0502020204030204" pitchFamily="34" charset="0"/>
              </a:rPr>
              <a:t>References</a:t>
            </a:r>
          </a:p>
        </p:txBody>
      </p:sp>
      <p:sp>
        <p:nvSpPr>
          <p:cNvPr id="59" name="Rectangle 58">
            <a:extLst>
              <a:ext uri="{FF2B5EF4-FFF2-40B4-BE49-F238E27FC236}">
                <a16:creationId xmlns:a16="http://schemas.microsoft.com/office/drawing/2014/main" id="{B8A02E10-163C-4685-97B3-8760DD17CE47}"/>
              </a:ext>
            </a:extLst>
          </p:cNvPr>
          <p:cNvSpPr/>
          <p:nvPr/>
        </p:nvSpPr>
        <p:spPr>
          <a:xfrm>
            <a:off x="11466707" y="28913846"/>
            <a:ext cx="9542564" cy="461665"/>
          </a:xfrm>
          <a:prstGeom prst="rect">
            <a:avLst/>
          </a:prstGeom>
        </p:spPr>
        <p:txBody>
          <a:bodyPr wrap="square">
            <a:spAutoFit/>
          </a:bodyPr>
          <a:lstStyle/>
          <a:p>
            <a:pPr marL="285750" indent="-285750">
              <a:buFont typeface="+mj-lt"/>
              <a:buAutoNum type="romanUcPeriod"/>
            </a:pPr>
            <a:r>
              <a:rPr lang="en-US" sz="1200" dirty="0">
                <a:latin typeface="Arial" panose="020B0604020202020204" pitchFamily="34" charset="0"/>
              </a:rPr>
              <a:t>Paine, C. T., </a:t>
            </a:r>
            <a:r>
              <a:rPr lang="en-US" sz="1200" dirty="0" err="1">
                <a:latin typeface="Arial" panose="020B0604020202020204" pitchFamily="34" charset="0"/>
              </a:rPr>
              <a:t>Marthews</a:t>
            </a:r>
            <a:r>
              <a:rPr lang="en-US" sz="1200" dirty="0">
                <a:latin typeface="Arial" panose="020B0604020202020204" pitchFamily="34" charset="0"/>
              </a:rPr>
              <a:t>, T. R., Vogt, D. R., Purves, D., Rees, M., Hector, A., &amp; Turnbull, L. A. (2012). How to fit nonlinear plant growth models and calculate growth rates: an update for ecologists. </a:t>
            </a:r>
            <a:r>
              <a:rPr lang="en-US" sz="1200" i="1" dirty="0">
                <a:latin typeface="Arial" panose="020B0604020202020204" pitchFamily="34" charset="0"/>
              </a:rPr>
              <a:t>Methods in Ecology and Evolution</a:t>
            </a:r>
            <a:r>
              <a:rPr lang="en-US" sz="1200" dirty="0">
                <a:latin typeface="Arial" panose="020B0604020202020204" pitchFamily="34" charset="0"/>
              </a:rPr>
              <a:t>, </a:t>
            </a:r>
            <a:r>
              <a:rPr lang="en-US" sz="1200" i="1" dirty="0">
                <a:latin typeface="Arial" panose="020B0604020202020204" pitchFamily="34" charset="0"/>
              </a:rPr>
              <a:t>3</a:t>
            </a:r>
            <a:r>
              <a:rPr lang="en-US" sz="1200" dirty="0">
                <a:latin typeface="Arial" panose="020B0604020202020204" pitchFamily="34" charset="0"/>
              </a:rPr>
              <a:t>(2), 245-256.</a:t>
            </a:r>
          </a:p>
        </p:txBody>
      </p:sp>
      <mc:AlternateContent xmlns:mc="http://schemas.openxmlformats.org/markup-compatibility/2006" xmlns:a14="http://schemas.microsoft.com/office/drawing/2010/main">
        <mc:Choice Requires="a14">
          <p:sp>
            <p:nvSpPr>
              <p:cNvPr id="2051" name="TextBox 2050">
                <a:extLst>
                  <a:ext uri="{FF2B5EF4-FFF2-40B4-BE49-F238E27FC236}">
                    <a16:creationId xmlns:a16="http://schemas.microsoft.com/office/drawing/2014/main" id="{82CD7C75-9807-4A15-AF4F-C7B57DC15697}"/>
                  </a:ext>
                </a:extLst>
              </p:cNvPr>
              <p:cNvSpPr txBox="1"/>
              <p:nvPr/>
            </p:nvSpPr>
            <p:spPr>
              <a:xfrm>
                <a:off x="11373474" y="19431000"/>
                <a:ext cx="9654846" cy="784830"/>
              </a:xfrm>
              <a:prstGeom prst="rect">
                <a:avLst/>
              </a:prstGeom>
              <a:noFill/>
            </p:spPr>
            <p:txBody>
              <a:bodyPr wrap="square" rtlCol="0">
                <a:spAutoFit/>
              </a:bodyPr>
              <a:lstStyle/>
              <a:p>
                <a:pPr algn="just"/>
                <a:r>
                  <a:rPr lang="en-GB" sz="1500" dirty="0"/>
                  <a:t>The constants </a:t>
                </a:r>
                <a14:m>
                  <m:oMath xmlns:m="http://schemas.openxmlformats.org/officeDocument/2006/math">
                    <m:sSub>
                      <m:sSubPr>
                        <m:ctrlPr>
                          <a:rPr lang="en-GB" sz="1500" i="1">
                            <a:latin typeface="Cambria Math" panose="02040503050406030204" pitchFamily="18" charset="0"/>
                          </a:rPr>
                        </m:ctrlPr>
                      </m:sSubPr>
                      <m:e>
                        <m:r>
                          <a:rPr lang="en-GB" sz="1500" i="1">
                            <a:latin typeface="Cambria Math" panose="02040503050406030204" pitchFamily="18" charset="0"/>
                          </a:rPr>
                          <m:t>𝑎</m:t>
                        </m:r>
                      </m:e>
                      <m:sub>
                        <m:r>
                          <a:rPr lang="en-GB" sz="1500" i="1">
                            <a:latin typeface="Cambria Math" panose="02040503050406030204" pitchFamily="18" charset="0"/>
                          </a:rPr>
                          <m:t>𝑖</m:t>
                        </m:r>
                      </m:sub>
                    </m:sSub>
                  </m:oMath>
                </a14:m>
                <a:r>
                  <a:rPr lang="en-GB" sz="1500" dirty="0"/>
                  <a:t> were estimated using linear regression after transforming the exponential growth equation to a linear one by taking (ln) on both sides. To prevent each factor from being over-represented, we employ a restriction </a:t>
                </a:r>
                <a14:m>
                  <m:oMath xmlns:m="http://schemas.openxmlformats.org/officeDocument/2006/math">
                    <m:r>
                      <a:rPr lang="en-GB" sz="1500" i="1">
                        <a:latin typeface="Cambria Math" panose="02040503050406030204" pitchFamily="18" charset="0"/>
                        <a:ea typeface="Cambria Math" panose="02040503050406030204" pitchFamily="18" charset="0"/>
                      </a:rPr>
                      <m:t>𝛼</m:t>
                    </m:r>
                  </m:oMath>
                </a14:m>
                <a:r>
                  <a:rPr lang="en-GB" sz="1500" dirty="0"/>
                  <a:t> on the size of the coefficient. The best restriction </a:t>
                </a:r>
                <a14:m>
                  <m:oMath xmlns:m="http://schemas.openxmlformats.org/officeDocument/2006/math">
                    <m:r>
                      <a:rPr lang="en-GB" sz="1500" i="1">
                        <a:latin typeface="Cambria Math" panose="02040503050406030204" pitchFamily="18" charset="0"/>
                        <a:ea typeface="Cambria Math" panose="02040503050406030204" pitchFamily="18" charset="0"/>
                      </a:rPr>
                      <m:t>𝛼</m:t>
                    </m:r>
                    <m:r>
                      <a:rPr lang="en-GB" sz="1500" b="0" i="1" smtClean="0">
                        <a:latin typeface="Cambria Math" panose="02040503050406030204" pitchFamily="18" charset="0"/>
                        <a:ea typeface="Cambria Math" panose="02040503050406030204" pitchFamily="18" charset="0"/>
                      </a:rPr>
                      <m:t>=2</m:t>
                    </m:r>
                  </m:oMath>
                </a14:m>
                <a:r>
                  <a:rPr lang="en-GB" sz="1500" dirty="0"/>
                  <a:t> is chosen by the elbow method. </a:t>
                </a:r>
              </a:p>
            </p:txBody>
          </p:sp>
        </mc:Choice>
        <mc:Fallback xmlns="">
          <p:sp>
            <p:nvSpPr>
              <p:cNvPr id="2051" name="TextBox 2050">
                <a:extLst>
                  <a:ext uri="{FF2B5EF4-FFF2-40B4-BE49-F238E27FC236}">
                    <a16:creationId xmlns:a16="http://schemas.microsoft.com/office/drawing/2014/main" id="{82CD7C75-9807-4A15-AF4F-C7B57DC15697}"/>
                  </a:ext>
                </a:extLst>
              </p:cNvPr>
              <p:cNvSpPr txBox="1">
                <a:spLocks noRot="1" noChangeAspect="1" noMove="1" noResize="1" noEditPoints="1" noAdjustHandles="1" noChangeArrowheads="1" noChangeShapeType="1" noTextEdit="1"/>
              </p:cNvSpPr>
              <p:nvPr/>
            </p:nvSpPr>
            <p:spPr>
              <a:xfrm>
                <a:off x="11373474" y="19431000"/>
                <a:ext cx="9654846" cy="784830"/>
              </a:xfrm>
              <a:prstGeom prst="rect">
                <a:avLst/>
              </a:prstGeom>
              <a:blipFill>
                <a:blip r:embed="rId12"/>
                <a:stretch>
                  <a:fillRect l="-253" t="-2344" r="-253" b="-7813"/>
                </a:stretch>
              </a:blipFill>
            </p:spPr>
            <p:txBody>
              <a:bodyPr/>
              <a:lstStyle/>
              <a:p>
                <a:r>
                  <a:rPr lang="en-GB">
                    <a:noFill/>
                  </a:rPr>
                  <a:t> </a:t>
                </a:r>
              </a:p>
            </p:txBody>
          </p:sp>
        </mc:Fallback>
      </mc:AlternateContent>
      <p:grpSp>
        <p:nvGrpSpPr>
          <p:cNvPr id="11" name="Group 10">
            <a:extLst>
              <a:ext uri="{FF2B5EF4-FFF2-40B4-BE49-F238E27FC236}">
                <a16:creationId xmlns:a16="http://schemas.microsoft.com/office/drawing/2014/main" id="{FDCE0DAF-694D-4666-936E-24331612C716}"/>
              </a:ext>
            </a:extLst>
          </p:cNvPr>
          <p:cNvGrpSpPr/>
          <p:nvPr/>
        </p:nvGrpSpPr>
        <p:grpSpPr>
          <a:xfrm>
            <a:off x="11309963" y="5549951"/>
            <a:ext cx="9885296" cy="4054571"/>
            <a:chOff x="11309963" y="5760398"/>
            <a:chExt cx="9885296" cy="4054571"/>
          </a:xfrm>
        </p:grpSpPr>
        <p:pic>
          <p:nvPicPr>
            <p:cNvPr id="63" name="Picture 62">
              <a:extLst>
                <a:ext uri="{FF2B5EF4-FFF2-40B4-BE49-F238E27FC236}">
                  <a16:creationId xmlns:a16="http://schemas.microsoft.com/office/drawing/2014/main" id="{BDC32C5A-3815-4291-97D6-88AAE65E8CC0}"/>
                </a:ext>
              </a:extLst>
            </p:cNvPr>
            <p:cNvPicPr>
              <a:picLocks noChangeAspect="1"/>
            </p:cNvPicPr>
            <p:nvPr/>
          </p:nvPicPr>
          <p:blipFill>
            <a:blip r:embed="rId13"/>
            <a:stretch>
              <a:fillRect/>
            </a:stretch>
          </p:blipFill>
          <p:spPr>
            <a:xfrm>
              <a:off x="11373475" y="6343795"/>
              <a:ext cx="4978036" cy="2758528"/>
            </a:xfrm>
            <a:prstGeom prst="rect">
              <a:avLst/>
            </a:prstGeom>
          </p:spPr>
        </p:pic>
        <p:sp>
          <p:nvSpPr>
            <p:cNvPr id="92" name="TextBox 91">
              <a:extLst>
                <a:ext uri="{FF2B5EF4-FFF2-40B4-BE49-F238E27FC236}">
                  <a16:creationId xmlns:a16="http://schemas.microsoft.com/office/drawing/2014/main" id="{4E6C353D-F13D-497F-A9FF-604FC8217BA3}"/>
                </a:ext>
              </a:extLst>
            </p:cNvPr>
            <p:cNvSpPr txBox="1"/>
            <p:nvPr/>
          </p:nvSpPr>
          <p:spPr>
            <a:xfrm>
              <a:off x="11309963" y="5760398"/>
              <a:ext cx="2723951" cy="400110"/>
            </a:xfrm>
            <a:prstGeom prst="rect">
              <a:avLst/>
            </a:prstGeom>
            <a:noFill/>
          </p:spPr>
          <p:txBody>
            <a:bodyPr wrap="none" rtlCol="0">
              <a:spAutoFit/>
            </a:bodyPr>
            <a:lstStyle/>
            <a:p>
              <a:r>
                <a:rPr lang="en-GB" sz="2000" b="1" dirty="0"/>
                <a:t>Leaf Area Estimation</a:t>
              </a:r>
            </a:p>
          </p:txBody>
        </p:sp>
        <p:sp>
          <p:nvSpPr>
            <p:cNvPr id="2057" name="TextBox 2056">
              <a:extLst>
                <a:ext uri="{FF2B5EF4-FFF2-40B4-BE49-F238E27FC236}">
                  <a16:creationId xmlns:a16="http://schemas.microsoft.com/office/drawing/2014/main" id="{707158A2-2B74-48D0-AA13-8A385AAC5B1B}"/>
                </a:ext>
              </a:extLst>
            </p:cNvPr>
            <p:cNvSpPr txBox="1"/>
            <p:nvPr/>
          </p:nvSpPr>
          <p:spPr>
            <a:xfrm>
              <a:off x="14717714" y="8799306"/>
              <a:ext cx="6477545" cy="1015663"/>
            </a:xfrm>
            <a:prstGeom prst="rect">
              <a:avLst/>
            </a:prstGeom>
            <a:noFill/>
          </p:spPr>
          <p:txBody>
            <a:bodyPr wrap="square" rtlCol="0">
              <a:spAutoFit/>
            </a:bodyPr>
            <a:lstStyle/>
            <a:p>
              <a:pPr algn="just"/>
              <a:r>
                <a:rPr lang="en-GB" sz="1500" dirty="0"/>
                <a:t>From the pictures collected, we identify the pixels belonging to the plants and used that to estimate the average leaf area of plants in each picture. </a:t>
              </a:r>
            </a:p>
            <a:p>
              <a:pPr algn="just"/>
              <a:r>
                <a:rPr lang="en-GB" sz="1500" dirty="0"/>
                <a:t>Plants exposed to a higher amount of light appeared to grow much better, having a higher area after 14 days. </a:t>
              </a:r>
            </a:p>
          </p:txBody>
        </p:sp>
      </p:grpSp>
      <p:sp>
        <p:nvSpPr>
          <p:cNvPr id="58" name="TextBox 57">
            <a:extLst>
              <a:ext uri="{FF2B5EF4-FFF2-40B4-BE49-F238E27FC236}">
                <a16:creationId xmlns:a16="http://schemas.microsoft.com/office/drawing/2014/main" id="{17980E63-A6CC-43D2-B72D-EC48025E2763}"/>
              </a:ext>
            </a:extLst>
          </p:cNvPr>
          <p:cNvSpPr txBox="1"/>
          <p:nvPr/>
        </p:nvSpPr>
        <p:spPr>
          <a:xfrm>
            <a:off x="11309963" y="10801290"/>
            <a:ext cx="4498347" cy="400110"/>
          </a:xfrm>
          <a:prstGeom prst="rect">
            <a:avLst/>
          </a:prstGeom>
          <a:noFill/>
        </p:spPr>
        <p:txBody>
          <a:bodyPr wrap="none" rtlCol="0">
            <a:spAutoFit/>
          </a:bodyPr>
          <a:lstStyle/>
          <a:p>
            <a:r>
              <a:rPr lang="en-GB" sz="2000" b="1" dirty="0"/>
              <a:t>Plant Growth Equation Formulation</a:t>
            </a:r>
          </a:p>
        </p:txBody>
      </p:sp>
      <p:sp>
        <p:nvSpPr>
          <p:cNvPr id="60" name="TextBox 59">
            <a:extLst>
              <a:ext uri="{FF2B5EF4-FFF2-40B4-BE49-F238E27FC236}">
                <a16:creationId xmlns:a16="http://schemas.microsoft.com/office/drawing/2014/main" id="{F32FFFD1-7B22-4DC7-ACD9-B9D0E9CBDA57}"/>
              </a:ext>
            </a:extLst>
          </p:cNvPr>
          <p:cNvSpPr txBox="1"/>
          <p:nvPr/>
        </p:nvSpPr>
        <p:spPr>
          <a:xfrm>
            <a:off x="11309964" y="11213540"/>
            <a:ext cx="9718358" cy="1246495"/>
          </a:xfrm>
          <a:prstGeom prst="rect">
            <a:avLst/>
          </a:prstGeom>
          <a:noFill/>
        </p:spPr>
        <p:txBody>
          <a:bodyPr wrap="square" rtlCol="0">
            <a:spAutoFit/>
          </a:bodyPr>
          <a:lstStyle/>
          <a:p>
            <a:pPr algn="just"/>
            <a:r>
              <a:rPr lang="en-GB" sz="1500" dirty="0"/>
              <a:t>Plants growing under non resource constrained situations tend to grow in a exponential pattern according to [I].</a:t>
            </a:r>
          </a:p>
          <a:p>
            <a:pPr algn="just"/>
            <a:r>
              <a:rPr lang="en-GB" sz="1500" dirty="0"/>
              <a:t>Here we extend this model to our experimental setup, considering the 2 controllable factors in our system</a:t>
            </a:r>
          </a:p>
          <a:p>
            <a:pPr algn="just"/>
            <a:r>
              <a:rPr lang="en-GB" sz="1500" dirty="0"/>
              <a:t>Red lighting level and Blue lightning level, for which they are </a:t>
            </a:r>
            <a:r>
              <a:rPr lang="en-GB" sz="1500" u="sng" dirty="0"/>
              <a:t>assumed to affect the natural maximum growth rate of the plant linearly</a:t>
            </a:r>
            <a:r>
              <a:rPr lang="en-GB" sz="1500" dirty="0"/>
              <a:t>. The uncontrolled factors like pH, EC, room temperature, CO2 levels are lumped together as a constant.</a:t>
            </a:r>
          </a:p>
        </p:txBody>
      </p: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4AF8ECF5-B25C-4C1B-912F-5538F28FFB57}"/>
                  </a:ext>
                </a:extLst>
              </p:cNvPr>
              <p:cNvSpPr txBox="1"/>
              <p:nvPr/>
            </p:nvSpPr>
            <p:spPr>
              <a:xfrm>
                <a:off x="11329012" y="14457402"/>
                <a:ext cx="9718358" cy="553998"/>
              </a:xfrm>
              <a:prstGeom prst="rect">
                <a:avLst/>
              </a:prstGeom>
              <a:noFill/>
            </p:spPr>
            <p:txBody>
              <a:bodyPr wrap="square" rtlCol="0">
                <a:spAutoFit/>
              </a:bodyPr>
              <a:lstStyle/>
              <a:p>
                <a:pPr algn="just"/>
                <a:r>
                  <a:rPr lang="en-GB" sz="1500" dirty="0"/>
                  <a:t>From the equation, we are interested in the finding the constants </a:t>
                </a:r>
                <a14:m>
                  <m:oMath xmlns:m="http://schemas.openxmlformats.org/officeDocument/2006/math">
                    <m:sSub>
                      <m:sSubPr>
                        <m:ctrlPr>
                          <a:rPr lang="en-GB" sz="1500" b="0" i="1" smtClean="0">
                            <a:latin typeface="Cambria Math" panose="02040503050406030204" pitchFamily="18" charset="0"/>
                          </a:rPr>
                        </m:ctrlPr>
                      </m:sSubPr>
                      <m:e>
                        <m:r>
                          <a:rPr lang="en-GB" sz="1500" b="0" i="1" smtClean="0">
                            <a:latin typeface="Cambria Math" panose="02040503050406030204" pitchFamily="18" charset="0"/>
                          </a:rPr>
                          <m:t>𝑎</m:t>
                        </m:r>
                      </m:e>
                      <m:sub>
                        <m:r>
                          <a:rPr lang="en-GB" sz="1500" b="0" i="1" smtClean="0">
                            <a:latin typeface="Cambria Math" panose="02040503050406030204" pitchFamily="18" charset="0"/>
                          </a:rPr>
                          <m:t>𝑖</m:t>
                        </m:r>
                      </m:sub>
                    </m:sSub>
                  </m:oMath>
                </a14:m>
                <a:r>
                  <a:rPr lang="en-GB" sz="1500" dirty="0"/>
                  <a:t>, as they illuminate how much each factor impact the leaf area growth.  </a:t>
                </a:r>
              </a:p>
            </p:txBody>
          </p:sp>
        </mc:Choice>
        <mc:Fallback xmlns="">
          <p:sp>
            <p:nvSpPr>
              <p:cNvPr id="134" name="TextBox 133">
                <a:extLst>
                  <a:ext uri="{FF2B5EF4-FFF2-40B4-BE49-F238E27FC236}">
                    <a16:creationId xmlns:a16="http://schemas.microsoft.com/office/drawing/2014/main" id="{4AF8ECF5-B25C-4C1B-912F-5538F28FFB57}"/>
                  </a:ext>
                </a:extLst>
              </p:cNvPr>
              <p:cNvSpPr txBox="1">
                <a:spLocks noRot="1" noChangeAspect="1" noMove="1" noResize="1" noEditPoints="1" noAdjustHandles="1" noChangeArrowheads="1" noChangeShapeType="1" noTextEdit="1"/>
              </p:cNvSpPr>
              <p:nvPr/>
            </p:nvSpPr>
            <p:spPr>
              <a:xfrm>
                <a:off x="11329012" y="14457402"/>
                <a:ext cx="9718358" cy="553998"/>
              </a:xfrm>
              <a:prstGeom prst="rect">
                <a:avLst/>
              </a:prstGeom>
              <a:blipFill>
                <a:blip r:embed="rId14"/>
                <a:stretch>
                  <a:fillRect l="-251" t="-3297" r="-188" b="-10989"/>
                </a:stretch>
              </a:blipFill>
            </p:spPr>
            <p:txBody>
              <a:bodyPr/>
              <a:lstStyle/>
              <a:p>
                <a:r>
                  <a:rPr lang="en-GB">
                    <a:noFill/>
                  </a:rPr>
                  <a:t> </a:t>
                </a:r>
              </a:p>
            </p:txBody>
          </p:sp>
        </mc:Fallback>
      </mc:AlternateContent>
      <p:sp>
        <p:nvSpPr>
          <p:cNvPr id="54" name="TextBox 53">
            <a:extLst>
              <a:ext uri="{FF2B5EF4-FFF2-40B4-BE49-F238E27FC236}">
                <a16:creationId xmlns:a16="http://schemas.microsoft.com/office/drawing/2014/main" id="{7E8A136A-E0DC-44BE-9A05-77CC7DD2AE88}"/>
              </a:ext>
            </a:extLst>
          </p:cNvPr>
          <p:cNvSpPr txBox="1"/>
          <p:nvPr/>
        </p:nvSpPr>
        <p:spPr>
          <a:xfrm>
            <a:off x="11212775" y="19076234"/>
            <a:ext cx="6522940" cy="400110"/>
          </a:xfrm>
          <a:prstGeom prst="rect">
            <a:avLst/>
          </a:prstGeom>
          <a:noFill/>
        </p:spPr>
        <p:txBody>
          <a:bodyPr wrap="none" rtlCol="0">
            <a:spAutoFit/>
          </a:bodyPr>
          <a:lstStyle/>
          <a:p>
            <a:r>
              <a:rPr lang="en-GB" sz="2000" b="1" dirty="0"/>
              <a:t>Predictive Modelling using Linear Ridge Regression</a:t>
            </a: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98579352-D9A7-485E-9824-39009BB381A9}"/>
                  </a:ext>
                </a:extLst>
              </p:cNvPr>
              <p:cNvSpPr txBox="1"/>
              <p:nvPr/>
            </p:nvSpPr>
            <p:spPr>
              <a:xfrm>
                <a:off x="11399006" y="22707600"/>
                <a:ext cx="10175269" cy="1015663"/>
              </a:xfrm>
              <a:prstGeom prst="rect">
                <a:avLst/>
              </a:prstGeom>
              <a:noFill/>
            </p:spPr>
            <p:txBody>
              <a:bodyPr wrap="square" rtlCol="0">
                <a:spAutoFit/>
              </a:bodyPr>
              <a:lstStyle/>
              <a:p>
                <a:pPr algn="just"/>
                <a:r>
                  <a:rPr lang="en-GB" sz="1500" dirty="0"/>
                  <a:t>A </a:t>
                </a:r>
                <a14:m>
                  <m:oMath xmlns:m="http://schemas.openxmlformats.org/officeDocument/2006/math">
                    <m:sSup>
                      <m:sSupPr>
                        <m:ctrlPr>
                          <a:rPr lang="en-GB" sz="1500" b="0" i="1" smtClean="0">
                            <a:latin typeface="Cambria Math" panose="02040503050406030204" pitchFamily="18" charset="0"/>
                          </a:rPr>
                        </m:ctrlPr>
                      </m:sSupPr>
                      <m:e>
                        <m:r>
                          <a:rPr lang="en-GB" sz="1500" b="0" i="1" smtClean="0">
                            <a:latin typeface="Cambria Math" panose="02040503050406030204" pitchFamily="18" charset="0"/>
                          </a:rPr>
                          <m:t>𝑟</m:t>
                        </m:r>
                      </m:e>
                      <m:sup>
                        <m:r>
                          <a:rPr lang="en-GB" sz="1500" b="0" i="1" smtClean="0">
                            <a:latin typeface="Cambria Math" panose="02040503050406030204" pitchFamily="18" charset="0"/>
                          </a:rPr>
                          <m:t>2</m:t>
                        </m:r>
                      </m:sup>
                    </m:sSup>
                  </m:oMath>
                </a14:m>
                <a:r>
                  <a:rPr lang="en-GB" sz="1500" dirty="0"/>
                  <a:t> value of 0.64 evaluates the goodness of fit between prediction and actual readings. This value could possibly be improved with more data from future experiments, or fitting using a higher dimension method since lightning might not be linearly related to growth rate.</a:t>
                </a:r>
              </a:p>
              <a:p>
                <a:pPr algn="just"/>
                <a:r>
                  <a:rPr lang="en-GB" sz="1500" dirty="0"/>
                  <a:t> </a:t>
                </a:r>
              </a:p>
            </p:txBody>
          </p:sp>
        </mc:Choice>
        <mc:Fallback xmlns="">
          <p:sp>
            <p:nvSpPr>
              <p:cNvPr id="70" name="TextBox 69">
                <a:extLst>
                  <a:ext uri="{FF2B5EF4-FFF2-40B4-BE49-F238E27FC236}">
                    <a16:creationId xmlns:a16="http://schemas.microsoft.com/office/drawing/2014/main" id="{98579352-D9A7-485E-9824-39009BB381A9}"/>
                  </a:ext>
                </a:extLst>
              </p:cNvPr>
              <p:cNvSpPr txBox="1">
                <a:spLocks noRot="1" noChangeAspect="1" noMove="1" noResize="1" noEditPoints="1" noAdjustHandles="1" noChangeArrowheads="1" noChangeShapeType="1" noTextEdit="1"/>
              </p:cNvSpPr>
              <p:nvPr/>
            </p:nvSpPr>
            <p:spPr>
              <a:xfrm>
                <a:off x="11399006" y="22707600"/>
                <a:ext cx="10175269" cy="1015663"/>
              </a:xfrm>
              <a:prstGeom prst="rect">
                <a:avLst/>
              </a:prstGeom>
              <a:blipFill>
                <a:blip r:embed="rId16"/>
                <a:stretch>
                  <a:fillRect l="-240" t="-1198" r="-240"/>
                </a:stretch>
              </a:blipFill>
            </p:spPr>
            <p:txBody>
              <a:bodyPr/>
              <a:lstStyle/>
              <a:p>
                <a:r>
                  <a:rPr lang="en-GB">
                    <a:noFill/>
                  </a:rPr>
                  <a:t> </a:t>
                </a:r>
              </a:p>
            </p:txBody>
          </p:sp>
        </mc:Fallback>
      </mc:AlternateContent>
      <p:sp>
        <p:nvSpPr>
          <p:cNvPr id="80" name="TextBox 79">
            <a:extLst>
              <a:ext uri="{FF2B5EF4-FFF2-40B4-BE49-F238E27FC236}">
                <a16:creationId xmlns:a16="http://schemas.microsoft.com/office/drawing/2014/main" id="{7B49EAB3-FA1B-4AAA-B246-D767989587AB}"/>
              </a:ext>
            </a:extLst>
          </p:cNvPr>
          <p:cNvSpPr txBox="1"/>
          <p:nvPr/>
        </p:nvSpPr>
        <p:spPr>
          <a:xfrm>
            <a:off x="11201400" y="23957588"/>
            <a:ext cx="4697120" cy="400110"/>
          </a:xfrm>
          <a:prstGeom prst="rect">
            <a:avLst/>
          </a:prstGeom>
          <a:noFill/>
        </p:spPr>
        <p:txBody>
          <a:bodyPr wrap="none" rtlCol="0">
            <a:spAutoFit/>
          </a:bodyPr>
          <a:lstStyle/>
          <a:p>
            <a:r>
              <a:rPr lang="en-GB" sz="2000" b="1" dirty="0"/>
              <a:t>Conclusion and Growth Optimization</a:t>
            </a:r>
          </a:p>
        </p:txBody>
      </p:sp>
      <p:grpSp>
        <p:nvGrpSpPr>
          <p:cNvPr id="29" name="Group 28">
            <a:extLst>
              <a:ext uri="{FF2B5EF4-FFF2-40B4-BE49-F238E27FC236}">
                <a16:creationId xmlns:a16="http://schemas.microsoft.com/office/drawing/2014/main" id="{464FB3F6-66E5-482D-8E45-D858E472ABCC}"/>
              </a:ext>
            </a:extLst>
          </p:cNvPr>
          <p:cNvGrpSpPr/>
          <p:nvPr/>
        </p:nvGrpSpPr>
        <p:grpSpPr>
          <a:xfrm>
            <a:off x="11120712" y="15087600"/>
            <a:ext cx="9988242" cy="3702576"/>
            <a:chOff x="11120712" y="15219856"/>
            <a:chExt cx="9988242" cy="3702576"/>
          </a:xfrm>
        </p:grpSpPr>
        <p:grpSp>
          <p:nvGrpSpPr>
            <p:cNvPr id="2066" name="Group 2065">
              <a:extLst>
                <a:ext uri="{FF2B5EF4-FFF2-40B4-BE49-F238E27FC236}">
                  <a16:creationId xmlns:a16="http://schemas.microsoft.com/office/drawing/2014/main" id="{8623EF92-5E06-4EA2-8218-0B52F128FFFB}"/>
                </a:ext>
              </a:extLst>
            </p:cNvPr>
            <p:cNvGrpSpPr/>
            <p:nvPr/>
          </p:nvGrpSpPr>
          <p:grpSpPr>
            <a:xfrm>
              <a:off x="11120712" y="15219856"/>
              <a:ext cx="9225277" cy="2712207"/>
              <a:chOff x="11373475" y="14271137"/>
              <a:chExt cx="9225277" cy="2712207"/>
            </a:xfrm>
          </p:grpSpPr>
          <p:grpSp>
            <p:nvGrpSpPr>
              <p:cNvPr id="56" name="Group 55">
                <a:extLst>
                  <a:ext uri="{FF2B5EF4-FFF2-40B4-BE49-F238E27FC236}">
                    <a16:creationId xmlns:a16="http://schemas.microsoft.com/office/drawing/2014/main" id="{E944A5C4-56F3-49AF-BC65-25CD712AE1A4}"/>
                  </a:ext>
                </a:extLst>
              </p:cNvPr>
              <p:cNvGrpSpPr/>
              <p:nvPr/>
            </p:nvGrpSpPr>
            <p:grpSpPr>
              <a:xfrm>
                <a:off x="11373475" y="14271137"/>
                <a:ext cx="9139295" cy="1954672"/>
                <a:chOff x="12039600" y="11958030"/>
                <a:chExt cx="9139295" cy="1954672"/>
              </a:xfrm>
            </p:grpSpPr>
            <p:sp>
              <p:nvSpPr>
                <p:cNvPr id="7" name="TextBox 6">
                  <a:extLst>
                    <a:ext uri="{FF2B5EF4-FFF2-40B4-BE49-F238E27FC236}">
                      <a16:creationId xmlns:a16="http://schemas.microsoft.com/office/drawing/2014/main" id="{1B8691ED-8B17-49E6-B6FD-140EEEF5878E}"/>
                    </a:ext>
                  </a:extLst>
                </p:cNvPr>
                <p:cNvSpPr txBox="1"/>
                <p:nvPr/>
              </p:nvSpPr>
              <p:spPr>
                <a:xfrm>
                  <a:off x="15067433" y="12435374"/>
                  <a:ext cx="6111462" cy="1477328"/>
                </a:xfrm>
                <a:prstGeom prst="rect">
                  <a:avLst/>
                </a:prstGeom>
                <a:noFill/>
              </p:spPr>
              <p:txBody>
                <a:bodyPr wrap="square" rtlCol="0">
                  <a:spAutoFit/>
                </a:bodyPr>
                <a:lstStyle/>
                <a:p>
                  <a:pPr algn="just"/>
                  <a:r>
                    <a:rPr lang="en-GB" sz="1500" dirty="0"/>
                    <a:t>The </a:t>
                  </a:r>
                  <a:r>
                    <a:rPr lang="en-GB" sz="1500" dirty="0" err="1"/>
                    <a:t>pairplot</a:t>
                  </a:r>
                  <a:r>
                    <a:rPr lang="en-GB" sz="1500" dirty="0"/>
                    <a:t> chart on the left shows the correlation amongst each factor that contributes to the growth rate.</a:t>
                  </a:r>
                </a:p>
                <a:p>
                  <a:pPr algn="just"/>
                  <a:r>
                    <a:rPr lang="en-GB" sz="1500" dirty="0"/>
                    <a:t>On the diagonals of the charts, we have the distribution of the 4 factors considered. Starting from the top left, leaf area, red level levels, blue light levels, and time.</a:t>
                  </a:r>
                </a:p>
                <a:p>
                  <a:pPr algn="just"/>
                  <a:endParaRPr lang="en-GB" sz="1500" dirty="0"/>
                </a:p>
              </p:txBody>
            </p:sp>
            <p:sp>
              <p:nvSpPr>
                <p:cNvPr id="25" name="TextBox 24">
                  <a:extLst>
                    <a:ext uri="{FF2B5EF4-FFF2-40B4-BE49-F238E27FC236}">
                      <a16:creationId xmlns:a16="http://schemas.microsoft.com/office/drawing/2014/main" id="{A8BAA34E-BC59-4CD7-97AE-CE9123135D17}"/>
                    </a:ext>
                  </a:extLst>
                </p:cNvPr>
                <p:cNvSpPr txBox="1"/>
                <p:nvPr/>
              </p:nvSpPr>
              <p:spPr>
                <a:xfrm>
                  <a:off x="12039600" y="11958030"/>
                  <a:ext cx="3757760" cy="400110"/>
                </a:xfrm>
                <a:prstGeom prst="rect">
                  <a:avLst/>
                </a:prstGeom>
                <a:noFill/>
              </p:spPr>
              <p:txBody>
                <a:bodyPr wrap="none" rtlCol="0">
                  <a:spAutoFit/>
                </a:bodyPr>
                <a:lstStyle/>
                <a:p>
                  <a:r>
                    <a:rPr lang="en-GB" sz="2000" b="1" dirty="0"/>
                    <a:t>Exploration of growth factors</a:t>
                  </a:r>
                </a:p>
              </p:txBody>
            </p:sp>
          </p:grpSp>
          <p:sp>
            <p:nvSpPr>
              <p:cNvPr id="2063" name="Rectangle 2062">
                <a:extLst>
                  <a:ext uri="{FF2B5EF4-FFF2-40B4-BE49-F238E27FC236}">
                    <a16:creationId xmlns:a16="http://schemas.microsoft.com/office/drawing/2014/main" id="{AC9CE2F8-8451-44BD-9F8D-24B094AE5037}"/>
                  </a:ext>
                </a:extLst>
              </p:cNvPr>
              <p:cNvSpPr/>
              <p:nvPr/>
            </p:nvSpPr>
            <p:spPr>
              <a:xfrm>
                <a:off x="15485869" y="15967681"/>
                <a:ext cx="5112883" cy="1015663"/>
              </a:xfrm>
              <a:prstGeom prst="rect">
                <a:avLst/>
              </a:prstGeom>
            </p:spPr>
            <p:txBody>
              <a:bodyPr wrap="square">
                <a:spAutoFit/>
              </a:bodyPr>
              <a:lstStyle/>
              <a:p>
                <a:pPr algn="just"/>
                <a:r>
                  <a:rPr lang="en-GB" sz="1500" dirty="0"/>
                  <a:t>Computing the correlation between the factors, we can see that time (r=0.70) has the most linear impact on the growth of the leaf area of the plant followed by the amount of blue (r=0.18) and red lighting (r=0.27). </a:t>
                </a:r>
              </a:p>
            </p:txBody>
          </p:sp>
        </p:grpSp>
        <p:sp>
          <p:nvSpPr>
            <p:cNvPr id="85" name="Rectangle 84">
              <a:extLst>
                <a:ext uri="{FF2B5EF4-FFF2-40B4-BE49-F238E27FC236}">
                  <a16:creationId xmlns:a16="http://schemas.microsoft.com/office/drawing/2014/main" id="{6E9865F8-7962-4BBD-A9CD-EB5DD80AAFEA}"/>
                </a:ext>
              </a:extLst>
            </p:cNvPr>
            <p:cNvSpPr/>
            <p:nvPr/>
          </p:nvSpPr>
          <p:spPr>
            <a:xfrm>
              <a:off x="16237989" y="17906769"/>
              <a:ext cx="4870965" cy="1015663"/>
            </a:xfrm>
            <a:prstGeom prst="rect">
              <a:avLst/>
            </a:prstGeom>
          </p:spPr>
          <p:txBody>
            <a:bodyPr wrap="square">
              <a:spAutoFit/>
            </a:bodyPr>
            <a:lstStyle/>
            <a:p>
              <a:pPr algn="just"/>
              <a:r>
                <a:rPr lang="en-GB" sz="1500" dirty="0"/>
                <a:t>The unexpected low score for lighting might be due to having insufficient variation in lighting levels to explain for the variation in leaf area. For this experiment we only have 3 different lighting levels.  </a:t>
              </a:r>
            </a:p>
          </p:txBody>
        </p:sp>
      </p:grpSp>
      <p:grpSp>
        <p:nvGrpSpPr>
          <p:cNvPr id="3" name="Group 2">
            <a:extLst>
              <a:ext uri="{FF2B5EF4-FFF2-40B4-BE49-F238E27FC236}">
                <a16:creationId xmlns:a16="http://schemas.microsoft.com/office/drawing/2014/main" id="{8970A206-1BED-462E-8BBC-F3395C564901}"/>
              </a:ext>
            </a:extLst>
          </p:cNvPr>
          <p:cNvGrpSpPr/>
          <p:nvPr/>
        </p:nvGrpSpPr>
        <p:grpSpPr>
          <a:xfrm>
            <a:off x="12816211" y="12353144"/>
            <a:ext cx="6896519" cy="2062101"/>
            <a:chOff x="11351882" y="12434717"/>
            <a:chExt cx="6896519" cy="2062101"/>
          </a:xfrm>
        </p:grpSpPr>
        <p:sp>
          <p:nvSpPr>
            <p:cNvPr id="2064" name="Left Brace 2063">
              <a:extLst>
                <a:ext uri="{FF2B5EF4-FFF2-40B4-BE49-F238E27FC236}">
                  <a16:creationId xmlns:a16="http://schemas.microsoft.com/office/drawing/2014/main" id="{0DA7BA39-66C3-40A4-B293-9353A50C7C3E}"/>
                </a:ext>
              </a:extLst>
            </p:cNvPr>
            <p:cNvSpPr/>
            <p:nvPr/>
          </p:nvSpPr>
          <p:spPr bwMode="auto">
            <a:xfrm rot="16200000">
              <a:off x="13541209" y="12930074"/>
              <a:ext cx="272545" cy="1171262"/>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dirty="0">
                <a:ln>
                  <a:noFill/>
                </a:ln>
                <a:solidFill>
                  <a:schemeClr val="tx1"/>
                </a:solidFill>
                <a:effectLst/>
                <a:latin typeface="Arial" charset="0"/>
              </a:endParaRPr>
            </a:p>
          </p:txBody>
        </p:sp>
        <p:sp>
          <p:nvSpPr>
            <p:cNvPr id="116" name="Left Brace 115">
              <a:extLst>
                <a:ext uri="{FF2B5EF4-FFF2-40B4-BE49-F238E27FC236}">
                  <a16:creationId xmlns:a16="http://schemas.microsoft.com/office/drawing/2014/main" id="{2C31FFB9-C724-44A0-BE66-EBFDAADB1741}"/>
                </a:ext>
              </a:extLst>
            </p:cNvPr>
            <p:cNvSpPr/>
            <p:nvPr/>
          </p:nvSpPr>
          <p:spPr bwMode="auto">
            <a:xfrm rot="16200000">
              <a:off x="15226126" y="12941631"/>
              <a:ext cx="272545" cy="1171262"/>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119" name="Left Brace 118">
              <a:extLst>
                <a:ext uri="{FF2B5EF4-FFF2-40B4-BE49-F238E27FC236}">
                  <a16:creationId xmlns:a16="http://schemas.microsoft.com/office/drawing/2014/main" id="{BE96F94F-3998-4509-B767-CA1CEFD448F2}"/>
                </a:ext>
              </a:extLst>
            </p:cNvPr>
            <p:cNvSpPr/>
            <p:nvPr/>
          </p:nvSpPr>
          <p:spPr bwMode="auto">
            <a:xfrm rot="16200000">
              <a:off x="16482052" y="13215758"/>
              <a:ext cx="333166" cy="697261"/>
            </a:xfrm>
            <a:prstGeom prst="leftBrace">
              <a:avLst>
                <a:gd name="adj1" fmla="val 8333"/>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120" name="Left Brace 119">
              <a:extLst>
                <a:ext uri="{FF2B5EF4-FFF2-40B4-BE49-F238E27FC236}">
                  <a16:creationId xmlns:a16="http://schemas.microsoft.com/office/drawing/2014/main" id="{31DBD507-A73E-4BBB-B26F-5148D38E3972}"/>
                </a:ext>
              </a:extLst>
            </p:cNvPr>
            <p:cNvSpPr/>
            <p:nvPr/>
          </p:nvSpPr>
          <p:spPr bwMode="auto">
            <a:xfrm rot="16200000">
              <a:off x="17286697" y="13299438"/>
              <a:ext cx="276499" cy="431609"/>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2065" name="TextBox 2064">
              <a:extLst>
                <a:ext uri="{FF2B5EF4-FFF2-40B4-BE49-F238E27FC236}">
                  <a16:creationId xmlns:a16="http://schemas.microsoft.com/office/drawing/2014/main" id="{270D9C9C-8750-4DCC-8679-D68057A13971}"/>
                </a:ext>
              </a:extLst>
            </p:cNvPr>
            <p:cNvSpPr txBox="1"/>
            <p:nvPr/>
          </p:nvSpPr>
          <p:spPr>
            <a:xfrm>
              <a:off x="12953479" y="13611627"/>
              <a:ext cx="1529934" cy="861774"/>
            </a:xfrm>
            <a:prstGeom prst="rect">
              <a:avLst/>
            </a:prstGeom>
            <a:noFill/>
          </p:spPr>
          <p:txBody>
            <a:bodyPr wrap="square" rtlCol="0">
              <a:spAutoFit/>
            </a:bodyPr>
            <a:lstStyle/>
            <a:p>
              <a:r>
                <a:rPr lang="en-GB" sz="1000" dirty="0"/>
                <a:t>Normalized response to Red lighting levels </a:t>
              </a:r>
            </a:p>
            <a:p>
              <a:r>
                <a:rPr lang="en-GB" sz="1000" dirty="0"/>
                <a:t>(averaged PPFD over the day)</a:t>
              </a:r>
            </a:p>
            <a:p>
              <a:r>
                <a:rPr lang="en-GB" sz="1000" dirty="0"/>
                <a:t>(max 160 </a:t>
              </a:r>
              <a:r>
                <a:rPr lang="en-GB" sz="1000" dirty="0" err="1"/>
                <a:t>umol</a:t>
              </a:r>
              <a:r>
                <a:rPr lang="en-GB" sz="1000" dirty="0"/>
                <a:t>/s/m2)</a:t>
              </a:r>
            </a:p>
          </p:txBody>
        </p:sp>
        <p:sp>
          <p:nvSpPr>
            <p:cNvPr id="122" name="TextBox 121">
              <a:extLst>
                <a:ext uri="{FF2B5EF4-FFF2-40B4-BE49-F238E27FC236}">
                  <a16:creationId xmlns:a16="http://schemas.microsoft.com/office/drawing/2014/main" id="{31589941-3AC7-4860-91B2-7FD5BA7F6D8D}"/>
                </a:ext>
              </a:extLst>
            </p:cNvPr>
            <p:cNvSpPr txBox="1"/>
            <p:nvPr/>
          </p:nvSpPr>
          <p:spPr>
            <a:xfrm>
              <a:off x="14709395" y="13635044"/>
              <a:ext cx="1460524" cy="861774"/>
            </a:xfrm>
            <a:prstGeom prst="rect">
              <a:avLst/>
            </a:prstGeom>
            <a:noFill/>
          </p:spPr>
          <p:txBody>
            <a:bodyPr wrap="square" rtlCol="0">
              <a:spAutoFit/>
            </a:bodyPr>
            <a:lstStyle/>
            <a:p>
              <a:r>
                <a:rPr lang="en-GB" sz="1000" dirty="0"/>
                <a:t>Normalized response to Blue lighting levels</a:t>
              </a:r>
            </a:p>
            <a:p>
              <a:r>
                <a:rPr lang="en-GB" sz="1000" dirty="0"/>
                <a:t>(averaged PPFD over the day)</a:t>
              </a:r>
            </a:p>
            <a:p>
              <a:r>
                <a:rPr lang="en-GB" sz="1000" dirty="0"/>
                <a:t>(max 160 </a:t>
              </a:r>
              <a:r>
                <a:rPr lang="en-GB" sz="1000" dirty="0" err="1"/>
                <a:t>umol</a:t>
              </a:r>
              <a:r>
                <a:rPr lang="en-GB" sz="1000" dirty="0"/>
                <a:t>/s/m2)</a:t>
              </a:r>
            </a:p>
          </p:txBody>
        </p:sp>
        <p:sp>
          <p:nvSpPr>
            <p:cNvPr id="126" name="TextBox 125">
              <a:extLst>
                <a:ext uri="{FF2B5EF4-FFF2-40B4-BE49-F238E27FC236}">
                  <a16:creationId xmlns:a16="http://schemas.microsoft.com/office/drawing/2014/main" id="{070555A1-DD48-47FD-8D65-4ABBD67F023F}"/>
                </a:ext>
              </a:extLst>
            </p:cNvPr>
            <p:cNvSpPr txBox="1"/>
            <p:nvPr/>
          </p:nvSpPr>
          <p:spPr>
            <a:xfrm>
              <a:off x="16192145" y="13724524"/>
              <a:ext cx="1279098" cy="400110"/>
            </a:xfrm>
            <a:prstGeom prst="rect">
              <a:avLst/>
            </a:prstGeom>
            <a:noFill/>
          </p:spPr>
          <p:txBody>
            <a:bodyPr wrap="square" rtlCol="0">
              <a:spAutoFit/>
            </a:bodyPr>
            <a:lstStyle/>
            <a:p>
              <a:r>
                <a:rPr lang="en-GB" sz="1000" dirty="0"/>
                <a:t>Natural Growth Rate of Lettuce</a:t>
              </a:r>
            </a:p>
          </p:txBody>
        </p:sp>
        <p:sp>
          <p:nvSpPr>
            <p:cNvPr id="127" name="TextBox 126">
              <a:extLst>
                <a:ext uri="{FF2B5EF4-FFF2-40B4-BE49-F238E27FC236}">
                  <a16:creationId xmlns:a16="http://schemas.microsoft.com/office/drawing/2014/main" id="{7DD6CCA1-7E82-4A66-AFE1-82ECBDCA481C}"/>
                </a:ext>
              </a:extLst>
            </p:cNvPr>
            <p:cNvSpPr txBox="1"/>
            <p:nvPr/>
          </p:nvSpPr>
          <p:spPr>
            <a:xfrm>
              <a:off x="17168063" y="13701170"/>
              <a:ext cx="1080338" cy="707886"/>
            </a:xfrm>
            <a:prstGeom prst="rect">
              <a:avLst/>
            </a:prstGeom>
            <a:noFill/>
          </p:spPr>
          <p:txBody>
            <a:bodyPr wrap="square" rtlCol="0">
              <a:spAutoFit/>
            </a:bodyPr>
            <a:lstStyle/>
            <a:p>
              <a:r>
                <a:rPr lang="en-GB" sz="1000" dirty="0"/>
                <a:t>Contribution from other non controllable factors</a:t>
              </a:r>
            </a:p>
          </p:txBody>
        </p:sp>
        <p:sp>
          <p:nvSpPr>
            <p:cNvPr id="129" name="Left Brace 128">
              <a:extLst>
                <a:ext uri="{FF2B5EF4-FFF2-40B4-BE49-F238E27FC236}">
                  <a16:creationId xmlns:a16="http://schemas.microsoft.com/office/drawing/2014/main" id="{3D4AD41B-601B-4FE2-B2E0-256B3FB10FF0}"/>
                </a:ext>
              </a:extLst>
            </p:cNvPr>
            <p:cNvSpPr/>
            <p:nvPr/>
          </p:nvSpPr>
          <p:spPr bwMode="auto">
            <a:xfrm rot="5400000">
              <a:off x="11437049" y="12612182"/>
              <a:ext cx="206216" cy="376549"/>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130" name="Left Brace 129">
              <a:extLst>
                <a:ext uri="{FF2B5EF4-FFF2-40B4-BE49-F238E27FC236}">
                  <a16:creationId xmlns:a16="http://schemas.microsoft.com/office/drawing/2014/main" id="{B9D7AB5A-20F4-4615-B050-EF5FD9D968BE}"/>
                </a:ext>
              </a:extLst>
            </p:cNvPr>
            <p:cNvSpPr/>
            <p:nvPr/>
          </p:nvSpPr>
          <p:spPr bwMode="auto">
            <a:xfrm rot="16200000">
              <a:off x="12189897" y="13296123"/>
              <a:ext cx="206216" cy="376549"/>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2068" name="TextBox 2067">
              <a:extLst>
                <a:ext uri="{FF2B5EF4-FFF2-40B4-BE49-F238E27FC236}">
                  <a16:creationId xmlns:a16="http://schemas.microsoft.com/office/drawing/2014/main" id="{E8C1F43F-EBE1-4BBF-B5AB-6D6288DBE67E}"/>
                </a:ext>
              </a:extLst>
            </p:cNvPr>
            <p:cNvSpPr txBox="1"/>
            <p:nvPr/>
          </p:nvSpPr>
          <p:spPr>
            <a:xfrm>
              <a:off x="11423919" y="12434717"/>
              <a:ext cx="1282723" cy="246221"/>
            </a:xfrm>
            <a:prstGeom prst="rect">
              <a:avLst/>
            </a:prstGeom>
            <a:noFill/>
          </p:spPr>
          <p:txBody>
            <a:bodyPr wrap="none" rtlCol="0">
              <a:spAutoFit/>
            </a:bodyPr>
            <a:lstStyle/>
            <a:p>
              <a:r>
                <a:rPr lang="en-GB" sz="1000" dirty="0"/>
                <a:t>Estimated leaf area</a:t>
              </a:r>
            </a:p>
          </p:txBody>
        </p:sp>
        <p:sp>
          <p:nvSpPr>
            <p:cNvPr id="132" name="TextBox 131">
              <a:extLst>
                <a:ext uri="{FF2B5EF4-FFF2-40B4-BE49-F238E27FC236}">
                  <a16:creationId xmlns:a16="http://schemas.microsoft.com/office/drawing/2014/main" id="{E8F27CED-7309-4FB1-A7CA-887C1D32F0B5}"/>
                </a:ext>
              </a:extLst>
            </p:cNvPr>
            <p:cNvSpPr txBox="1"/>
            <p:nvPr/>
          </p:nvSpPr>
          <p:spPr>
            <a:xfrm>
              <a:off x="11871724" y="13634489"/>
              <a:ext cx="1081754" cy="707886"/>
            </a:xfrm>
            <a:prstGeom prst="rect">
              <a:avLst/>
            </a:prstGeom>
            <a:noFill/>
          </p:spPr>
          <p:txBody>
            <a:bodyPr wrap="square" rtlCol="0">
              <a:spAutoFit/>
            </a:bodyPr>
            <a:lstStyle/>
            <a:p>
              <a:r>
                <a:rPr lang="en-GB" sz="1000" dirty="0"/>
                <a:t>Initial leaf area </a:t>
              </a:r>
            </a:p>
            <a:p>
              <a:r>
                <a:rPr lang="en-GB" sz="1000" dirty="0"/>
                <a:t>(set as 7.5cm2 from pictorial data)</a:t>
              </a:r>
            </a:p>
          </p:txBody>
        </p:sp>
      </p:grpSp>
      <p:sp>
        <p:nvSpPr>
          <p:cNvPr id="20" name="TextBox 19">
            <a:extLst>
              <a:ext uri="{FF2B5EF4-FFF2-40B4-BE49-F238E27FC236}">
                <a16:creationId xmlns:a16="http://schemas.microsoft.com/office/drawing/2014/main" id="{B36FE9BC-7DDF-4C33-ABD9-869AED1BD796}"/>
              </a:ext>
            </a:extLst>
          </p:cNvPr>
          <p:cNvSpPr txBox="1"/>
          <p:nvPr/>
        </p:nvSpPr>
        <p:spPr>
          <a:xfrm>
            <a:off x="11483795" y="24437370"/>
            <a:ext cx="6172679" cy="553998"/>
          </a:xfrm>
          <a:prstGeom prst="rect">
            <a:avLst/>
          </a:prstGeom>
          <a:noFill/>
        </p:spPr>
        <p:txBody>
          <a:bodyPr wrap="square" rtlCol="0">
            <a:spAutoFit/>
          </a:bodyPr>
          <a:lstStyle/>
          <a:p>
            <a:pPr algn="just"/>
            <a:r>
              <a:rPr lang="en-GB" sz="1500" dirty="0"/>
              <a:t>The multiplicative effect of the red and blue lighting on the natural growth rate can be gathered by factorization from the growth equation.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DE21D2F-D009-4C47-8724-5E5C39905F8A}"/>
                  </a:ext>
                </a:extLst>
              </p:cNvPr>
              <p:cNvSpPr txBox="1"/>
              <p:nvPr/>
            </p:nvSpPr>
            <p:spPr>
              <a:xfrm>
                <a:off x="11483794" y="25735002"/>
                <a:ext cx="6423199" cy="553998"/>
              </a:xfrm>
              <a:prstGeom prst="rect">
                <a:avLst/>
              </a:prstGeom>
              <a:noFill/>
            </p:spPr>
            <p:txBody>
              <a:bodyPr wrap="square" rtlCol="0">
                <a:spAutoFit/>
              </a:bodyPr>
              <a:lstStyle/>
              <a:p>
                <a:r>
                  <a:rPr lang="en-GB" sz="1500" dirty="0"/>
                  <a:t>Due to </a:t>
                </a:r>
                <a14:m>
                  <m:oMath xmlns:m="http://schemas.openxmlformats.org/officeDocument/2006/math">
                    <m:sSub>
                      <m:sSubPr>
                        <m:ctrlPr>
                          <a:rPr lang="en-GB" sz="1500" b="1" i="1">
                            <a:latin typeface="Cambria Math" panose="02040503050406030204" pitchFamily="18" charset="0"/>
                          </a:rPr>
                        </m:ctrlPr>
                      </m:sSubPr>
                      <m:e>
                        <m:r>
                          <a:rPr lang="en-GB" sz="1500" b="1" i="1">
                            <a:latin typeface="Cambria Math" panose="02040503050406030204" pitchFamily="18" charset="0"/>
                          </a:rPr>
                          <m:t>𝒂</m:t>
                        </m:r>
                      </m:e>
                      <m:sub>
                        <m:r>
                          <a:rPr lang="en-GB" sz="1500" b="1" i="1">
                            <a:latin typeface="Cambria Math" panose="02040503050406030204" pitchFamily="18" charset="0"/>
                          </a:rPr>
                          <m:t>𝟏</m:t>
                        </m:r>
                      </m:sub>
                    </m:sSub>
                    <m:r>
                      <a:rPr lang="en-GB" sz="1500" b="1" i="1">
                        <a:latin typeface="Cambria Math" panose="02040503050406030204" pitchFamily="18" charset="0"/>
                      </a:rPr>
                      <m:t> </m:t>
                    </m:r>
                  </m:oMath>
                </a14:m>
                <a:r>
                  <a:rPr lang="en-GB" sz="1500" dirty="0"/>
                  <a:t>&gt; </a:t>
                </a:r>
                <a14:m>
                  <m:oMath xmlns:m="http://schemas.openxmlformats.org/officeDocument/2006/math">
                    <m:sSub>
                      <m:sSubPr>
                        <m:ctrlPr>
                          <a:rPr lang="en-GB" sz="1500" b="1" i="1" smtClean="0">
                            <a:latin typeface="Cambria Math" panose="02040503050406030204" pitchFamily="18" charset="0"/>
                          </a:rPr>
                        </m:ctrlPr>
                      </m:sSubPr>
                      <m:e>
                        <m:r>
                          <a:rPr lang="en-GB" sz="1500" b="1" i="1">
                            <a:latin typeface="Cambria Math" panose="02040503050406030204" pitchFamily="18" charset="0"/>
                          </a:rPr>
                          <m:t>𝒂</m:t>
                        </m:r>
                      </m:e>
                      <m:sub>
                        <m:r>
                          <a:rPr lang="en-GB" sz="1500" b="1" i="1" smtClean="0">
                            <a:latin typeface="Cambria Math" panose="02040503050406030204" pitchFamily="18" charset="0"/>
                          </a:rPr>
                          <m:t>𝟐</m:t>
                        </m:r>
                      </m:sub>
                    </m:sSub>
                    <m:r>
                      <a:rPr lang="en-GB" sz="1500" b="1" i="1">
                        <a:latin typeface="Cambria Math" panose="02040503050406030204" pitchFamily="18" charset="0"/>
                      </a:rPr>
                      <m:t> </m:t>
                    </m:r>
                  </m:oMath>
                </a14:m>
                <a:r>
                  <a:rPr lang="en-GB" sz="1500" dirty="0"/>
                  <a:t>, the red </a:t>
                </a:r>
                <a:r>
                  <a:rPr lang="en-GB" sz="1500" dirty="0" err="1"/>
                  <a:t>leds</a:t>
                </a:r>
                <a:r>
                  <a:rPr lang="en-GB" sz="1500" dirty="0"/>
                  <a:t> has higher impact on plant growth compared to blue </a:t>
                </a:r>
                <a:r>
                  <a:rPr lang="en-GB" sz="1500" dirty="0" err="1"/>
                  <a:t>leds</a:t>
                </a:r>
                <a:r>
                  <a:rPr lang="en-GB" sz="1500" dirty="0"/>
                  <a:t>. </a:t>
                </a:r>
              </a:p>
            </p:txBody>
          </p:sp>
        </mc:Choice>
        <mc:Fallback xmlns="">
          <p:sp>
            <p:nvSpPr>
              <p:cNvPr id="26" name="TextBox 25">
                <a:extLst>
                  <a:ext uri="{FF2B5EF4-FFF2-40B4-BE49-F238E27FC236}">
                    <a16:creationId xmlns:a16="http://schemas.microsoft.com/office/drawing/2014/main" id="{2DE21D2F-D009-4C47-8724-5E5C39905F8A}"/>
                  </a:ext>
                </a:extLst>
              </p:cNvPr>
              <p:cNvSpPr txBox="1">
                <a:spLocks noRot="1" noChangeAspect="1" noMove="1" noResize="1" noEditPoints="1" noAdjustHandles="1" noChangeArrowheads="1" noChangeShapeType="1" noTextEdit="1"/>
              </p:cNvSpPr>
              <p:nvPr/>
            </p:nvSpPr>
            <p:spPr>
              <a:xfrm>
                <a:off x="11483794" y="25735002"/>
                <a:ext cx="6423199" cy="553998"/>
              </a:xfrm>
              <a:prstGeom prst="rect">
                <a:avLst/>
              </a:prstGeom>
              <a:blipFill>
                <a:blip r:embed="rId17"/>
                <a:stretch>
                  <a:fillRect l="-380" t="-3297" r="-570" b="-10989"/>
                </a:stretch>
              </a:blipFill>
            </p:spPr>
            <p:txBody>
              <a:bodyPr/>
              <a:lstStyle/>
              <a:p>
                <a:r>
                  <a:rPr lang="en-GB">
                    <a:noFill/>
                  </a:rPr>
                  <a:t> </a:t>
                </a:r>
              </a:p>
            </p:txBody>
          </p:sp>
        </mc:Fallback>
      </mc:AlternateContent>
      <p:pic>
        <p:nvPicPr>
          <p:cNvPr id="3082" name="Picture 10" descr="https://latex.codecogs.com/gif.latex?%5Chuge%20L%20%3D%20L_0%20&amp;plus;%20e%5E%7B%7Ba_1%7D%28R/160%29&amp;plus;%7Ba_2%7D%28B/160%29&amp;plus;%7Ba_3%7D%28t/30%29&amp;plus;a_4%7D">
            <a:extLst>
              <a:ext uri="{FF2B5EF4-FFF2-40B4-BE49-F238E27FC236}">
                <a16:creationId xmlns:a16="http://schemas.microsoft.com/office/drawing/2014/main" id="{CECD6802-AE8C-4CCC-A1E2-12806FF20E7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945118" y="12782434"/>
            <a:ext cx="600075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s://latex.codecogs.com/gif.latex?%5Cinline%20%5Clarge%20Ridge%20%3D%20argmin_%7Ba%7D%5Csum%20%5E%7Bdatapoints%7D_%7Bk%3D1%7D%20%28leafarea%20-%20a.growthfactor%29%5E2%20&amp;plus;%20%5Calpha%20%5Csum%20%5E%7B4%7D_%7Bi%3D1%7D%20a">
            <a:extLst>
              <a:ext uri="{FF2B5EF4-FFF2-40B4-BE49-F238E27FC236}">
                <a16:creationId xmlns:a16="http://schemas.microsoft.com/office/drawing/2014/main" id="{5D30BEEE-D2F3-4A37-A443-E560895D313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466707" y="20391184"/>
            <a:ext cx="5057775" cy="2286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EDBB57C3-32C7-4979-ADB2-41E684D1A1FD}"/>
              </a:ext>
            </a:extLst>
          </p:cNvPr>
          <p:cNvPicPr>
            <a:picLocks noChangeAspect="1"/>
          </p:cNvPicPr>
          <p:nvPr/>
        </p:nvPicPr>
        <p:blipFill>
          <a:blip r:embed="rId20"/>
          <a:stretch>
            <a:fillRect/>
          </a:stretch>
        </p:blipFill>
        <p:spPr>
          <a:xfrm>
            <a:off x="11465317" y="20852139"/>
            <a:ext cx="6299016" cy="1539390"/>
          </a:xfrm>
          <a:prstGeom prst="rect">
            <a:avLst/>
          </a:prstGeom>
        </p:spPr>
      </p:pic>
      <p:pic>
        <p:nvPicPr>
          <p:cNvPr id="3086" name="Picture 14" descr="https://latex.codecogs.com/gif.latex?%5Chuge%20L%20%3D%20L_0%20&amp;plus;%20e%5E%7B%7Ba_1%7D%28R/160%29%7De%5E%7B%7Ba_2%7D%28B/160%29%7De%5E%7B%7Ba_3%7D%28t/30%29&amp;plus;a_4%7D">
            <a:extLst>
              <a:ext uri="{FF2B5EF4-FFF2-40B4-BE49-F238E27FC236}">
                <a16:creationId xmlns:a16="http://schemas.microsoft.com/office/drawing/2014/main" id="{86D17224-AE38-42A5-A0AC-1335B32EC7A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927331" y="25196152"/>
            <a:ext cx="5257695" cy="40704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5D89419-BDAA-4C4C-B9E2-2CE19BECC144}"/>
              </a:ext>
            </a:extLst>
          </p:cNvPr>
          <p:cNvSpPr/>
          <p:nvPr/>
        </p:nvSpPr>
        <p:spPr>
          <a:xfrm>
            <a:off x="11488637" y="26420802"/>
            <a:ext cx="9923561" cy="784830"/>
          </a:xfrm>
          <a:prstGeom prst="rect">
            <a:avLst/>
          </a:prstGeom>
        </p:spPr>
        <p:txBody>
          <a:bodyPr wrap="square">
            <a:spAutoFit/>
          </a:bodyPr>
          <a:lstStyle/>
          <a:p>
            <a:r>
              <a:rPr lang="en-GB" sz="1500" dirty="0"/>
              <a:t>Currently, the HPL uses 64 red and 64 blue </a:t>
            </a:r>
            <a:r>
              <a:rPr lang="en-GB" sz="1500" dirty="0" err="1"/>
              <a:t>leds</a:t>
            </a:r>
            <a:r>
              <a:rPr lang="en-GB" sz="1500" dirty="0"/>
              <a:t> from LED manufacturer CREE. As specified by the datasheet, the red led produces 2.36 </a:t>
            </a:r>
            <a:r>
              <a:rPr lang="en-GB" sz="1500" dirty="0" err="1"/>
              <a:t>umol</a:t>
            </a:r>
            <a:r>
              <a:rPr lang="en-GB" sz="1500" dirty="0"/>
              <a:t>/s of red light per watt of energy compared to 1.82 </a:t>
            </a:r>
            <a:r>
              <a:rPr lang="en-GB" sz="1500" dirty="0" err="1"/>
              <a:t>umol</a:t>
            </a:r>
            <a:r>
              <a:rPr lang="en-GB" sz="1500" dirty="0"/>
              <a:t>/s of blue light per watt of energy for the blue led.</a:t>
            </a:r>
          </a:p>
        </p:txBody>
      </p:sp>
      <p:sp>
        <p:nvSpPr>
          <p:cNvPr id="8" name="Rectangle 7">
            <a:extLst>
              <a:ext uri="{FF2B5EF4-FFF2-40B4-BE49-F238E27FC236}">
                <a16:creationId xmlns:a16="http://schemas.microsoft.com/office/drawing/2014/main" id="{40D2EF4C-ADFA-4371-9D97-CEC327A5BD2D}"/>
              </a:ext>
            </a:extLst>
          </p:cNvPr>
          <p:cNvSpPr/>
          <p:nvPr/>
        </p:nvSpPr>
        <p:spPr>
          <a:xfrm>
            <a:off x="11498364" y="27256770"/>
            <a:ext cx="10218636" cy="784830"/>
          </a:xfrm>
          <a:prstGeom prst="rect">
            <a:avLst/>
          </a:prstGeom>
        </p:spPr>
        <p:txBody>
          <a:bodyPr wrap="square">
            <a:spAutoFit/>
          </a:bodyPr>
          <a:lstStyle/>
          <a:p>
            <a:r>
              <a:rPr lang="en-GB" sz="1500" dirty="0"/>
              <a:t>Since the energy efficiency, as well as the actual photosynthetic effectiveness of blue led is less than that of the red led when cultivating lettuce, it might be more economical to switch all </a:t>
            </a:r>
            <a:r>
              <a:rPr lang="en-GB" sz="1500" dirty="0" err="1"/>
              <a:t>leds</a:t>
            </a:r>
            <a:r>
              <a:rPr lang="en-GB" sz="1500" dirty="0"/>
              <a:t> in the HPL to red </a:t>
            </a:r>
            <a:r>
              <a:rPr lang="en-GB" sz="1500" dirty="0" err="1"/>
              <a:t>leds</a:t>
            </a:r>
            <a:r>
              <a:rPr lang="en-GB" sz="1500" dirty="0"/>
              <a:t> when only growing lettuce.</a:t>
            </a:r>
          </a:p>
        </p:txBody>
      </p:sp>
      <p:sp>
        <p:nvSpPr>
          <p:cNvPr id="10" name="Rectangle 9">
            <a:extLst>
              <a:ext uri="{FF2B5EF4-FFF2-40B4-BE49-F238E27FC236}">
                <a16:creationId xmlns:a16="http://schemas.microsoft.com/office/drawing/2014/main" id="{930878D2-D535-465C-BBCF-6D198B1A0CCF}"/>
              </a:ext>
            </a:extLst>
          </p:cNvPr>
          <p:cNvSpPr/>
          <p:nvPr/>
        </p:nvSpPr>
        <p:spPr>
          <a:xfrm>
            <a:off x="18216149" y="24428359"/>
            <a:ext cx="1903021" cy="1015663"/>
          </a:xfrm>
          <a:prstGeom prst="rect">
            <a:avLst/>
          </a:prstGeom>
        </p:spPr>
        <p:txBody>
          <a:bodyPr wrap="square">
            <a:spAutoFit/>
          </a:bodyPr>
          <a:lstStyle/>
          <a:p>
            <a:r>
              <a:rPr lang="en-GB" sz="1000" dirty="0"/>
              <a:t>With both </a:t>
            </a:r>
            <a:r>
              <a:rPr lang="en-GB" sz="1000" dirty="0" err="1"/>
              <a:t>leds</a:t>
            </a:r>
            <a:r>
              <a:rPr lang="en-GB" sz="1000" dirty="0"/>
              <a:t> PPFD at 80 </a:t>
            </a:r>
            <a:r>
              <a:rPr lang="en-GB" sz="1000" dirty="0" err="1"/>
              <a:t>umol</a:t>
            </a:r>
            <a:r>
              <a:rPr lang="en-GB" sz="1000" dirty="0"/>
              <a:t>/s/m2, the red </a:t>
            </a:r>
            <a:r>
              <a:rPr lang="en-GB" sz="1000" dirty="0" err="1"/>
              <a:t>leds</a:t>
            </a:r>
            <a:r>
              <a:rPr lang="en-GB" sz="1000" dirty="0"/>
              <a:t> improve the base growth rate by a factor of 3.48,  whereas the blue led improve the base growth by only 2.24 times</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719581A6-A2A4-481D-9433-1D14C58FAC09}"/>
                  </a:ext>
                </a:extLst>
              </p:cNvPr>
              <p:cNvSpPr/>
              <p:nvPr/>
            </p:nvSpPr>
            <p:spPr>
              <a:xfrm>
                <a:off x="11407603" y="23500494"/>
                <a:ext cx="6423197" cy="323165"/>
              </a:xfrm>
              <a:prstGeom prst="rect">
                <a:avLst/>
              </a:prstGeom>
            </p:spPr>
            <p:txBody>
              <a:bodyPr wrap="square">
                <a:spAutoFit/>
              </a:bodyPr>
              <a:lstStyle/>
              <a:p>
                <a:pPr algn="just"/>
                <a:r>
                  <a:rPr lang="en-GB" sz="1500" b="1" dirty="0"/>
                  <a:t>Fitted Coefficients : </a:t>
                </a:r>
                <a14:m>
                  <m:oMath xmlns:m="http://schemas.openxmlformats.org/officeDocument/2006/math">
                    <m:sSub>
                      <m:sSubPr>
                        <m:ctrlPr>
                          <a:rPr lang="en-GB" sz="1500" b="1" i="1">
                            <a:latin typeface="Cambria Math" panose="02040503050406030204" pitchFamily="18" charset="0"/>
                          </a:rPr>
                        </m:ctrlPr>
                      </m:sSubPr>
                      <m:e>
                        <m:r>
                          <a:rPr lang="en-GB" sz="1500" b="1" i="1">
                            <a:latin typeface="Cambria Math" panose="02040503050406030204" pitchFamily="18" charset="0"/>
                          </a:rPr>
                          <m:t>𝒂</m:t>
                        </m:r>
                      </m:e>
                      <m:sub>
                        <m:r>
                          <a:rPr lang="en-GB" sz="1500" b="1" i="1">
                            <a:latin typeface="Cambria Math" panose="02040503050406030204" pitchFamily="18" charset="0"/>
                          </a:rPr>
                          <m:t>𝟏</m:t>
                        </m:r>
                      </m:sub>
                    </m:sSub>
                    <m:r>
                      <a:rPr lang="en-GB" sz="1500" b="1" i="1">
                        <a:latin typeface="Cambria Math" panose="02040503050406030204" pitchFamily="18" charset="0"/>
                      </a:rPr>
                      <m:t>=</m:t>
                    </m:r>
                    <m:r>
                      <a:rPr lang="en-GB" sz="1500" b="1" i="1">
                        <a:latin typeface="Cambria Math" panose="02040503050406030204" pitchFamily="18" charset="0"/>
                      </a:rPr>
                      <m:t>𝟐</m:t>
                    </m:r>
                    <m:r>
                      <a:rPr lang="en-GB" sz="1500" b="1" i="1">
                        <a:latin typeface="Cambria Math" panose="02040503050406030204" pitchFamily="18" charset="0"/>
                      </a:rPr>
                      <m:t>.</m:t>
                    </m:r>
                    <m:r>
                      <a:rPr lang="en-GB" sz="1500" b="1" i="1">
                        <a:latin typeface="Cambria Math" panose="02040503050406030204" pitchFamily="18" charset="0"/>
                      </a:rPr>
                      <m:t>𝟒𝟗𝟓𝟖</m:t>
                    </m:r>
                    <m:r>
                      <a:rPr lang="en-GB" sz="1500" b="1" i="1">
                        <a:latin typeface="Cambria Math" panose="02040503050406030204" pitchFamily="18" charset="0"/>
                      </a:rPr>
                      <m:t> </m:t>
                    </m:r>
                    <m:sSub>
                      <m:sSubPr>
                        <m:ctrlPr>
                          <a:rPr lang="en-GB" sz="1500" b="1" i="1">
                            <a:latin typeface="Cambria Math" panose="02040503050406030204" pitchFamily="18" charset="0"/>
                          </a:rPr>
                        </m:ctrlPr>
                      </m:sSubPr>
                      <m:e>
                        <m:r>
                          <a:rPr lang="en-GB" sz="1500" b="1" i="1">
                            <a:latin typeface="Cambria Math" panose="02040503050406030204" pitchFamily="18" charset="0"/>
                          </a:rPr>
                          <m:t>𝒂</m:t>
                        </m:r>
                      </m:e>
                      <m:sub>
                        <m:r>
                          <a:rPr lang="en-GB" sz="1500" b="1" i="1">
                            <a:latin typeface="Cambria Math" panose="02040503050406030204" pitchFamily="18" charset="0"/>
                          </a:rPr>
                          <m:t>𝟐</m:t>
                        </m:r>
                      </m:sub>
                    </m:sSub>
                    <m:r>
                      <a:rPr lang="en-GB" sz="1500" b="1" i="1">
                        <a:latin typeface="Cambria Math" panose="02040503050406030204" pitchFamily="18" charset="0"/>
                      </a:rPr>
                      <m:t>=</m:t>
                    </m:r>
                    <m:r>
                      <a:rPr lang="en-GB" sz="1500" b="1" i="1">
                        <a:latin typeface="Cambria Math" panose="02040503050406030204" pitchFamily="18" charset="0"/>
                      </a:rPr>
                      <m:t>𝟏</m:t>
                    </m:r>
                    <m:r>
                      <a:rPr lang="en-GB" sz="1500" b="1" i="1">
                        <a:latin typeface="Cambria Math" panose="02040503050406030204" pitchFamily="18" charset="0"/>
                      </a:rPr>
                      <m:t>.</m:t>
                    </m:r>
                    <m:r>
                      <a:rPr lang="en-GB" sz="1500" b="1" i="1">
                        <a:latin typeface="Cambria Math" panose="02040503050406030204" pitchFamily="18" charset="0"/>
                      </a:rPr>
                      <m:t>𝟔𝟏𝟑</m:t>
                    </m:r>
                    <m:r>
                      <a:rPr lang="en-GB" sz="1500" b="1" i="1">
                        <a:latin typeface="Cambria Math" panose="02040503050406030204" pitchFamily="18" charset="0"/>
                      </a:rPr>
                      <m:t>, </m:t>
                    </m:r>
                    <m:sSub>
                      <m:sSubPr>
                        <m:ctrlPr>
                          <a:rPr lang="en-GB" sz="1500" b="1" i="1">
                            <a:latin typeface="Cambria Math" panose="02040503050406030204" pitchFamily="18" charset="0"/>
                          </a:rPr>
                        </m:ctrlPr>
                      </m:sSubPr>
                      <m:e>
                        <m:r>
                          <a:rPr lang="en-GB" sz="1500" b="1" i="1">
                            <a:latin typeface="Cambria Math" panose="02040503050406030204" pitchFamily="18" charset="0"/>
                          </a:rPr>
                          <m:t>𝒂</m:t>
                        </m:r>
                      </m:e>
                      <m:sub>
                        <m:r>
                          <a:rPr lang="en-GB" sz="1500" b="1" i="1">
                            <a:latin typeface="Cambria Math" panose="02040503050406030204" pitchFamily="18" charset="0"/>
                          </a:rPr>
                          <m:t>𝟑</m:t>
                        </m:r>
                      </m:sub>
                    </m:sSub>
                    <m:r>
                      <a:rPr lang="en-GB" sz="1500" b="1" i="1">
                        <a:latin typeface="Cambria Math" panose="02040503050406030204" pitchFamily="18" charset="0"/>
                      </a:rPr>
                      <m:t>=</m:t>
                    </m:r>
                    <m:r>
                      <a:rPr lang="en-GB" sz="1500" b="1" i="1">
                        <a:latin typeface="Cambria Math" panose="02040503050406030204" pitchFamily="18" charset="0"/>
                      </a:rPr>
                      <m:t>𝟒</m:t>
                    </m:r>
                    <m:r>
                      <a:rPr lang="en-GB" sz="1500" b="1" i="1">
                        <a:latin typeface="Cambria Math" panose="02040503050406030204" pitchFamily="18" charset="0"/>
                      </a:rPr>
                      <m:t>.</m:t>
                    </m:r>
                    <m:r>
                      <a:rPr lang="en-GB" sz="1500" b="1" i="1">
                        <a:latin typeface="Cambria Math" panose="02040503050406030204" pitchFamily="18" charset="0"/>
                      </a:rPr>
                      <m:t>𝟏𝟎𝟔</m:t>
                    </m:r>
                    <m:r>
                      <a:rPr lang="en-GB" sz="1500" b="1" i="1">
                        <a:latin typeface="Cambria Math" panose="02040503050406030204" pitchFamily="18" charset="0"/>
                      </a:rPr>
                      <m:t>,</m:t>
                    </m:r>
                    <m:sSub>
                      <m:sSubPr>
                        <m:ctrlPr>
                          <a:rPr lang="en-GB" sz="1500" b="1" i="1">
                            <a:latin typeface="Cambria Math" panose="02040503050406030204" pitchFamily="18" charset="0"/>
                          </a:rPr>
                        </m:ctrlPr>
                      </m:sSubPr>
                      <m:e>
                        <m:r>
                          <a:rPr lang="en-GB" sz="1500" b="1" i="1">
                            <a:latin typeface="Cambria Math" panose="02040503050406030204" pitchFamily="18" charset="0"/>
                          </a:rPr>
                          <m:t>𝒂</m:t>
                        </m:r>
                      </m:e>
                      <m:sub>
                        <m:r>
                          <a:rPr lang="en-GB" sz="1500" b="1" i="1">
                            <a:latin typeface="Cambria Math" panose="02040503050406030204" pitchFamily="18" charset="0"/>
                          </a:rPr>
                          <m:t>𝟒</m:t>
                        </m:r>
                      </m:sub>
                    </m:sSub>
                    <m:r>
                      <a:rPr lang="en-GB" sz="1500" b="1" i="1">
                        <a:latin typeface="Cambria Math" panose="02040503050406030204" pitchFamily="18" charset="0"/>
                      </a:rPr>
                      <m:t>=</m:t>
                    </m:r>
                    <m:r>
                      <a:rPr lang="en-GB" sz="1500" b="1" i="1">
                        <a:latin typeface="Cambria Math" panose="02040503050406030204" pitchFamily="18" charset="0"/>
                      </a:rPr>
                      <m:t>𝟎</m:t>
                    </m:r>
                    <m:r>
                      <a:rPr lang="en-GB" sz="1500" b="1" i="1">
                        <a:latin typeface="Cambria Math" panose="02040503050406030204" pitchFamily="18" charset="0"/>
                      </a:rPr>
                      <m:t>.</m:t>
                    </m:r>
                    <m:r>
                      <a:rPr lang="en-GB" sz="1500" b="1" i="1">
                        <a:latin typeface="Cambria Math" panose="02040503050406030204" pitchFamily="18" charset="0"/>
                      </a:rPr>
                      <m:t>𝟖𝟕𝟔</m:t>
                    </m:r>
                  </m:oMath>
                </a14:m>
                <a:endParaRPr lang="en-GB" sz="1500" b="1" dirty="0"/>
              </a:p>
            </p:txBody>
          </p:sp>
        </mc:Choice>
        <mc:Fallback xmlns="">
          <p:sp>
            <p:nvSpPr>
              <p:cNvPr id="12" name="Rectangle 11">
                <a:extLst>
                  <a:ext uri="{FF2B5EF4-FFF2-40B4-BE49-F238E27FC236}">
                    <a16:creationId xmlns:a16="http://schemas.microsoft.com/office/drawing/2014/main" id="{719581A6-A2A4-481D-9433-1D14C58FAC09}"/>
                  </a:ext>
                </a:extLst>
              </p:cNvPr>
              <p:cNvSpPr>
                <a:spLocks noRot="1" noChangeAspect="1" noMove="1" noResize="1" noEditPoints="1" noAdjustHandles="1" noChangeArrowheads="1" noChangeShapeType="1" noTextEdit="1"/>
              </p:cNvSpPr>
              <p:nvPr/>
            </p:nvSpPr>
            <p:spPr>
              <a:xfrm>
                <a:off x="11407603" y="23500494"/>
                <a:ext cx="6423197" cy="323165"/>
              </a:xfrm>
              <a:prstGeom prst="rect">
                <a:avLst/>
              </a:prstGeom>
              <a:blipFill>
                <a:blip r:embed="rId22"/>
                <a:stretch>
                  <a:fillRect l="-380" t="-3774" b="-20755"/>
                </a:stretch>
              </a:blipFill>
            </p:spPr>
            <p:txBody>
              <a:bodyPr/>
              <a:lstStyle/>
              <a:p>
                <a:r>
                  <a:rPr lang="en-GB">
                    <a:noFill/>
                  </a:rPr>
                  <a:t> </a:t>
                </a:r>
              </a:p>
            </p:txBody>
          </p:sp>
        </mc:Fallback>
      </mc:AlternateContent>
    </p:spTree>
    <p:extLst>
      <p:ext uri="{BB962C8B-B14F-4D97-AF65-F5344CB8AC3E}">
        <p14:creationId xmlns:p14="http://schemas.microsoft.com/office/powerpoint/2010/main" val="351486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D9BFB623-54AE-40BF-9266-AD983BA4EB2B}"/>
              </a:ext>
            </a:extLst>
          </p:cNvPr>
          <p:cNvPicPr>
            <a:picLocks noChangeAspect="1"/>
          </p:cNvPicPr>
          <p:nvPr/>
        </p:nvPicPr>
        <p:blipFill>
          <a:blip r:embed="rId3"/>
          <a:stretch>
            <a:fillRect/>
          </a:stretch>
        </p:blipFill>
        <p:spPr>
          <a:xfrm>
            <a:off x="17915724" y="20109726"/>
            <a:ext cx="3575450" cy="2445474"/>
          </a:xfrm>
          <a:prstGeom prst="rect">
            <a:avLst/>
          </a:prstGeom>
        </p:spPr>
      </p:pic>
      <p:sp>
        <p:nvSpPr>
          <p:cNvPr id="4" name="Rectangle: Single Corner Snipped 3">
            <a:extLst>
              <a:ext uri="{FF2B5EF4-FFF2-40B4-BE49-F238E27FC236}">
                <a16:creationId xmlns:a16="http://schemas.microsoft.com/office/drawing/2014/main" id="{53F5C38B-FAD5-435C-A58D-4CD42BAA9B97}"/>
              </a:ext>
            </a:extLst>
          </p:cNvPr>
          <p:cNvSpPr/>
          <p:nvPr/>
        </p:nvSpPr>
        <p:spPr bwMode="auto">
          <a:xfrm>
            <a:off x="2463800" y="4559300"/>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lang="en-GB" sz="4800" dirty="0">
                <a:solidFill>
                  <a:schemeClr val="bg1"/>
                </a:solidFill>
                <a:latin typeface="+mj-lt"/>
                <a:cs typeface="Calibri" panose="020F0502020204030204" pitchFamily="34" charset="0"/>
              </a:rPr>
              <a:t>Introduction</a:t>
            </a:r>
            <a:endParaRPr kumimoji="0" lang="en-GB" sz="4800" b="0" i="0" u="none" strike="noStrike" cap="none" normalizeH="0" baseline="0" dirty="0">
              <a:ln>
                <a:noFill/>
              </a:ln>
              <a:solidFill>
                <a:schemeClr val="bg1"/>
              </a:solidFill>
              <a:effectLst/>
              <a:latin typeface="+mj-lt"/>
              <a:cs typeface="Calibri" panose="020F0502020204030204" pitchFamily="34" charset="0"/>
            </a:endParaRPr>
          </a:p>
        </p:txBody>
      </p:sp>
      <p:sp>
        <p:nvSpPr>
          <p:cNvPr id="16" name="Rectangle: Single Corner Snipped 15">
            <a:extLst>
              <a:ext uri="{FF2B5EF4-FFF2-40B4-BE49-F238E27FC236}">
                <a16:creationId xmlns:a16="http://schemas.microsoft.com/office/drawing/2014/main" id="{77729B4D-AF1E-4806-B074-AB3CF8DDC349}"/>
              </a:ext>
            </a:extLst>
          </p:cNvPr>
          <p:cNvSpPr/>
          <p:nvPr/>
        </p:nvSpPr>
        <p:spPr bwMode="auto">
          <a:xfrm>
            <a:off x="2463800" y="10841831"/>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lang="en-GB" sz="4800" dirty="0">
                <a:solidFill>
                  <a:schemeClr val="bg1"/>
                </a:solidFill>
                <a:latin typeface="+mj-lt"/>
                <a:cs typeface="Calibri" panose="020F0502020204030204" pitchFamily="34" charset="0"/>
              </a:rPr>
              <a:t>HPL Setup</a:t>
            </a:r>
            <a:endParaRPr kumimoji="0" lang="en-GB" sz="4800" b="0" i="0" u="none" strike="noStrike" cap="none" normalizeH="0" baseline="0" dirty="0">
              <a:ln>
                <a:noFill/>
              </a:ln>
              <a:solidFill>
                <a:schemeClr val="bg1"/>
              </a:solidFill>
              <a:effectLst/>
              <a:latin typeface="+mj-lt"/>
              <a:cs typeface="Calibri" panose="020F0502020204030204" pitchFamily="34" charset="0"/>
            </a:endParaRPr>
          </a:p>
        </p:txBody>
      </p:sp>
      <p:sp>
        <p:nvSpPr>
          <p:cNvPr id="17" name="Rectangle: Single Corner Snipped 16">
            <a:extLst>
              <a:ext uri="{FF2B5EF4-FFF2-40B4-BE49-F238E27FC236}">
                <a16:creationId xmlns:a16="http://schemas.microsoft.com/office/drawing/2014/main" id="{E491B85F-81F0-4221-AE4D-4AF60CBFC8BB}"/>
              </a:ext>
            </a:extLst>
          </p:cNvPr>
          <p:cNvSpPr/>
          <p:nvPr/>
        </p:nvSpPr>
        <p:spPr bwMode="auto">
          <a:xfrm>
            <a:off x="2463800" y="17778375"/>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lang="en-GB" sz="4800" dirty="0">
                <a:solidFill>
                  <a:schemeClr val="bg1"/>
                </a:solidFill>
                <a:latin typeface="+mj-lt"/>
                <a:cs typeface="Calibri" panose="020F0502020204030204" pitchFamily="34" charset="0"/>
              </a:rPr>
              <a:t>Data Collection</a:t>
            </a:r>
            <a:endParaRPr kumimoji="0" lang="en-GB" sz="4800" b="0" i="0" u="none" strike="noStrike" cap="none" normalizeH="0" baseline="0" dirty="0">
              <a:ln>
                <a:noFill/>
              </a:ln>
              <a:solidFill>
                <a:schemeClr val="bg1"/>
              </a:solidFill>
              <a:effectLst/>
              <a:latin typeface="+mj-lt"/>
              <a:cs typeface="Calibri" panose="020F0502020204030204" pitchFamily="34" charset="0"/>
            </a:endParaRPr>
          </a:p>
        </p:txBody>
      </p:sp>
      <p:sp>
        <p:nvSpPr>
          <p:cNvPr id="18" name="Rectangle: Single Corner Snipped 17">
            <a:extLst>
              <a:ext uri="{FF2B5EF4-FFF2-40B4-BE49-F238E27FC236}">
                <a16:creationId xmlns:a16="http://schemas.microsoft.com/office/drawing/2014/main" id="{CE2FC1A4-9D98-410D-B0D0-8AD47DD360CD}"/>
              </a:ext>
            </a:extLst>
          </p:cNvPr>
          <p:cNvSpPr/>
          <p:nvPr/>
        </p:nvSpPr>
        <p:spPr bwMode="auto">
          <a:xfrm>
            <a:off x="13828460" y="4542436"/>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kumimoji="0" lang="en-GB" sz="4800" b="0" i="0" u="none" strike="noStrike" cap="none" normalizeH="0" baseline="0" dirty="0">
                <a:ln>
                  <a:noFill/>
                </a:ln>
                <a:solidFill>
                  <a:schemeClr val="bg1"/>
                </a:solidFill>
                <a:effectLst/>
                <a:latin typeface="+mj-lt"/>
                <a:cs typeface="Calibri" panose="020F0502020204030204" pitchFamily="34" charset="0"/>
              </a:rPr>
              <a:t>Data Processing</a:t>
            </a:r>
          </a:p>
        </p:txBody>
      </p:sp>
      <p:sp>
        <p:nvSpPr>
          <p:cNvPr id="19" name="Rectangle: Single Corner Snipped 18">
            <a:extLst>
              <a:ext uri="{FF2B5EF4-FFF2-40B4-BE49-F238E27FC236}">
                <a16:creationId xmlns:a16="http://schemas.microsoft.com/office/drawing/2014/main" id="{993C51F9-8000-448B-99C8-A1626FF7CEBF}"/>
              </a:ext>
            </a:extLst>
          </p:cNvPr>
          <p:cNvSpPr/>
          <p:nvPr/>
        </p:nvSpPr>
        <p:spPr bwMode="auto">
          <a:xfrm>
            <a:off x="13828460" y="9829800"/>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dirty="0">
                <a:ln>
                  <a:noFill/>
                </a:ln>
                <a:solidFill>
                  <a:schemeClr val="bg1"/>
                </a:solidFill>
                <a:effectLst/>
                <a:latin typeface="+mj-lt"/>
                <a:cs typeface="Calibri" panose="020F0502020204030204" pitchFamily="34" charset="0"/>
              </a:rPr>
              <a:t>Analysis and Discussion</a:t>
            </a:r>
          </a:p>
        </p:txBody>
      </p:sp>
      <p:cxnSp>
        <p:nvCxnSpPr>
          <p:cNvPr id="9" name="Straight Connector 8">
            <a:extLst>
              <a:ext uri="{FF2B5EF4-FFF2-40B4-BE49-F238E27FC236}">
                <a16:creationId xmlns:a16="http://schemas.microsoft.com/office/drawing/2014/main" id="{593E819E-8BFA-4512-8914-13EBE2D8D6ED}"/>
              </a:ext>
            </a:extLst>
          </p:cNvPr>
          <p:cNvCxnSpPr>
            <a:cxnSpLocks/>
          </p:cNvCxnSpPr>
          <p:nvPr/>
        </p:nvCxnSpPr>
        <p:spPr bwMode="auto">
          <a:xfrm>
            <a:off x="10972800" y="5397500"/>
            <a:ext cx="0" cy="2287270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Rectangle: Single Corner Snipped 30">
            <a:extLst>
              <a:ext uri="{FF2B5EF4-FFF2-40B4-BE49-F238E27FC236}">
                <a16:creationId xmlns:a16="http://schemas.microsoft.com/office/drawing/2014/main" id="{E21252C6-632A-4AC6-94B4-76B7BEE8BF05}"/>
              </a:ext>
            </a:extLst>
          </p:cNvPr>
          <p:cNvSpPr/>
          <p:nvPr/>
        </p:nvSpPr>
        <p:spPr bwMode="auto">
          <a:xfrm>
            <a:off x="13828460" y="27173453"/>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kumimoji="0" lang="en-GB" sz="4800" b="0" i="0" u="none" strike="noStrike" cap="none" normalizeH="0" baseline="0" dirty="0">
                <a:ln>
                  <a:noFill/>
                </a:ln>
                <a:solidFill>
                  <a:schemeClr val="bg1"/>
                </a:solidFill>
                <a:effectLst/>
                <a:latin typeface="+mj-lt"/>
                <a:cs typeface="Calibri" panose="020F0502020204030204" pitchFamily="34" charset="0"/>
              </a:rPr>
              <a:t>References</a:t>
            </a:r>
          </a:p>
        </p:txBody>
      </p:sp>
      <p:sp>
        <p:nvSpPr>
          <p:cNvPr id="59" name="Rectangle 58">
            <a:extLst>
              <a:ext uri="{FF2B5EF4-FFF2-40B4-BE49-F238E27FC236}">
                <a16:creationId xmlns:a16="http://schemas.microsoft.com/office/drawing/2014/main" id="{B8A02E10-163C-4685-97B3-8760DD17CE47}"/>
              </a:ext>
            </a:extLst>
          </p:cNvPr>
          <p:cNvSpPr/>
          <p:nvPr/>
        </p:nvSpPr>
        <p:spPr>
          <a:xfrm>
            <a:off x="11466707" y="28168937"/>
            <a:ext cx="9542564" cy="1015663"/>
          </a:xfrm>
          <a:prstGeom prst="rect">
            <a:avLst/>
          </a:prstGeom>
        </p:spPr>
        <p:txBody>
          <a:bodyPr wrap="square">
            <a:spAutoFit/>
          </a:bodyPr>
          <a:lstStyle/>
          <a:p>
            <a:pPr marL="285750" indent="-285750">
              <a:buFont typeface="+mj-lt"/>
              <a:buAutoNum type="romanUcPeriod"/>
            </a:pPr>
            <a:r>
              <a:rPr lang="en-US" sz="1200" dirty="0">
                <a:latin typeface="Arial" panose="020B0604020202020204" pitchFamily="34" charset="0"/>
              </a:rPr>
              <a:t>Paine, C. T., </a:t>
            </a:r>
            <a:r>
              <a:rPr lang="en-US" sz="1200" dirty="0" err="1">
                <a:latin typeface="Arial" panose="020B0604020202020204" pitchFamily="34" charset="0"/>
              </a:rPr>
              <a:t>Marthews</a:t>
            </a:r>
            <a:r>
              <a:rPr lang="en-US" sz="1200" dirty="0">
                <a:latin typeface="Arial" panose="020B0604020202020204" pitchFamily="34" charset="0"/>
              </a:rPr>
              <a:t>, T. R., Vogt, D. R., Purves, D., Rees, M., Hector, A., &amp; Turnbull, L. A. (2012). How to fit nonlinear plant growth models and calculate growth rates: an update for ecologists. </a:t>
            </a:r>
            <a:r>
              <a:rPr lang="en-US" sz="1200" i="1" dirty="0">
                <a:latin typeface="Arial" panose="020B0604020202020204" pitchFamily="34" charset="0"/>
              </a:rPr>
              <a:t>Methods in Ecology and Evolution</a:t>
            </a:r>
            <a:r>
              <a:rPr lang="en-US" sz="1200" dirty="0">
                <a:latin typeface="Arial" panose="020B0604020202020204" pitchFamily="34" charset="0"/>
              </a:rPr>
              <a:t>, </a:t>
            </a:r>
            <a:r>
              <a:rPr lang="en-US" sz="1200" i="1" dirty="0">
                <a:latin typeface="Arial" panose="020B0604020202020204" pitchFamily="34" charset="0"/>
              </a:rPr>
              <a:t>3</a:t>
            </a:r>
            <a:r>
              <a:rPr lang="en-US" sz="1200" dirty="0">
                <a:latin typeface="Arial" panose="020B0604020202020204" pitchFamily="34" charset="0"/>
              </a:rPr>
              <a:t>(2), 245-256.</a:t>
            </a:r>
          </a:p>
          <a:p>
            <a:pPr marL="228600" indent="-228600">
              <a:buFont typeface="+mj-lt"/>
              <a:buAutoNum type="romanUcPeriod"/>
            </a:pPr>
            <a:endParaRPr lang="en-US" sz="1200" dirty="0"/>
          </a:p>
          <a:p>
            <a:pPr marL="228600" indent="-228600">
              <a:buFont typeface="+mj-lt"/>
              <a:buAutoNum type="romanUcPeriod"/>
            </a:pPr>
            <a:r>
              <a:rPr lang="en-US" sz="1200" dirty="0"/>
              <a:t>Chen, T. W., Chen, Y. L., &amp; </a:t>
            </a:r>
            <a:r>
              <a:rPr lang="en-US" sz="1200" dirty="0" err="1"/>
              <a:t>Chien</a:t>
            </a:r>
            <a:r>
              <a:rPr lang="en-US" sz="1200" dirty="0"/>
              <a:t>, S. Y. (2008, October). Fast image segmentation based on K-Means clustering with histograms in HSV color space. In </a:t>
            </a:r>
            <a:r>
              <a:rPr lang="en-US" sz="1200" i="1" dirty="0"/>
              <a:t>multimedia signal processing, 2008 IEEE 10th Workshop on</a:t>
            </a:r>
            <a:r>
              <a:rPr lang="en-US" sz="1200" dirty="0"/>
              <a:t> (pp. 322-325). IEEE.</a:t>
            </a:r>
            <a:endParaRPr lang="en-GB" sz="1200" dirty="0"/>
          </a:p>
        </p:txBody>
      </p:sp>
      <mc:AlternateContent xmlns:mc="http://schemas.openxmlformats.org/markup-compatibility/2006" xmlns:a14="http://schemas.microsoft.com/office/drawing/2010/main">
        <mc:Choice Requires="a14">
          <p:sp>
            <p:nvSpPr>
              <p:cNvPr id="2051" name="TextBox 2050">
                <a:extLst>
                  <a:ext uri="{FF2B5EF4-FFF2-40B4-BE49-F238E27FC236}">
                    <a16:creationId xmlns:a16="http://schemas.microsoft.com/office/drawing/2014/main" id="{82CD7C75-9807-4A15-AF4F-C7B57DC15697}"/>
                  </a:ext>
                </a:extLst>
              </p:cNvPr>
              <p:cNvSpPr txBox="1"/>
              <p:nvPr/>
            </p:nvSpPr>
            <p:spPr>
              <a:xfrm>
                <a:off x="11373474" y="19518471"/>
                <a:ext cx="9654846" cy="784830"/>
              </a:xfrm>
              <a:prstGeom prst="rect">
                <a:avLst/>
              </a:prstGeom>
              <a:noFill/>
            </p:spPr>
            <p:txBody>
              <a:bodyPr wrap="square" rtlCol="0">
                <a:spAutoFit/>
              </a:bodyPr>
              <a:lstStyle/>
              <a:p>
                <a:pPr algn="just"/>
                <a:r>
                  <a:rPr lang="en-GB" sz="1500" dirty="0"/>
                  <a:t>After transforming the exponential growth equation to a linear one by taking (ln) on both sides, we can estimate the coefficients using linear regression. We employ a restriction </a:t>
                </a:r>
                <a14:m>
                  <m:oMath xmlns:m="http://schemas.openxmlformats.org/officeDocument/2006/math">
                    <m:r>
                      <a:rPr lang="en-GB" sz="1500" i="1" smtClean="0">
                        <a:latin typeface="Cambria Math" panose="02040503050406030204" pitchFamily="18" charset="0"/>
                        <a:ea typeface="Cambria Math" panose="02040503050406030204" pitchFamily="18" charset="0"/>
                      </a:rPr>
                      <m:t>𝛼</m:t>
                    </m:r>
                  </m:oMath>
                </a14:m>
                <a:r>
                  <a:rPr lang="en-GB" sz="1500" dirty="0"/>
                  <a:t> on the size of the coefficient to prevent each factor from being over-represented. The best restriction </a:t>
                </a:r>
                <a14:m>
                  <m:oMath xmlns:m="http://schemas.openxmlformats.org/officeDocument/2006/math">
                    <m:r>
                      <a:rPr lang="en-GB" sz="1500" i="1">
                        <a:latin typeface="Cambria Math" panose="02040503050406030204" pitchFamily="18" charset="0"/>
                        <a:ea typeface="Cambria Math" panose="02040503050406030204" pitchFamily="18" charset="0"/>
                      </a:rPr>
                      <m:t>𝛼</m:t>
                    </m:r>
                    <m:r>
                      <a:rPr lang="en-GB" sz="1500" b="0" i="1" smtClean="0">
                        <a:latin typeface="Cambria Math" panose="02040503050406030204" pitchFamily="18" charset="0"/>
                        <a:ea typeface="Cambria Math" panose="02040503050406030204" pitchFamily="18" charset="0"/>
                      </a:rPr>
                      <m:t>=2</m:t>
                    </m:r>
                  </m:oMath>
                </a14:m>
                <a:r>
                  <a:rPr lang="en-GB" sz="1500" dirty="0"/>
                  <a:t> is chosen by the elbow method. </a:t>
                </a:r>
              </a:p>
            </p:txBody>
          </p:sp>
        </mc:Choice>
        <mc:Fallback xmlns="">
          <p:sp>
            <p:nvSpPr>
              <p:cNvPr id="2051" name="TextBox 2050">
                <a:extLst>
                  <a:ext uri="{FF2B5EF4-FFF2-40B4-BE49-F238E27FC236}">
                    <a16:creationId xmlns:a16="http://schemas.microsoft.com/office/drawing/2014/main" id="{82CD7C75-9807-4A15-AF4F-C7B57DC15697}"/>
                  </a:ext>
                </a:extLst>
              </p:cNvPr>
              <p:cNvSpPr txBox="1">
                <a:spLocks noRot="1" noChangeAspect="1" noMove="1" noResize="1" noEditPoints="1" noAdjustHandles="1" noChangeArrowheads="1" noChangeShapeType="1" noTextEdit="1"/>
              </p:cNvSpPr>
              <p:nvPr/>
            </p:nvSpPr>
            <p:spPr>
              <a:xfrm>
                <a:off x="11373474" y="19518471"/>
                <a:ext cx="9654846" cy="784830"/>
              </a:xfrm>
              <a:prstGeom prst="rect">
                <a:avLst/>
              </a:prstGeom>
              <a:blipFill>
                <a:blip r:embed="rId9"/>
                <a:stretch>
                  <a:fillRect l="-253" t="-1550" r="-253" b="-6977"/>
                </a:stretch>
              </a:blipFill>
            </p:spPr>
            <p:txBody>
              <a:bodyPr/>
              <a:lstStyle/>
              <a:p>
                <a:r>
                  <a:rPr lang="en-GB">
                    <a:noFill/>
                  </a:rPr>
                  <a:t> </a:t>
                </a:r>
              </a:p>
            </p:txBody>
          </p:sp>
        </mc:Fallback>
      </mc:AlternateContent>
      <p:grpSp>
        <p:nvGrpSpPr>
          <p:cNvPr id="11" name="Group 10">
            <a:extLst>
              <a:ext uri="{FF2B5EF4-FFF2-40B4-BE49-F238E27FC236}">
                <a16:creationId xmlns:a16="http://schemas.microsoft.com/office/drawing/2014/main" id="{FDCE0DAF-694D-4666-936E-24331612C716}"/>
              </a:ext>
            </a:extLst>
          </p:cNvPr>
          <p:cNvGrpSpPr/>
          <p:nvPr/>
        </p:nvGrpSpPr>
        <p:grpSpPr>
          <a:xfrm>
            <a:off x="11309963" y="5549951"/>
            <a:ext cx="9885296" cy="4054571"/>
            <a:chOff x="11309963" y="5760398"/>
            <a:chExt cx="9885296" cy="4054571"/>
          </a:xfrm>
        </p:grpSpPr>
        <p:pic>
          <p:nvPicPr>
            <p:cNvPr id="2062" name="Picture 2061">
              <a:extLst>
                <a:ext uri="{FF2B5EF4-FFF2-40B4-BE49-F238E27FC236}">
                  <a16:creationId xmlns:a16="http://schemas.microsoft.com/office/drawing/2014/main" id="{41B31D70-9225-473D-80CA-402259C535E8}"/>
                </a:ext>
              </a:extLst>
            </p:cNvPr>
            <p:cNvPicPr>
              <a:picLocks noChangeAspect="1"/>
            </p:cNvPicPr>
            <p:nvPr/>
          </p:nvPicPr>
          <p:blipFill rotWithShape="1">
            <a:blip r:embed="rId10">
              <a:extLst>
                <a:ext uri="{28A0092B-C50C-407E-A947-70E740481C1C}">
                  <a14:useLocalDpi xmlns:a14="http://schemas.microsoft.com/office/drawing/2010/main" val="0"/>
                </a:ext>
              </a:extLst>
            </a:blip>
            <a:srcRect t="6789" r="5820"/>
            <a:stretch/>
          </p:blipFill>
          <p:spPr>
            <a:xfrm>
              <a:off x="16426974" y="5887917"/>
              <a:ext cx="4324894" cy="2932073"/>
            </a:xfrm>
            <a:prstGeom prst="rect">
              <a:avLst/>
            </a:prstGeom>
          </p:spPr>
        </p:pic>
        <p:pic>
          <p:nvPicPr>
            <p:cNvPr id="63" name="Picture 62">
              <a:extLst>
                <a:ext uri="{FF2B5EF4-FFF2-40B4-BE49-F238E27FC236}">
                  <a16:creationId xmlns:a16="http://schemas.microsoft.com/office/drawing/2014/main" id="{BDC32C5A-3815-4291-97D6-88AAE65E8CC0}"/>
                </a:ext>
              </a:extLst>
            </p:cNvPr>
            <p:cNvPicPr>
              <a:picLocks noChangeAspect="1"/>
            </p:cNvPicPr>
            <p:nvPr/>
          </p:nvPicPr>
          <p:blipFill>
            <a:blip r:embed="rId11"/>
            <a:stretch>
              <a:fillRect/>
            </a:stretch>
          </p:blipFill>
          <p:spPr>
            <a:xfrm>
              <a:off x="11373475" y="6343795"/>
              <a:ext cx="4978036" cy="2758528"/>
            </a:xfrm>
            <a:prstGeom prst="rect">
              <a:avLst/>
            </a:prstGeom>
          </p:spPr>
        </p:pic>
        <p:sp>
          <p:nvSpPr>
            <p:cNvPr id="92" name="TextBox 91">
              <a:extLst>
                <a:ext uri="{FF2B5EF4-FFF2-40B4-BE49-F238E27FC236}">
                  <a16:creationId xmlns:a16="http://schemas.microsoft.com/office/drawing/2014/main" id="{4E6C353D-F13D-497F-A9FF-604FC8217BA3}"/>
                </a:ext>
              </a:extLst>
            </p:cNvPr>
            <p:cNvSpPr txBox="1"/>
            <p:nvPr/>
          </p:nvSpPr>
          <p:spPr>
            <a:xfrm>
              <a:off x="11309963" y="5760398"/>
              <a:ext cx="2723951" cy="400110"/>
            </a:xfrm>
            <a:prstGeom prst="rect">
              <a:avLst/>
            </a:prstGeom>
            <a:noFill/>
          </p:spPr>
          <p:txBody>
            <a:bodyPr wrap="none" rtlCol="0">
              <a:spAutoFit/>
            </a:bodyPr>
            <a:lstStyle/>
            <a:p>
              <a:r>
                <a:rPr lang="en-GB" sz="2000" b="1" dirty="0"/>
                <a:t>Leaf Area Estimation</a:t>
              </a:r>
            </a:p>
          </p:txBody>
        </p:sp>
        <p:sp>
          <p:nvSpPr>
            <p:cNvPr id="2057" name="TextBox 2056">
              <a:extLst>
                <a:ext uri="{FF2B5EF4-FFF2-40B4-BE49-F238E27FC236}">
                  <a16:creationId xmlns:a16="http://schemas.microsoft.com/office/drawing/2014/main" id="{707158A2-2B74-48D0-AA13-8A385AAC5B1B}"/>
                </a:ext>
              </a:extLst>
            </p:cNvPr>
            <p:cNvSpPr txBox="1"/>
            <p:nvPr/>
          </p:nvSpPr>
          <p:spPr>
            <a:xfrm>
              <a:off x="14717714" y="8799306"/>
              <a:ext cx="6477545" cy="1015663"/>
            </a:xfrm>
            <a:prstGeom prst="rect">
              <a:avLst/>
            </a:prstGeom>
            <a:noFill/>
          </p:spPr>
          <p:txBody>
            <a:bodyPr wrap="square" rtlCol="0">
              <a:spAutoFit/>
            </a:bodyPr>
            <a:lstStyle/>
            <a:p>
              <a:pPr algn="just"/>
              <a:r>
                <a:rPr lang="en-GB" sz="1500" dirty="0"/>
                <a:t>From the pictures collected, we identify the pixels belonging to the plants and used that to estimate the average leaf area of plants in each picture. </a:t>
              </a:r>
            </a:p>
            <a:p>
              <a:pPr algn="just"/>
              <a:r>
                <a:rPr lang="en-GB" sz="1500" dirty="0"/>
                <a:t>Plants exposed to a higher ratio of red light appeared to grow much better, having a higher area after 14 days. </a:t>
              </a:r>
            </a:p>
          </p:txBody>
        </p:sp>
      </p:grpSp>
      <p:grpSp>
        <p:nvGrpSpPr>
          <p:cNvPr id="12" name="Group 11">
            <a:extLst>
              <a:ext uri="{FF2B5EF4-FFF2-40B4-BE49-F238E27FC236}">
                <a16:creationId xmlns:a16="http://schemas.microsoft.com/office/drawing/2014/main" id="{B2F0EF3D-45EC-40F8-993D-63BBB34720B1}"/>
              </a:ext>
            </a:extLst>
          </p:cNvPr>
          <p:cNvGrpSpPr/>
          <p:nvPr/>
        </p:nvGrpSpPr>
        <p:grpSpPr>
          <a:xfrm>
            <a:off x="11309963" y="10801290"/>
            <a:ext cx="10172479" cy="4362510"/>
            <a:chOff x="11309963" y="11639639"/>
            <a:chExt cx="10172479" cy="4362510"/>
          </a:xfrm>
        </p:grpSpPr>
        <p:sp>
          <p:nvSpPr>
            <p:cNvPr id="58" name="TextBox 57">
              <a:extLst>
                <a:ext uri="{FF2B5EF4-FFF2-40B4-BE49-F238E27FC236}">
                  <a16:creationId xmlns:a16="http://schemas.microsoft.com/office/drawing/2014/main" id="{17980E63-A6CC-43D2-B72D-EC48025E2763}"/>
                </a:ext>
              </a:extLst>
            </p:cNvPr>
            <p:cNvSpPr txBox="1"/>
            <p:nvPr/>
          </p:nvSpPr>
          <p:spPr>
            <a:xfrm>
              <a:off x="11309963" y="11639639"/>
              <a:ext cx="4498347" cy="400110"/>
            </a:xfrm>
            <a:prstGeom prst="rect">
              <a:avLst/>
            </a:prstGeom>
            <a:noFill/>
          </p:spPr>
          <p:txBody>
            <a:bodyPr wrap="none" rtlCol="0">
              <a:spAutoFit/>
            </a:bodyPr>
            <a:lstStyle/>
            <a:p>
              <a:r>
                <a:rPr lang="en-GB" sz="2000" b="1" dirty="0"/>
                <a:t>Plant Growth Equation Formulation</a:t>
              </a:r>
            </a:p>
          </p:txBody>
        </p:sp>
        <p:sp>
          <p:nvSpPr>
            <p:cNvPr id="60" name="TextBox 59">
              <a:extLst>
                <a:ext uri="{FF2B5EF4-FFF2-40B4-BE49-F238E27FC236}">
                  <a16:creationId xmlns:a16="http://schemas.microsoft.com/office/drawing/2014/main" id="{F32FFFD1-7B22-4DC7-ACD9-B9D0E9CBDA57}"/>
                </a:ext>
              </a:extLst>
            </p:cNvPr>
            <p:cNvSpPr txBox="1"/>
            <p:nvPr/>
          </p:nvSpPr>
          <p:spPr>
            <a:xfrm>
              <a:off x="11309964" y="12051889"/>
              <a:ext cx="9718358" cy="1246495"/>
            </a:xfrm>
            <a:prstGeom prst="rect">
              <a:avLst/>
            </a:prstGeom>
            <a:noFill/>
          </p:spPr>
          <p:txBody>
            <a:bodyPr wrap="square" rtlCol="0">
              <a:spAutoFit/>
            </a:bodyPr>
            <a:lstStyle/>
            <a:p>
              <a:pPr algn="just"/>
              <a:r>
                <a:rPr lang="en-GB" sz="1500" dirty="0"/>
                <a:t>Plants growing under non resource constrained situations tend to grow in a exponential pattern according to [I].</a:t>
              </a:r>
            </a:p>
            <a:p>
              <a:pPr algn="just"/>
              <a:r>
                <a:rPr lang="en-GB" sz="1500" dirty="0"/>
                <a:t>Here we extend this model to our experimental setup, considering the 4 controllable factors in our system</a:t>
              </a:r>
            </a:p>
            <a:p>
              <a:pPr algn="just"/>
              <a:r>
                <a:rPr lang="en-GB" sz="1500" dirty="0"/>
                <a:t>(Red lighting level, Blue lightning level, pH and EC), for which they are </a:t>
              </a:r>
              <a:r>
                <a:rPr lang="en-GB" sz="1500" u="sng" dirty="0"/>
                <a:t>assumed to attenuate the natural maximum growth rate of the plant linearly</a:t>
              </a:r>
              <a:r>
                <a:rPr lang="en-GB" sz="1500" dirty="0"/>
                <a:t>. The uncontrollable factors like room temperature, CO2 levels are lumped together as a constant as they do not change much during the course of the experiment.</a:t>
              </a:r>
            </a:p>
          </p:txBody>
        </p:sp>
        <p:grpSp>
          <p:nvGrpSpPr>
            <p:cNvPr id="2069" name="Group 2068">
              <a:extLst>
                <a:ext uri="{FF2B5EF4-FFF2-40B4-BE49-F238E27FC236}">
                  <a16:creationId xmlns:a16="http://schemas.microsoft.com/office/drawing/2014/main" id="{473824FD-AA42-4DEE-AA43-0DA83E96F35E}"/>
                </a:ext>
              </a:extLst>
            </p:cNvPr>
            <p:cNvGrpSpPr/>
            <p:nvPr/>
          </p:nvGrpSpPr>
          <p:grpSpPr>
            <a:xfrm>
              <a:off x="11309963" y="13425765"/>
              <a:ext cx="10172479" cy="1989123"/>
              <a:chOff x="11088486" y="14906244"/>
              <a:chExt cx="10172479" cy="1989123"/>
            </a:xfrm>
          </p:grpSpPr>
          <p:pic>
            <p:nvPicPr>
              <p:cNvPr id="1032" name="Picture 8" descr="https://latex.codecogs.com/gif.latex?%5Chuge%20L%20%3D%20L_o%20&amp;plus;%20e%5E%7B%7Ba_1%7D%28R/160-1%29&amp;plus;%7Ba_2%7D%28B/160-1%29&amp;plus;%7Ba_3%7D%28pH/14-1%29&amp;plus;%7Ba_4%7D%28EC/2200-1%29&amp;plus;%7Ba_5%7D%28t/30%29&amp;plus;%7Ba_6%7D%7D">
                <a:extLst>
                  <a:ext uri="{FF2B5EF4-FFF2-40B4-BE49-F238E27FC236}">
                    <a16:creationId xmlns:a16="http://schemas.microsoft.com/office/drawing/2014/main" id="{11312873-0D38-46C9-B857-C67C61BD635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02200" y="15375091"/>
                <a:ext cx="9481775" cy="373625"/>
              </a:xfrm>
              <a:prstGeom prst="rect">
                <a:avLst/>
              </a:prstGeom>
              <a:noFill/>
              <a:extLst>
                <a:ext uri="{909E8E84-426E-40DD-AFC4-6F175D3DCCD1}">
                  <a14:hiddenFill xmlns:a14="http://schemas.microsoft.com/office/drawing/2010/main">
                    <a:solidFill>
                      <a:srgbClr val="FFFFFF"/>
                    </a:solidFill>
                  </a14:hiddenFill>
                </a:ext>
              </a:extLst>
            </p:spPr>
          </p:pic>
          <p:sp>
            <p:nvSpPr>
              <p:cNvPr id="2064" name="Left Brace 2063">
                <a:extLst>
                  <a:ext uri="{FF2B5EF4-FFF2-40B4-BE49-F238E27FC236}">
                    <a16:creationId xmlns:a16="http://schemas.microsoft.com/office/drawing/2014/main" id="{0DA7BA39-66C3-40A4-B293-9353A50C7C3E}"/>
                  </a:ext>
                </a:extLst>
              </p:cNvPr>
              <p:cNvSpPr/>
              <p:nvPr/>
            </p:nvSpPr>
            <p:spPr bwMode="auto">
              <a:xfrm rot="16200000">
                <a:off x="13098872" y="15269946"/>
                <a:ext cx="272545" cy="1171262"/>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dirty="0">
                  <a:ln>
                    <a:noFill/>
                  </a:ln>
                  <a:solidFill>
                    <a:schemeClr val="tx1"/>
                  </a:solidFill>
                  <a:effectLst/>
                  <a:latin typeface="Arial" charset="0"/>
                </a:endParaRPr>
              </a:p>
            </p:txBody>
          </p:sp>
          <p:sp>
            <p:nvSpPr>
              <p:cNvPr id="116" name="Left Brace 115">
                <a:extLst>
                  <a:ext uri="{FF2B5EF4-FFF2-40B4-BE49-F238E27FC236}">
                    <a16:creationId xmlns:a16="http://schemas.microsoft.com/office/drawing/2014/main" id="{2C31FFB9-C724-44A0-BE66-EBFDAADB1741}"/>
                  </a:ext>
                </a:extLst>
              </p:cNvPr>
              <p:cNvSpPr/>
              <p:nvPr/>
            </p:nvSpPr>
            <p:spPr bwMode="auto">
              <a:xfrm rot="16200000">
                <a:off x="14741561" y="15296016"/>
                <a:ext cx="272545" cy="1171262"/>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117" name="Left Brace 116">
                <a:extLst>
                  <a:ext uri="{FF2B5EF4-FFF2-40B4-BE49-F238E27FC236}">
                    <a16:creationId xmlns:a16="http://schemas.microsoft.com/office/drawing/2014/main" id="{482F6381-B948-45C2-A93F-230C3266A853}"/>
                  </a:ext>
                </a:extLst>
              </p:cNvPr>
              <p:cNvSpPr/>
              <p:nvPr/>
            </p:nvSpPr>
            <p:spPr bwMode="auto">
              <a:xfrm rot="16200000">
                <a:off x="16416073" y="15296015"/>
                <a:ext cx="272545" cy="1171262"/>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118" name="Left Brace 117">
                <a:extLst>
                  <a:ext uri="{FF2B5EF4-FFF2-40B4-BE49-F238E27FC236}">
                    <a16:creationId xmlns:a16="http://schemas.microsoft.com/office/drawing/2014/main" id="{7A91AF30-678B-4230-9F11-79B3E815579F}"/>
                  </a:ext>
                </a:extLst>
              </p:cNvPr>
              <p:cNvSpPr/>
              <p:nvPr/>
            </p:nvSpPr>
            <p:spPr bwMode="auto">
              <a:xfrm rot="16200000">
                <a:off x="18192228" y="15296015"/>
                <a:ext cx="272545" cy="1171262"/>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119" name="Left Brace 118">
                <a:extLst>
                  <a:ext uri="{FF2B5EF4-FFF2-40B4-BE49-F238E27FC236}">
                    <a16:creationId xmlns:a16="http://schemas.microsoft.com/office/drawing/2014/main" id="{BE96F94F-3998-4509-B767-CA1CEFD448F2}"/>
                  </a:ext>
                </a:extLst>
              </p:cNvPr>
              <p:cNvSpPr/>
              <p:nvPr/>
            </p:nvSpPr>
            <p:spPr bwMode="auto">
              <a:xfrm rot="16200000">
                <a:off x="19637155" y="15561347"/>
                <a:ext cx="333166" cy="697261"/>
              </a:xfrm>
              <a:prstGeom prst="leftBrace">
                <a:avLst>
                  <a:gd name="adj1" fmla="val 8333"/>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120" name="Left Brace 119">
                <a:extLst>
                  <a:ext uri="{FF2B5EF4-FFF2-40B4-BE49-F238E27FC236}">
                    <a16:creationId xmlns:a16="http://schemas.microsoft.com/office/drawing/2014/main" id="{31DBD507-A73E-4BBB-B26F-5148D38E3972}"/>
                  </a:ext>
                </a:extLst>
              </p:cNvPr>
              <p:cNvSpPr/>
              <p:nvPr/>
            </p:nvSpPr>
            <p:spPr bwMode="auto">
              <a:xfrm rot="16200000">
                <a:off x="20366742" y="15665841"/>
                <a:ext cx="276499" cy="431609"/>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2065" name="TextBox 2064">
                <a:extLst>
                  <a:ext uri="{FF2B5EF4-FFF2-40B4-BE49-F238E27FC236}">
                    <a16:creationId xmlns:a16="http://schemas.microsoft.com/office/drawing/2014/main" id="{270D9C9C-8750-4DCC-8679-D68057A13971}"/>
                  </a:ext>
                </a:extLst>
              </p:cNvPr>
              <p:cNvSpPr txBox="1"/>
              <p:nvPr/>
            </p:nvSpPr>
            <p:spPr>
              <a:xfrm>
                <a:off x="12333820" y="16139106"/>
                <a:ext cx="1960565" cy="553998"/>
              </a:xfrm>
              <a:prstGeom prst="rect">
                <a:avLst/>
              </a:prstGeom>
              <a:noFill/>
            </p:spPr>
            <p:txBody>
              <a:bodyPr wrap="square" rtlCol="0">
                <a:spAutoFit/>
              </a:bodyPr>
              <a:lstStyle/>
              <a:p>
                <a:r>
                  <a:rPr lang="en-GB" sz="1000" dirty="0"/>
                  <a:t>Normalized response to Red lighting levels</a:t>
                </a:r>
              </a:p>
              <a:p>
                <a:r>
                  <a:rPr lang="en-GB" sz="1000" dirty="0"/>
                  <a:t>(averaged PPFD over the day)</a:t>
                </a:r>
              </a:p>
            </p:txBody>
          </p:sp>
          <p:sp>
            <p:nvSpPr>
              <p:cNvPr id="122" name="TextBox 121">
                <a:extLst>
                  <a:ext uri="{FF2B5EF4-FFF2-40B4-BE49-F238E27FC236}">
                    <a16:creationId xmlns:a16="http://schemas.microsoft.com/office/drawing/2014/main" id="{31589941-3AC7-4860-91B2-7FD5BA7F6D8D}"/>
                  </a:ext>
                </a:extLst>
              </p:cNvPr>
              <p:cNvSpPr txBox="1"/>
              <p:nvPr/>
            </p:nvSpPr>
            <p:spPr>
              <a:xfrm>
                <a:off x="14119671" y="16126128"/>
                <a:ext cx="1960565" cy="553998"/>
              </a:xfrm>
              <a:prstGeom prst="rect">
                <a:avLst/>
              </a:prstGeom>
              <a:noFill/>
            </p:spPr>
            <p:txBody>
              <a:bodyPr wrap="square" rtlCol="0">
                <a:spAutoFit/>
              </a:bodyPr>
              <a:lstStyle/>
              <a:p>
                <a:r>
                  <a:rPr lang="en-GB" sz="1000" dirty="0"/>
                  <a:t>Normalized response to Blue lighting levels</a:t>
                </a:r>
              </a:p>
              <a:p>
                <a:r>
                  <a:rPr lang="en-GB" sz="1000" dirty="0"/>
                  <a:t>(averaged PPFD over the day)</a:t>
                </a:r>
              </a:p>
            </p:txBody>
          </p:sp>
          <p:sp>
            <p:nvSpPr>
              <p:cNvPr id="124" name="TextBox 123">
                <a:extLst>
                  <a:ext uri="{FF2B5EF4-FFF2-40B4-BE49-F238E27FC236}">
                    <a16:creationId xmlns:a16="http://schemas.microsoft.com/office/drawing/2014/main" id="{CA189860-2A16-48F3-9C56-1972D751A4E8}"/>
                  </a:ext>
                </a:extLst>
              </p:cNvPr>
              <p:cNvSpPr txBox="1"/>
              <p:nvPr/>
            </p:nvSpPr>
            <p:spPr>
              <a:xfrm>
                <a:off x="16074568" y="16150160"/>
                <a:ext cx="1279098" cy="553998"/>
              </a:xfrm>
              <a:prstGeom prst="rect">
                <a:avLst/>
              </a:prstGeom>
              <a:noFill/>
            </p:spPr>
            <p:txBody>
              <a:bodyPr wrap="square" rtlCol="0">
                <a:spAutoFit/>
              </a:bodyPr>
              <a:lstStyle/>
              <a:p>
                <a:r>
                  <a:rPr lang="en-GB" sz="1000" dirty="0"/>
                  <a:t>Normalized response to pH levels</a:t>
                </a:r>
              </a:p>
            </p:txBody>
          </p:sp>
          <p:sp>
            <p:nvSpPr>
              <p:cNvPr id="125" name="TextBox 124">
                <a:extLst>
                  <a:ext uri="{FF2B5EF4-FFF2-40B4-BE49-F238E27FC236}">
                    <a16:creationId xmlns:a16="http://schemas.microsoft.com/office/drawing/2014/main" id="{47C607E0-899E-4CB7-A6AA-CC00CABD0C10}"/>
                  </a:ext>
                </a:extLst>
              </p:cNvPr>
              <p:cNvSpPr txBox="1"/>
              <p:nvPr/>
            </p:nvSpPr>
            <p:spPr>
              <a:xfrm>
                <a:off x="17866087" y="16136298"/>
                <a:ext cx="1279098" cy="553998"/>
              </a:xfrm>
              <a:prstGeom prst="rect">
                <a:avLst/>
              </a:prstGeom>
              <a:noFill/>
            </p:spPr>
            <p:txBody>
              <a:bodyPr wrap="square" rtlCol="0">
                <a:spAutoFit/>
              </a:bodyPr>
              <a:lstStyle/>
              <a:p>
                <a:r>
                  <a:rPr lang="en-GB" sz="1000" dirty="0"/>
                  <a:t>Normalized response to EC levels</a:t>
                </a:r>
              </a:p>
            </p:txBody>
          </p:sp>
          <p:sp>
            <p:nvSpPr>
              <p:cNvPr id="126" name="TextBox 125">
                <a:extLst>
                  <a:ext uri="{FF2B5EF4-FFF2-40B4-BE49-F238E27FC236}">
                    <a16:creationId xmlns:a16="http://schemas.microsoft.com/office/drawing/2014/main" id="{070555A1-DD48-47FD-8D65-4ABBD67F023F}"/>
                  </a:ext>
                </a:extLst>
              </p:cNvPr>
              <p:cNvSpPr txBox="1"/>
              <p:nvPr/>
            </p:nvSpPr>
            <p:spPr>
              <a:xfrm>
                <a:off x="19139517" y="16187481"/>
                <a:ext cx="1279098" cy="400110"/>
              </a:xfrm>
              <a:prstGeom prst="rect">
                <a:avLst/>
              </a:prstGeom>
              <a:noFill/>
            </p:spPr>
            <p:txBody>
              <a:bodyPr wrap="square" rtlCol="0">
                <a:spAutoFit/>
              </a:bodyPr>
              <a:lstStyle/>
              <a:p>
                <a:r>
                  <a:rPr lang="en-GB" sz="1000" dirty="0"/>
                  <a:t>Natural Growth Rate of Lettuce</a:t>
                </a:r>
              </a:p>
            </p:txBody>
          </p:sp>
          <p:sp>
            <p:nvSpPr>
              <p:cNvPr id="127" name="TextBox 126">
                <a:extLst>
                  <a:ext uri="{FF2B5EF4-FFF2-40B4-BE49-F238E27FC236}">
                    <a16:creationId xmlns:a16="http://schemas.microsoft.com/office/drawing/2014/main" id="{7DD6CCA1-7E82-4A66-AFE1-82ECBDCA481C}"/>
                  </a:ext>
                </a:extLst>
              </p:cNvPr>
              <p:cNvSpPr txBox="1"/>
              <p:nvPr/>
            </p:nvSpPr>
            <p:spPr>
              <a:xfrm>
                <a:off x="20180627" y="16187481"/>
                <a:ext cx="1080338" cy="707886"/>
              </a:xfrm>
              <a:prstGeom prst="rect">
                <a:avLst/>
              </a:prstGeom>
              <a:noFill/>
            </p:spPr>
            <p:txBody>
              <a:bodyPr wrap="square" rtlCol="0">
                <a:spAutoFit/>
              </a:bodyPr>
              <a:lstStyle/>
              <a:p>
                <a:r>
                  <a:rPr lang="en-GB" sz="1000" dirty="0"/>
                  <a:t>Contribution from other non controllable factors</a:t>
                </a:r>
              </a:p>
            </p:txBody>
          </p:sp>
          <p:sp>
            <p:nvSpPr>
              <p:cNvPr id="129" name="Left Brace 128">
                <a:extLst>
                  <a:ext uri="{FF2B5EF4-FFF2-40B4-BE49-F238E27FC236}">
                    <a16:creationId xmlns:a16="http://schemas.microsoft.com/office/drawing/2014/main" id="{3D4AD41B-601B-4FE2-B2E0-256B3FB10FF0}"/>
                  </a:ext>
                </a:extLst>
              </p:cNvPr>
              <p:cNvSpPr/>
              <p:nvPr/>
            </p:nvSpPr>
            <p:spPr bwMode="auto">
              <a:xfrm rot="5400000">
                <a:off x="11173653" y="15083709"/>
                <a:ext cx="206216" cy="376549"/>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130" name="Left Brace 129">
                <a:extLst>
                  <a:ext uri="{FF2B5EF4-FFF2-40B4-BE49-F238E27FC236}">
                    <a16:creationId xmlns:a16="http://schemas.microsoft.com/office/drawing/2014/main" id="{B9D7AB5A-20F4-4615-B050-EF5FD9D968BE}"/>
                  </a:ext>
                </a:extLst>
              </p:cNvPr>
              <p:cNvSpPr/>
              <p:nvPr/>
            </p:nvSpPr>
            <p:spPr bwMode="auto">
              <a:xfrm rot="16200000">
                <a:off x="11773515" y="15690599"/>
                <a:ext cx="206216" cy="376549"/>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2068" name="TextBox 2067">
                <a:extLst>
                  <a:ext uri="{FF2B5EF4-FFF2-40B4-BE49-F238E27FC236}">
                    <a16:creationId xmlns:a16="http://schemas.microsoft.com/office/drawing/2014/main" id="{E8C1F43F-EBE1-4BBF-B5AB-6D6288DBE67E}"/>
                  </a:ext>
                </a:extLst>
              </p:cNvPr>
              <p:cNvSpPr txBox="1"/>
              <p:nvPr/>
            </p:nvSpPr>
            <p:spPr>
              <a:xfrm>
                <a:off x="11160523" y="14906244"/>
                <a:ext cx="1282723" cy="246221"/>
              </a:xfrm>
              <a:prstGeom prst="rect">
                <a:avLst/>
              </a:prstGeom>
              <a:noFill/>
            </p:spPr>
            <p:txBody>
              <a:bodyPr wrap="none" rtlCol="0">
                <a:spAutoFit/>
              </a:bodyPr>
              <a:lstStyle/>
              <a:p>
                <a:r>
                  <a:rPr lang="en-GB" sz="1000" dirty="0"/>
                  <a:t>Estimated leaf area</a:t>
                </a:r>
              </a:p>
            </p:txBody>
          </p:sp>
          <p:sp>
            <p:nvSpPr>
              <p:cNvPr id="132" name="TextBox 131">
                <a:extLst>
                  <a:ext uri="{FF2B5EF4-FFF2-40B4-BE49-F238E27FC236}">
                    <a16:creationId xmlns:a16="http://schemas.microsoft.com/office/drawing/2014/main" id="{E8F27CED-7309-4FB1-A7CA-887C1D32F0B5}"/>
                  </a:ext>
                </a:extLst>
              </p:cNvPr>
              <p:cNvSpPr txBox="1"/>
              <p:nvPr/>
            </p:nvSpPr>
            <p:spPr>
              <a:xfrm>
                <a:off x="11335746" y="16126128"/>
                <a:ext cx="1081754" cy="707886"/>
              </a:xfrm>
              <a:prstGeom prst="rect">
                <a:avLst/>
              </a:prstGeom>
              <a:noFill/>
            </p:spPr>
            <p:txBody>
              <a:bodyPr wrap="square" rtlCol="0">
                <a:spAutoFit/>
              </a:bodyPr>
              <a:lstStyle/>
              <a:p>
                <a:r>
                  <a:rPr lang="en-GB" sz="1000" dirty="0"/>
                  <a:t>Initial leaf area </a:t>
                </a:r>
              </a:p>
              <a:p>
                <a:r>
                  <a:rPr lang="en-GB" sz="1000" dirty="0"/>
                  <a:t>(set as 7.5cm2 from pictorial data)</a:t>
                </a:r>
              </a:p>
            </p:txBody>
          </p:sp>
        </p:grp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4AF8ECF5-B25C-4C1B-912F-5538F28FFB57}"/>
                    </a:ext>
                  </a:extLst>
                </p:cNvPr>
                <p:cNvSpPr txBox="1"/>
                <p:nvPr/>
              </p:nvSpPr>
              <p:spPr>
                <a:xfrm>
                  <a:off x="11329012" y="15448151"/>
                  <a:ext cx="9718358" cy="553998"/>
                </a:xfrm>
                <a:prstGeom prst="rect">
                  <a:avLst/>
                </a:prstGeom>
                <a:noFill/>
              </p:spPr>
              <p:txBody>
                <a:bodyPr wrap="square" rtlCol="0">
                  <a:spAutoFit/>
                </a:bodyPr>
                <a:lstStyle/>
                <a:p>
                  <a:pPr algn="just"/>
                  <a:r>
                    <a:rPr lang="en-GB" sz="1500" dirty="0"/>
                    <a:t>From the equation, we are interested in the finding the constants  </a:t>
                  </a:r>
                  <a14:m>
                    <m:oMath xmlns:m="http://schemas.openxmlformats.org/officeDocument/2006/math">
                      <m:sSub>
                        <m:sSubPr>
                          <m:ctrlPr>
                            <a:rPr lang="en-GB" sz="1500" b="0" i="1" smtClean="0">
                              <a:latin typeface="Cambria Math" panose="02040503050406030204" pitchFamily="18" charset="0"/>
                            </a:rPr>
                          </m:ctrlPr>
                        </m:sSubPr>
                        <m:e>
                          <m:r>
                            <a:rPr lang="en-GB" sz="1500" b="0" i="1" smtClean="0">
                              <a:latin typeface="Cambria Math" panose="02040503050406030204" pitchFamily="18" charset="0"/>
                            </a:rPr>
                            <m:t>𝑎</m:t>
                          </m:r>
                        </m:e>
                        <m:sub>
                          <m:r>
                            <a:rPr lang="en-GB" sz="1500" b="0" i="1" smtClean="0">
                              <a:latin typeface="Cambria Math" panose="02040503050406030204" pitchFamily="18" charset="0"/>
                            </a:rPr>
                            <m:t>𝑖</m:t>
                          </m:r>
                        </m:sub>
                      </m:sSub>
                    </m:oMath>
                  </a14:m>
                  <a:r>
                    <a:rPr lang="en-GB" sz="1500" dirty="0"/>
                    <a:t>, as they illuminate how much each factor impact the leaf area growth.  </a:t>
                  </a:r>
                </a:p>
              </p:txBody>
            </p:sp>
          </mc:Choice>
          <mc:Fallback xmlns="">
            <p:sp>
              <p:nvSpPr>
                <p:cNvPr id="134" name="TextBox 133">
                  <a:extLst>
                    <a:ext uri="{FF2B5EF4-FFF2-40B4-BE49-F238E27FC236}">
                      <a16:creationId xmlns:a16="http://schemas.microsoft.com/office/drawing/2014/main" id="{4AF8ECF5-B25C-4C1B-912F-5538F28FFB57}"/>
                    </a:ext>
                  </a:extLst>
                </p:cNvPr>
                <p:cNvSpPr txBox="1">
                  <a:spLocks noRot="1" noChangeAspect="1" noMove="1" noResize="1" noEditPoints="1" noAdjustHandles="1" noChangeArrowheads="1" noChangeShapeType="1" noTextEdit="1"/>
                </p:cNvSpPr>
                <p:nvPr/>
              </p:nvSpPr>
              <p:spPr>
                <a:xfrm>
                  <a:off x="11329012" y="15448151"/>
                  <a:ext cx="9718358" cy="553998"/>
                </a:xfrm>
                <a:prstGeom prst="rect">
                  <a:avLst/>
                </a:prstGeom>
                <a:blipFill>
                  <a:blip r:embed="rId13"/>
                  <a:stretch>
                    <a:fillRect l="-251" t="-3297" r="-188" b="-10989"/>
                  </a:stretch>
                </a:blipFill>
              </p:spPr>
              <p:txBody>
                <a:bodyPr/>
                <a:lstStyle/>
                <a:p>
                  <a:r>
                    <a:rPr lang="en-GB">
                      <a:noFill/>
                    </a:rPr>
                    <a:t> </a:t>
                  </a:r>
                </a:p>
              </p:txBody>
            </p:sp>
          </mc:Fallback>
        </mc:AlternateContent>
      </p:grpSp>
      <p:sp>
        <p:nvSpPr>
          <p:cNvPr id="54" name="TextBox 53">
            <a:extLst>
              <a:ext uri="{FF2B5EF4-FFF2-40B4-BE49-F238E27FC236}">
                <a16:creationId xmlns:a16="http://schemas.microsoft.com/office/drawing/2014/main" id="{7E8A136A-E0DC-44BE-9A05-77CC7DD2AE88}"/>
              </a:ext>
            </a:extLst>
          </p:cNvPr>
          <p:cNvSpPr txBox="1"/>
          <p:nvPr/>
        </p:nvSpPr>
        <p:spPr>
          <a:xfrm>
            <a:off x="11212775" y="19076234"/>
            <a:ext cx="6522940" cy="400110"/>
          </a:xfrm>
          <a:prstGeom prst="rect">
            <a:avLst/>
          </a:prstGeom>
          <a:noFill/>
        </p:spPr>
        <p:txBody>
          <a:bodyPr wrap="none" rtlCol="0">
            <a:spAutoFit/>
          </a:bodyPr>
          <a:lstStyle/>
          <a:p>
            <a:r>
              <a:rPr lang="en-GB" sz="2000" b="1" dirty="0"/>
              <a:t>Predictive Modelling using Linear Ridge Regression</a:t>
            </a:r>
          </a:p>
        </p:txBody>
      </p:sp>
      <p:grpSp>
        <p:nvGrpSpPr>
          <p:cNvPr id="10" name="Group 9">
            <a:extLst>
              <a:ext uri="{FF2B5EF4-FFF2-40B4-BE49-F238E27FC236}">
                <a16:creationId xmlns:a16="http://schemas.microsoft.com/office/drawing/2014/main" id="{7422CEED-D61A-4A39-803A-CB516F1F38BD}"/>
              </a:ext>
            </a:extLst>
          </p:cNvPr>
          <p:cNvGrpSpPr/>
          <p:nvPr/>
        </p:nvGrpSpPr>
        <p:grpSpPr>
          <a:xfrm>
            <a:off x="11244610" y="20497800"/>
            <a:ext cx="6868354" cy="1720731"/>
            <a:chOff x="11293730" y="20829983"/>
            <a:chExt cx="6868354" cy="1720731"/>
          </a:xfrm>
        </p:grpSpPr>
        <p:pic>
          <p:nvPicPr>
            <p:cNvPr id="2050" name="Picture 2049">
              <a:extLst>
                <a:ext uri="{FF2B5EF4-FFF2-40B4-BE49-F238E27FC236}">
                  <a16:creationId xmlns:a16="http://schemas.microsoft.com/office/drawing/2014/main" id="{D5B1800E-B8F1-47F0-8ACE-A5175E378083}"/>
                </a:ext>
              </a:extLst>
            </p:cNvPr>
            <p:cNvPicPr>
              <a:picLocks noChangeAspect="1"/>
            </p:cNvPicPr>
            <p:nvPr/>
          </p:nvPicPr>
          <p:blipFill>
            <a:blip r:embed="rId14"/>
            <a:stretch>
              <a:fillRect/>
            </a:stretch>
          </p:blipFill>
          <p:spPr>
            <a:xfrm>
              <a:off x="11323677" y="21231523"/>
              <a:ext cx="6838407" cy="1319191"/>
            </a:xfrm>
            <a:prstGeom prst="rect">
              <a:avLst/>
            </a:prstGeom>
          </p:spPr>
        </p:pic>
        <p:pic>
          <p:nvPicPr>
            <p:cNvPr id="8" name="Picture 8" descr="https://latex.codecogs.com/gif.latex?%5Cinline%20%5Clarge%20Ridge%20%3D%20argmin_%7Ba%7D%5Csum%20%5E%7Bdatapoints%7D_%7Bk%3D1%7D%20%28leafarea%20-%20a.growthfactor%29%5E2%20&amp;plus;%20%5Calpha%20%5Csum%20%5E%7B6%7D_%7Bi%3D1%7D%20a">
              <a:extLst>
                <a:ext uri="{FF2B5EF4-FFF2-40B4-BE49-F238E27FC236}">
                  <a16:creationId xmlns:a16="http://schemas.microsoft.com/office/drawing/2014/main" id="{0FE86E9B-0BC0-40A2-8E9C-F1508142F35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293730" y="20829983"/>
              <a:ext cx="5057775" cy="228600"/>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98579352-D9A7-485E-9824-39009BB381A9}"/>
                  </a:ext>
                </a:extLst>
              </p:cNvPr>
              <p:cNvSpPr txBox="1"/>
              <p:nvPr/>
            </p:nvSpPr>
            <p:spPr>
              <a:xfrm>
                <a:off x="11479407" y="22479000"/>
                <a:ext cx="10142559" cy="1477328"/>
              </a:xfrm>
              <a:prstGeom prst="rect">
                <a:avLst/>
              </a:prstGeom>
              <a:noFill/>
            </p:spPr>
            <p:txBody>
              <a:bodyPr wrap="square" rtlCol="0">
                <a:spAutoFit/>
              </a:bodyPr>
              <a:lstStyle/>
              <a:p>
                <a:pPr algn="just"/>
                <a:r>
                  <a:rPr lang="en-GB" sz="1500" dirty="0"/>
                  <a:t>The scatterplot on the right shows the accuracy of fit between the predicted leaf area (red dots) and the real leaf area (black dots). A </a:t>
                </a:r>
                <a14:m>
                  <m:oMath xmlns:m="http://schemas.openxmlformats.org/officeDocument/2006/math">
                    <m:sSup>
                      <m:sSupPr>
                        <m:ctrlPr>
                          <a:rPr lang="en-GB" sz="1500" b="0" i="1" smtClean="0">
                            <a:latin typeface="Cambria Math" panose="02040503050406030204" pitchFamily="18" charset="0"/>
                          </a:rPr>
                        </m:ctrlPr>
                      </m:sSupPr>
                      <m:e>
                        <m:r>
                          <a:rPr lang="en-GB" sz="1500" b="0" i="1" smtClean="0">
                            <a:latin typeface="Cambria Math" panose="02040503050406030204" pitchFamily="18" charset="0"/>
                          </a:rPr>
                          <m:t>𝑟</m:t>
                        </m:r>
                      </m:e>
                      <m:sup>
                        <m:r>
                          <a:rPr lang="en-GB" sz="1500" b="0" i="1" smtClean="0">
                            <a:latin typeface="Cambria Math" panose="02040503050406030204" pitchFamily="18" charset="0"/>
                          </a:rPr>
                          <m:t>2</m:t>
                        </m:r>
                      </m:sup>
                    </m:sSup>
                  </m:oMath>
                </a14:m>
                <a:r>
                  <a:rPr lang="en-GB" sz="1500" dirty="0"/>
                  <a:t> value of 0.70 evaluates the goodness of fit between prediction and actual readings. This value could possibly be improved with more data from future experiments, or fitting using a higher dimension method since growth factors might not be all linearly related to growth rate.</a:t>
                </a:r>
              </a:p>
              <a:p>
                <a:pPr algn="just"/>
                <a:r>
                  <a:rPr lang="en-GB" sz="1500" b="1" dirty="0">
                    <a:solidFill>
                      <a:schemeClr val="tx1"/>
                    </a:solidFill>
                  </a:rPr>
                  <a:t>Fitted Coefficients : </a:t>
                </a:r>
                <a14:m>
                  <m:oMath xmlns:m="http://schemas.openxmlformats.org/officeDocument/2006/math">
                    <m:sSub>
                      <m:sSubPr>
                        <m:ctrlPr>
                          <a:rPr lang="en-GB" sz="1500" b="1" i="1" smtClean="0">
                            <a:solidFill>
                              <a:schemeClr val="tx1"/>
                            </a:solidFill>
                            <a:latin typeface="Cambria Math" panose="02040503050406030204" pitchFamily="18" charset="0"/>
                          </a:rPr>
                        </m:ctrlPr>
                      </m:sSubPr>
                      <m:e>
                        <m:r>
                          <a:rPr lang="en-GB" sz="1500" b="1" i="1" smtClean="0">
                            <a:solidFill>
                              <a:schemeClr val="tx1"/>
                            </a:solidFill>
                            <a:latin typeface="Cambria Math" panose="02040503050406030204" pitchFamily="18" charset="0"/>
                          </a:rPr>
                          <m:t>𝒂</m:t>
                        </m:r>
                      </m:e>
                      <m:sub>
                        <m:r>
                          <a:rPr lang="en-GB" sz="1500" b="1" i="1" smtClean="0">
                            <a:solidFill>
                              <a:schemeClr val="tx1"/>
                            </a:solidFill>
                            <a:latin typeface="Cambria Math" panose="02040503050406030204" pitchFamily="18" charset="0"/>
                          </a:rPr>
                          <m:t>𝟏</m:t>
                        </m:r>
                      </m:sub>
                    </m:sSub>
                    <m:r>
                      <a:rPr lang="en-GB" sz="1500" b="1" i="1" smtClean="0">
                        <a:solidFill>
                          <a:schemeClr val="tx1"/>
                        </a:solidFill>
                        <a:latin typeface="Cambria Math" panose="02040503050406030204" pitchFamily="18" charset="0"/>
                      </a:rPr>
                      <m:t>=</m:t>
                    </m:r>
                    <m:r>
                      <a:rPr lang="en-GB" sz="1500" b="1" i="1" smtClean="0">
                        <a:solidFill>
                          <a:schemeClr val="tx1"/>
                        </a:solidFill>
                        <a:latin typeface="Cambria Math" panose="02040503050406030204" pitchFamily="18" charset="0"/>
                      </a:rPr>
                      <m:t>𝟐</m:t>
                    </m:r>
                    <m:r>
                      <a:rPr lang="en-GB" sz="1500" b="1" i="1" smtClean="0">
                        <a:solidFill>
                          <a:schemeClr val="tx1"/>
                        </a:solidFill>
                        <a:latin typeface="Cambria Math" panose="02040503050406030204" pitchFamily="18" charset="0"/>
                      </a:rPr>
                      <m:t>.</m:t>
                    </m:r>
                    <m:r>
                      <a:rPr lang="en-GB" sz="1500" b="1" i="1" smtClean="0">
                        <a:solidFill>
                          <a:schemeClr val="tx1"/>
                        </a:solidFill>
                        <a:latin typeface="Cambria Math" panose="02040503050406030204" pitchFamily="18" charset="0"/>
                      </a:rPr>
                      <m:t>𝟎𝟑𝟕</m:t>
                    </m:r>
                    <m:r>
                      <a:rPr lang="en-GB" sz="1500" b="1" i="1" smtClean="0">
                        <a:solidFill>
                          <a:schemeClr val="tx1"/>
                        </a:solidFill>
                        <a:latin typeface="Cambria Math" panose="02040503050406030204" pitchFamily="18" charset="0"/>
                      </a:rPr>
                      <m:t>, </m:t>
                    </m:r>
                    <m:sSub>
                      <m:sSubPr>
                        <m:ctrlPr>
                          <a:rPr lang="en-GB" sz="1500" b="1" i="1" smtClean="0">
                            <a:solidFill>
                              <a:schemeClr val="tx1"/>
                            </a:solidFill>
                            <a:latin typeface="Cambria Math" panose="02040503050406030204" pitchFamily="18" charset="0"/>
                          </a:rPr>
                        </m:ctrlPr>
                      </m:sSubPr>
                      <m:e>
                        <m:r>
                          <a:rPr lang="en-GB" sz="1500" b="1" i="1" smtClean="0">
                            <a:solidFill>
                              <a:schemeClr val="tx1"/>
                            </a:solidFill>
                            <a:latin typeface="Cambria Math" panose="02040503050406030204" pitchFamily="18" charset="0"/>
                          </a:rPr>
                          <m:t>𝒂</m:t>
                        </m:r>
                      </m:e>
                      <m:sub>
                        <m:r>
                          <a:rPr lang="en-GB" sz="1500" b="1" i="1" smtClean="0">
                            <a:solidFill>
                              <a:schemeClr val="tx1"/>
                            </a:solidFill>
                            <a:latin typeface="Cambria Math" panose="02040503050406030204" pitchFamily="18" charset="0"/>
                          </a:rPr>
                          <m:t>𝟐</m:t>
                        </m:r>
                      </m:sub>
                    </m:sSub>
                    <m:r>
                      <a:rPr lang="en-GB" sz="1500" b="1" i="1" smtClean="0">
                        <a:solidFill>
                          <a:schemeClr val="tx1"/>
                        </a:solidFill>
                        <a:latin typeface="Cambria Math" panose="02040503050406030204" pitchFamily="18" charset="0"/>
                      </a:rPr>
                      <m:t>=</m:t>
                    </m:r>
                    <m:r>
                      <a:rPr lang="en-GB" sz="1500" b="1" i="1" smtClean="0">
                        <a:solidFill>
                          <a:schemeClr val="tx1"/>
                        </a:solidFill>
                        <a:latin typeface="Cambria Math" panose="02040503050406030204" pitchFamily="18" charset="0"/>
                      </a:rPr>
                      <m:t>𝟏</m:t>
                    </m:r>
                    <m:r>
                      <a:rPr lang="en-GB" sz="1500" b="1" i="1" smtClean="0">
                        <a:solidFill>
                          <a:schemeClr val="tx1"/>
                        </a:solidFill>
                        <a:latin typeface="Cambria Math" panose="02040503050406030204" pitchFamily="18" charset="0"/>
                      </a:rPr>
                      <m:t>.</m:t>
                    </m:r>
                    <m:r>
                      <a:rPr lang="en-GB" sz="1500" b="1" i="1" smtClean="0">
                        <a:solidFill>
                          <a:schemeClr val="tx1"/>
                        </a:solidFill>
                        <a:latin typeface="Cambria Math" panose="02040503050406030204" pitchFamily="18" charset="0"/>
                      </a:rPr>
                      <m:t>𝟑𝟑𝟔</m:t>
                    </m:r>
                    <m:r>
                      <a:rPr lang="en-GB" sz="1500" b="1" i="1" smtClean="0">
                        <a:solidFill>
                          <a:schemeClr val="tx1"/>
                        </a:solidFill>
                        <a:latin typeface="Cambria Math" panose="02040503050406030204" pitchFamily="18" charset="0"/>
                      </a:rPr>
                      <m:t>, </m:t>
                    </m:r>
                    <m:sSub>
                      <m:sSubPr>
                        <m:ctrlPr>
                          <a:rPr lang="en-GB" sz="1500" b="1" i="1" smtClean="0">
                            <a:solidFill>
                              <a:schemeClr val="tx1"/>
                            </a:solidFill>
                            <a:latin typeface="Cambria Math" panose="02040503050406030204" pitchFamily="18" charset="0"/>
                          </a:rPr>
                        </m:ctrlPr>
                      </m:sSubPr>
                      <m:e>
                        <m:r>
                          <a:rPr lang="en-GB" sz="1500" b="1" i="1" smtClean="0">
                            <a:solidFill>
                              <a:schemeClr val="tx1"/>
                            </a:solidFill>
                            <a:latin typeface="Cambria Math" panose="02040503050406030204" pitchFamily="18" charset="0"/>
                          </a:rPr>
                          <m:t>𝒂</m:t>
                        </m:r>
                      </m:e>
                      <m:sub>
                        <m:r>
                          <a:rPr lang="en-GB" sz="1500" b="1" i="1" smtClean="0">
                            <a:solidFill>
                              <a:schemeClr val="tx1"/>
                            </a:solidFill>
                            <a:latin typeface="Cambria Math" panose="02040503050406030204" pitchFamily="18" charset="0"/>
                          </a:rPr>
                          <m:t>𝟑</m:t>
                        </m:r>
                      </m:sub>
                    </m:sSub>
                    <m:r>
                      <a:rPr lang="en-GB" sz="1500" b="1" i="1" smtClean="0">
                        <a:solidFill>
                          <a:schemeClr val="tx1"/>
                        </a:solidFill>
                        <a:latin typeface="Cambria Math" panose="02040503050406030204" pitchFamily="18" charset="0"/>
                      </a:rPr>
                      <m:t>=−</m:t>
                    </m:r>
                    <m:r>
                      <a:rPr lang="en-GB" sz="1500" b="1" i="1" smtClean="0">
                        <a:solidFill>
                          <a:schemeClr val="tx1"/>
                        </a:solidFill>
                        <a:latin typeface="Cambria Math" panose="02040503050406030204" pitchFamily="18" charset="0"/>
                      </a:rPr>
                      <m:t>𝟐</m:t>
                    </m:r>
                    <m:r>
                      <a:rPr lang="en-GB" sz="1500" b="1" i="1" smtClean="0">
                        <a:solidFill>
                          <a:schemeClr val="tx1"/>
                        </a:solidFill>
                        <a:latin typeface="Cambria Math" panose="02040503050406030204" pitchFamily="18" charset="0"/>
                      </a:rPr>
                      <m:t>.</m:t>
                    </m:r>
                    <m:r>
                      <a:rPr lang="en-GB" sz="1500" b="1" i="1" smtClean="0">
                        <a:solidFill>
                          <a:schemeClr val="tx1"/>
                        </a:solidFill>
                        <a:latin typeface="Cambria Math" panose="02040503050406030204" pitchFamily="18" charset="0"/>
                      </a:rPr>
                      <m:t>𝟎𝟓𝟒</m:t>
                    </m:r>
                    <m:r>
                      <a:rPr lang="en-GB" sz="1500" b="1" i="1" smtClean="0">
                        <a:solidFill>
                          <a:schemeClr val="tx1"/>
                        </a:solidFill>
                        <a:latin typeface="Cambria Math" panose="02040503050406030204" pitchFamily="18" charset="0"/>
                      </a:rPr>
                      <m:t>,</m:t>
                    </m:r>
                    <m:sSub>
                      <m:sSubPr>
                        <m:ctrlPr>
                          <a:rPr lang="en-GB" sz="1500" b="1" i="1" smtClean="0">
                            <a:solidFill>
                              <a:schemeClr val="tx1"/>
                            </a:solidFill>
                            <a:latin typeface="Cambria Math" panose="02040503050406030204" pitchFamily="18" charset="0"/>
                          </a:rPr>
                        </m:ctrlPr>
                      </m:sSubPr>
                      <m:e>
                        <m:r>
                          <a:rPr lang="en-GB" sz="1500" b="1" i="1" smtClean="0">
                            <a:solidFill>
                              <a:schemeClr val="tx1"/>
                            </a:solidFill>
                            <a:latin typeface="Cambria Math" panose="02040503050406030204" pitchFamily="18" charset="0"/>
                          </a:rPr>
                          <m:t>𝒂</m:t>
                        </m:r>
                      </m:e>
                      <m:sub>
                        <m:r>
                          <a:rPr lang="en-GB" sz="1500" b="1" i="1" smtClean="0">
                            <a:solidFill>
                              <a:schemeClr val="tx1"/>
                            </a:solidFill>
                            <a:latin typeface="Cambria Math" panose="02040503050406030204" pitchFamily="18" charset="0"/>
                          </a:rPr>
                          <m:t>𝟒</m:t>
                        </m:r>
                      </m:sub>
                    </m:sSub>
                    <m:r>
                      <a:rPr lang="en-GB" sz="1500" b="1" i="1" smtClean="0">
                        <a:solidFill>
                          <a:schemeClr val="tx1"/>
                        </a:solidFill>
                        <a:latin typeface="Cambria Math" panose="02040503050406030204" pitchFamily="18" charset="0"/>
                      </a:rPr>
                      <m:t>=−</m:t>
                    </m:r>
                    <m:r>
                      <a:rPr lang="en-GB" sz="1500" b="1" i="1" smtClean="0">
                        <a:solidFill>
                          <a:schemeClr val="tx1"/>
                        </a:solidFill>
                        <a:latin typeface="Cambria Math" panose="02040503050406030204" pitchFamily="18" charset="0"/>
                      </a:rPr>
                      <m:t>𝟏</m:t>
                    </m:r>
                    <m:r>
                      <a:rPr lang="en-GB" sz="1500" b="1" i="1" smtClean="0">
                        <a:solidFill>
                          <a:schemeClr val="tx1"/>
                        </a:solidFill>
                        <a:latin typeface="Cambria Math" panose="02040503050406030204" pitchFamily="18" charset="0"/>
                      </a:rPr>
                      <m:t>.</m:t>
                    </m:r>
                    <m:r>
                      <a:rPr lang="en-GB" sz="1500" b="1" i="1" smtClean="0">
                        <a:solidFill>
                          <a:schemeClr val="tx1"/>
                        </a:solidFill>
                        <a:latin typeface="Cambria Math" panose="02040503050406030204" pitchFamily="18" charset="0"/>
                      </a:rPr>
                      <m:t>𝟕𝟔𝟏</m:t>
                    </m:r>
                    <m:r>
                      <a:rPr lang="en-GB" sz="1500" b="1" i="1" smtClean="0">
                        <a:solidFill>
                          <a:schemeClr val="tx1"/>
                        </a:solidFill>
                        <a:latin typeface="Cambria Math" panose="02040503050406030204" pitchFamily="18" charset="0"/>
                      </a:rPr>
                      <m:t>,</m:t>
                    </m:r>
                    <m:sSub>
                      <m:sSubPr>
                        <m:ctrlPr>
                          <a:rPr lang="en-GB" sz="1500" b="1" i="1" smtClean="0">
                            <a:solidFill>
                              <a:schemeClr val="tx1"/>
                            </a:solidFill>
                            <a:latin typeface="Cambria Math" panose="02040503050406030204" pitchFamily="18" charset="0"/>
                          </a:rPr>
                        </m:ctrlPr>
                      </m:sSubPr>
                      <m:e>
                        <m:r>
                          <a:rPr lang="en-GB" sz="1500" b="1" i="1" smtClean="0">
                            <a:solidFill>
                              <a:schemeClr val="tx1"/>
                            </a:solidFill>
                            <a:latin typeface="Cambria Math" panose="02040503050406030204" pitchFamily="18" charset="0"/>
                          </a:rPr>
                          <m:t>𝒂</m:t>
                        </m:r>
                      </m:e>
                      <m:sub>
                        <m:r>
                          <a:rPr lang="en-GB" sz="1500" b="1" i="1" smtClean="0">
                            <a:solidFill>
                              <a:schemeClr val="tx1"/>
                            </a:solidFill>
                            <a:latin typeface="Cambria Math" panose="02040503050406030204" pitchFamily="18" charset="0"/>
                          </a:rPr>
                          <m:t>𝟓</m:t>
                        </m:r>
                      </m:sub>
                    </m:sSub>
                    <m:r>
                      <a:rPr lang="en-GB" sz="1500" b="1" i="1" smtClean="0">
                        <a:solidFill>
                          <a:schemeClr val="tx1"/>
                        </a:solidFill>
                        <a:latin typeface="Cambria Math" panose="02040503050406030204" pitchFamily="18" charset="0"/>
                      </a:rPr>
                      <m:t>=</m:t>
                    </m:r>
                    <m:r>
                      <a:rPr lang="en-GB" sz="1500" b="1" i="1" smtClean="0">
                        <a:solidFill>
                          <a:schemeClr val="tx1"/>
                        </a:solidFill>
                        <a:latin typeface="Cambria Math" panose="02040503050406030204" pitchFamily="18" charset="0"/>
                      </a:rPr>
                      <m:t>𝟑</m:t>
                    </m:r>
                    <m:r>
                      <a:rPr lang="en-GB" sz="1500" b="1" i="1" smtClean="0">
                        <a:solidFill>
                          <a:schemeClr val="tx1"/>
                        </a:solidFill>
                        <a:latin typeface="Cambria Math" panose="02040503050406030204" pitchFamily="18" charset="0"/>
                      </a:rPr>
                      <m:t>.</m:t>
                    </m:r>
                    <m:r>
                      <a:rPr lang="en-GB" sz="1500" b="1" i="1" smtClean="0">
                        <a:solidFill>
                          <a:schemeClr val="tx1"/>
                        </a:solidFill>
                        <a:latin typeface="Cambria Math" panose="02040503050406030204" pitchFamily="18" charset="0"/>
                      </a:rPr>
                      <m:t>𝟕𝟓</m:t>
                    </m:r>
                    <m:r>
                      <a:rPr lang="en-GB" sz="1500" b="1" i="1" smtClean="0">
                        <a:solidFill>
                          <a:schemeClr val="tx1"/>
                        </a:solidFill>
                        <a:latin typeface="Cambria Math" panose="02040503050406030204" pitchFamily="18" charset="0"/>
                      </a:rPr>
                      <m:t>, </m:t>
                    </m:r>
                    <m:sSub>
                      <m:sSubPr>
                        <m:ctrlPr>
                          <a:rPr lang="en-GB" sz="1500" b="1" i="1" smtClean="0">
                            <a:solidFill>
                              <a:schemeClr val="tx1"/>
                            </a:solidFill>
                            <a:latin typeface="Cambria Math" panose="02040503050406030204" pitchFamily="18" charset="0"/>
                          </a:rPr>
                        </m:ctrlPr>
                      </m:sSubPr>
                      <m:e>
                        <m:r>
                          <a:rPr lang="en-GB" sz="1500" b="1" i="1" smtClean="0">
                            <a:solidFill>
                              <a:schemeClr val="tx1"/>
                            </a:solidFill>
                            <a:latin typeface="Cambria Math" panose="02040503050406030204" pitchFamily="18" charset="0"/>
                          </a:rPr>
                          <m:t>𝒂</m:t>
                        </m:r>
                      </m:e>
                      <m:sub>
                        <m:r>
                          <a:rPr lang="en-GB" sz="1500" b="1" i="1" smtClean="0">
                            <a:solidFill>
                              <a:schemeClr val="tx1"/>
                            </a:solidFill>
                            <a:latin typeface="Cambria Math" panose="02040503050406030204" pitchFamily="18" charset="0"/>
                          </a:rPr>
                          <m:t>𝟔</m:t>
                        </m:r>
                      </m:sub>
                    </m:sSub>
                    <m:r>
                      <a:rPr lang="en-GB" sz="1500" b="1" i="1" smtClean="0">
                        <a:solidFill>
                          <a:schemeClr val="tx1"/>
                        </a:solidFill>
                        <a:latin typeface="Cambria Math" panose="02040503050406030204" pitchFamily="18" charset="0"/>
                      </a:rPr>
                      <m:t>=</m:t>
                    </m:r>
                    <m:r>
                      <a:rPr lang="en-GB" sz="1500" b="1" i="1" smtClean="0">
                        <a:solidFill>
                          <a:schemeClr val="tx1"/>
                        </a:solidFill>
                        <a:latin typeface="Cambria Math" panose="02040503050406030204" pitchFamily="18" charset="0"/>
                      </a:rPr>
                      <m:t>𝟑</m:t>
                    </m:r>
                    <m:r>
                      <a:rPr lang="en-GB" sz="1500" b="1" i="1" smtClean="0">
                        <a:solidFill>
                          <a:schemeClr val="tx1"/>
                        </a:solidFill>
                        <a:latin typeface="Cambria Math" panose="02040503050406030204" pitchFamily="18" charset="0"/>
                      </a:rPr>
                      <m:t>.</m:t>
                    </m:r>
                    <m:r>
                      <a:rPr lang="en-GB" sz="1500" b="1" i="1" smtClean="0">
                        <a:solidFill>
                          <a:schemeClr val="tx1"/>
                        </a:solidFill>
                        <a:latin typeface="Cambria Math" panose="02040503050406030204" pitchFamily="18" charset="0"/>
                      </a:rPr>
                      <m:t>𝟐𝟔𝟖</m:t>
                    </m:r>
                  </m:oMath>
                </a14:m>
                <a:endParaRPr lang="en-GB" sz="1500" b="1" dirty="0">
                  <a:solidFill>
                    <a:schemeClr val="tx1"/>
                  </a:solidFill>
                </a:endParaRPr>
              </a:p>
              <a:p>
                <a:pPr algn="just"/>
                <a:r>
                  <a:rPr lang="en-GB" sz="1500" dirty="0"/>
                  <a:t> </a:t>
                </a:r>
              </a:p>
            </p:txBody>
          </p:sp>
        </mc:Choice>
        <mc:Fallback xmlns="">
          <p:sp>
            <p:nvSpPr>
              <p:cNvPr id="70" name="TextBox 69">
                <a:extLst>
                  <a:ext uri="{FF2B5EF4-FFF2-40B4-BE49-F238E27FC236}">
                    <a16:creationId xmlns:a16="http://schemas.microsoft.com/office/drawing/2014/main" id="{98579352-D9A7-485E-9824-39009BB381A9}"/>
                  </a:ext>
                </a:extLst>
              </p:cNvPr>
              <p:cNvSpPr txBox="1">
                <a:spLocks noRot="1" noChangeAspect="1" noMove="1" noResize="1" noEditPoints="1" noAdjustHandles="1" noChangeArrowheads="1" noChangeShapeType="1" noTextEdit="1"/>
              </p:cNvSpPr>
              <p:nvPr/>
            </p:nvSpPr>
            <p:spPr>
              <a:xfrm>
                <a:off x="11479407" y="22479000"/>
                <a:ext cx="10142559" cy="1477328"/>
              </a:xfrm>
              <a:prstGeom prst="rect">
                <a:avLst/>
              </a:prstGeom>
              <a:blipFill>
                <a:blip r:embed="rId17"/>
                <a:stretch>
                  <a:fillRect l="-240" t="-1240" r="-240"/>
                </a:stretch>
              </a:blipFill>
            </p:spPr>
            <p:txBody>
              <a:bodyPr/>
              <a:lstStyle/>
              <a:p>
                <a:r>
                  <a:rPr lang="en-GB">
                    <a:noFill/>
                  </a:rPr>
                  <a:t> </a:t>
                </a:r>
              </a:p>
            </p:txBody>
          </p:sp>
        </mc:Fallback>
      </mc:AlternateContent>
      <p:sp>
        <p:nvSpPr>
          <p:cNvPr id="80" name="TextBox 79">
            <a:extLst>
              <a:ext uri="{FF2B5EF4-FFF2-40B4-BE49-F238E27FC236}">
                <a16:creationId xmlns:a16="http://schemas.microsoft.com/office/drawing/2014/main" id="{7B49EAB3-FA1B-4AAA-B246-D767989587AB}"/>
              </a:ext>
            </a:extLst>
          </p:cNvPr>
          <p:cNvSpPr txBox="1"/>
          <p:nvPr/>
        </p:nvSpPr>
        <p:spPr>
          <a:xfrm>
            <a:off x="11201400" y="23679090"/>
            <a:ext cx="4697120" cy="400110"/>
          </a:xfrm>
          <a:prstGeom prst="rect">
            <a:avLst/>
          </a:prstGeom>
          <a:noFill/>
        </p:spPr>
        <p:txBody>
          <a:bodyPr wrap="none" rtlCol="0">
            <a:spAutoFit/>
          </a:bodyPr>
          <a:lstStyle/>
          <a:p>
            <a:r>
              <a:rPr lang="en-GB" sz="2000" b="1" dirty="0"/>
              <a:t>Conclusion and Growth Optimization</a:t>
            </a:r>
          </a:p>
        </p:txBody>
      </p:sp>
      <p:grpSp>
        <p:nvGrpSpPr>
          <p:cNvPr id="29" name="Group 28">
            <a:extLst>
              <a:ext uri="{FF2B5EF4-FFF2-40B4-BE49-F238E27FC236}">
                <a16:creationId xmlns:a16="http://schemas.microsoft.com/office/drawing/2014/main" id="{464FB3F6-66E5-482D-8E45-D858E472ABCC}"/>
              </a:ext>
            </a:extLst>
          </p:cNvPr>
          <p:cNvGrpSpPr/>
          <p:nvPr/>
        </p:nvGrpSpPr>
        <p:grpSpPr>
          <a:xfrm>
            <a:off x="11120712" y="15219856"/>
            <a:ext cx="9986688" cy="3830144"/>
            <a:chOff x="11120712" y="15219856"/>
            <a:chExt cx="9986688" cy="3830144"/>
          </a:xfrm>
        </p:grpSpPr>
        <p:grpSp>
          <p:nvGrpSpPr>
            <p:cNvPr id="2066" name="Group 2065">
              <a:extLst>
                <a:ext uri="{FF2B5EF4-FFF2-40B4-BE49-F238E27FC236}">
                  <a16:creationId xmlns:a16="http://schemas.microsoft.com/office/drawing/2014/main" id="{8623EF92-5E06-4EA2-8218-0B52F128FFFB}"/>
                </a:ext>
              </a:extLst>
            </p:cNvPr>
            <p:cNvGrpSpPr/>
            <p:nvPr/>
          </p:nvGrpSpPr>
          <p:grpSpPr>
            <a:xfrm>
              <a:off x="11120712" y="15219856"/>
              <a:ext cx="9225277" cy="3830144"/>
              <a:chOff x="11373475" y="14271137"/>
              <a:chExt cx="9225277" cy="3830144"/>
            </a:xfrm>
          </p:grpSpPr>
          <p:grpSp>
            <p:nvGrpSpPr>
              <p:cNvPr id="56" name="Group 55">
                <a:extLst>
                  <a:ext uri="{FF2B5EF4-FFF2-40B4-BE49-F238E27FC236}">
                    <a16:creationId xmlns:a16="http://schemas.microsoft.com/office/drawing/2014/main" id="{E944A5C4-56F3-49AF-BC65-25CD712AE1A4}"/>
                  </a:ext>
                </a:extLst>
              </p:cNvPr>
              <p:cNvGrpSpPr/>
              <p:nvPr/>
            </p:nvGrpSpPr>
            <p:grpSpPr>
              <a:xfrm>
                <a:off x="11373475" y="14271137"/>
                <a:ext cx="9139295" cy="3830144"/>
                <a:chOff x="12039600" y="11958030"/>
                <a:chExt cx="9139295" cy="3830144"/>
              </a:xfrm>
            </p:grpSpPr>
            <p:pic>
              <p:nvPicPr>
                <p:cNvPr id="22" name="Picture 21">
                  <a:extLst>
                    <a:ext uri="{FF2B5EF4-FFF2-40B4-BE49-F238E27FC236}">
                      <a16:creationId xmlns:a16="http://schemas.microsoft.com/office/drawing/2014/main" id="{1D0F3A32-527D-4787-9345-BBE4B6307DDC}"/>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2356376" y="12535092"/>
                  <a:ext cx="4914017" cy="3253082"/>
                </a:xfrm>
                <a:prstGeom prst="rect">
                  <a:avLst/>
                </a:prstGeom>
              </p:spPr>
            </p:pic>
            <p:sp>
              <p:nvSpPr>
                <p:cNvPr id="7" name="TextBox 6">
                  <a:extLst>
                    <a:ext uri="{FF2B5EF4-FFF2-40B4-BE49-F238E27FC236}">
                      <a16:creationId xmlns:a16="http://schemas.microsoft.com/office/drawing/2014/main" id="{1B8691ED-8B17-49E6-B6FD-140EEEF5878E}"/>
                    </a:ext>
                  </a:extLst>
                </p:cNvPr>
                <p:cNvSpPr txBox="1"/>
                <p:nvPr/>
              </p:nvSpPr>
              <p:spPr>
                <a:xfrm>
                  <a:off x="15067433" y="12487881"/>
                  <a:ext cx="6111462" cy="1015663"/>
                </a:xfrm>
                <a:prstGeom prst="rect">
                  <a:avLst/>
                </a:prstGeom>
                <a:noFill/>
              </p:spPr>
              <p:txBody>
                <a:bodyPr wrap="square" rtlCol="0">
                  <a:spAutoFit/>
                </a:bodyPr>
                <a:lstStyle/>
                <a:p>
                  <a:pPr algn="just"/>
                  <a:r>
                    <a:rPr lang="en-GB" sz="1500" dirty="0"/>
                    <a:t>This figure shows the correlation between the each factor that contributes to the growth rate.</a:t>
                  </a:r>
                </a:p>
                <a:p>
                  <a:pPr algn="just"/>
                  <a:r>
                    <a:rPr lang="en-GB" sz="1500" dirty="0"/>
                    <a:t>The diagonal is the plot of the distribution of each of the factor.</a:t>
                  </a:r>
                </a:p>
                <a:p>
                  <a:pPr algn="just"/>
                  <a:endParaRPr lang="en-GB" sz="1500" dirty="0"/>
                </a:p>
              </p:txBody>
            </p:sp>
            <p:sp>
              <p:nvSpPr>
                <p:cNvPr id="25" name="TextBox 24">
                  <a:extLst>
                    <a:ext uri="{FF2B5EF4-FFF2-40B4-BE49-F238E27FC236}">
                      <a16:creationId xmlns:a16="http://schemas.microsoft.com/office/drawing/2014/main" id="{A8BAA34E-BC59-4CD7-97AE-CE9123135D17}"/>
                    </a:ext>
                  </a:extLst>
                </p:cNvPr>
                <p:cNvSpPr txBox="1"/>
                <p:nvPr/>
              </p:nvSpPr>
              <p:spPr>
                <a:xfrm>
                  <a:off x="12039600" y="11958030"/>
                  <a:ext cx="3757760" cy="400110"/>
                </a:xfrm>
                <a:prstGeom prst="rect">
                  <a:avLst/>
                </a:prstGeom>
                <a:noFill/>
              </p:spPr>
              <p:txBody>
                <a:bodyPr wrap="none" rtlCol="0">
                  <a:spAutoFit/>
                </a:bodyPr>
                <a:lstStyle/>
                <a:p>
                  <a:r>
                    <a:rPr lang="en-GB" sz="2000" b="1" dirty="0"/>
                    <a:t>Exploration of growth factors</a:t>
                  </a:r>
                </a:p>
              </p:txBody>
            </p:sp>
          </p:grpSp>
          <p:sp>
            <p:nvSpPr>
              <p:cNvPr id="2063" name="Rectangle 2062">
                <a:extLst>
                  <a:ext uri="{FF2B5EF4-FFF2-40B4-BE49-F238E27FC236}">
                    <a16:creationId xmlns:a16="http://schemas.microsoft.com/office/drawing/2014/main" id="{AC9CE2F8-8451-44BD-9F8D-24B094AE5037}"/>
                  </a:ext>
                </a:extLst>
              </p:cNvPr>
              <p:cNvSpPr/>
              <p:nvPr/>
            </p:nvSpPr>
            <p:spPr>
              <a:xfrm>
                <a:off x="15485869" y="15708524"/>
                <a:ext cx="5112883" cy="1246495"/>
              </a:xfrm>
              <a:prstGeom prst="rect">
                <a:avLst/>
              </a:prstGeom>
            </p:spPr>
            <p:txBody>
              <a:bodyPr wrap="square">
                <a:spAutoFit/>
              </a:bodyPr>
              <a:lstStyle/>
              <a:p>
                <a:pPr algn="just"/>
                <a:r>
                  <a:rPr lang="en-GB" sz="1500" dirty="0"/>
                  <a:t>Ranking the factors, we can see that time (r=0.70) has the most linear impact on the growth of the leaf area of the plant followed by the amount of red (r=0.18) and blue lighting (r=0.27). EC (r=-0.61) and pH (r=-0.43) both has negative relationship. This is counter intuitive for EC as </a:t>
                </a:r>
              </a:p>
            </p:txBody>
          </p:sp>
        </p:grpSp>
        <p:sp>
          <p:nvSpPr>
            <p:cNvPr id="85" name="Rectangle 84">
              <a:extLst>
                <a:ext uri="{FF2B5EF4-FFF2-40B4-BE49-F238E27FC236}">
                  <a16:creationId xmlns:a16="http://schemas.microsoft.com/office/drawing/2014/main" id="{6E9865F8-7962-4BBD-A9CD-EB5DD80AAFEA}"/>
                </a:ext>
              </a:extLst>
            </p:cNvPr>
            <p:cNvSpPr/>
            <p:nvPr/>
          </p:nvSpPr>
          <p:spPr>
            <a:xfrm>
              <a:off x="16236435" y="17958137"/>
              <a:ext cx="4870965" cy="1015663"/>
            </a:xfrm>
            <a:prstGeom prst="rect">
              <a:avLst/>
            </a:prstGeom>
          </p:spPr>
          <p:txBody>
            <a:bodyPr wrap="square">
              <a:spAutoFit/>
            </a:bodyPr>
            <a:lstStyle/>
            <a:p>
              <a:pPr algn="just"/>
              <a:r>
                <a:rPr lang="en-GB" sz="1500" dirty="0"/>
                <a:t>The low score for lighting might be due to having insufficient variation in lighting levels to explain for the variation in leaf area. For this experiment we only have 3 different lighting levels.  </a:t>
              </a:r>
            </a:p>
          </p:txBody>
        </p:sp>
      </p:grpSp>
      <p:sp>
        <p:nvSpPr>
          <p:cNvPr id="30" name="TextBox 29">
            <a:extLst>
              <a:ext uri="{FF2B5EF4-FFF2-40B4-BE49-F238E27FC236}">
                <a16:creationId xmlns:a16="http://schemas.microsoft.com/office/drawing/2014/main" id="{4017B620-22E0-478E-8722-6E26F38D0386}"/>
              </a:ext>
            </a:extLst>
          </p:cNvPr>
          <p:cNvSpPr txBox="1"/>
          <p:nvPr/>
        </p:nvSpPr>
        <p:spPr>
          <a:xfrm>
            <a:off x="11466706" y="24069862"/>
            <a:ext cx="10015727" cy="3046988"/>
          </a:xfrm>
          <a:prstGeom prst="rect">
            <a:avLst/>
          </a:prstGeom>
          <a:noFill/>
        </p:spPr>
        <p:txBody>
          <a:bodyPr wrap="square" rtlCol="0">
            <a:spAutoFit/>
          </a:bodyPr>
          <a:lstStyle/>
          <a:p>
            <a:r>
              <a:rPr lang="en-GB" sz="4800" dirty="0"/>
              <a:t>This point, EC should have a positive coefficient. Perhaps we did not perturb EC enough to show grow rate with EC</a:t>
            </a:r>
          </a:p>
        </p:txBody>
      </p:sp>
    </p:spTree>
    <p:extLst>
      <p:ext uri="{BB962C8B-B14F-4D97-AF65-F5344CB8AC3E}">
        <p14:creationId xmlns:p14="http://schemas.microsoft.com/office/powerpoint/2010/main" val="370172364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552825" rtl="0" eaLnBrk="1" fontAlgn="base" latinLnBrk="0" hangingPunct="1">
          <a:lnSpc>
            <a:spcPct val="100000"/>
          </a:lnSpc>
          <a:spcBef>
            <a:spcPct val="0"/>
          </a:spcBef>
          <a:spcAft>
            <a:spcPct val="0"/>
          </a:spcAft>
          <a:buClrTx/>
          <a:buSzTx/>
          <a:buFontTx/>
          <a:buNone/>
          <a:tabLst/>
          <a:defRPr kumimoji="0" lang="en-US" sz="7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552825" rtl="0" eaLnBrk="1" fontAlgn="base" latinLnBrk="0" hangingPunct="1">
          <a:lnSpc>
            <a:spcPct val="100000"/>
          </a:lnSpc>
          <a:spcBef>
            <a:spcPct val="0"/>
          </a:spcBef>
          <a:spcAft>
            <a:spcPct val="0"/>
          </a:spcAft>
          <a:buClrTx/>
          <a:buSzTx/>
          <a:buFontTx/>
          <a:buNone/>
          <a:tabLst/>
          <a:defRPr kumimoji="0" lang="en-US" sz="7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12068</TotalTime>
  <Words>1438</Words>
  <Application>Microsoft Office PowerPoint</Application>
  <PresentationFormat>Custom</PresentationFormat>
  <Paragraphs>82</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Arial Black</vt:lpstr>
      <vt:lpstr>Calibri</vt:lpstr>
      <vt:lpstr>Cambria Math</vt:lpstr>
      <vt:lpstr>Default Design</vt:lpstr>
      <vt:lpstr>PowerPoint Presentation</vt:lpstr>
      <vt:lpstr>PowerPoint Presentation</vt:lpstr>
    </vt:vector>
  </TitlesOfParts>
  <Company>3M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3M</dc:creator>
  <cp:lastModifiedBy>PhD - Lork Jun Hao Clement</cp:lastModifiedBy>
  <cp:revision>394</cp:revision>
  <dcterms:created xsi:type="dcterms:W3CDTF">2006-01-18T17:08:35Z</dcterms:created>
  <dcterms:modified xsi:type="dcterms:W3CDTF">2018-09-20T04:29:12Z</dcterms:modified>
</cp:coreProperties>
</file>