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24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79A2FF-19E8-4311-8E75-1217431F14E4}" type="datetimeFigureOut">
              <a:rPr lang="en-US" smtClean="0"/>
              <a:t>02-Sep-25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17D20-9E63-46DA-B4E1-E51C89B791DD}" type="slidenum">
              <a:rPr lang="en-US" smtClean="0"/>
              <a:t>‹#›</a:t>
            </a:fld>
            <a:endParaRPr lang="en-US"/>
          </a:p>
        </p:txBody>
      </p:sp>
    </p:spTree>
    <p:extLst>
      <p:ext uri="{BB962C8B-B14F-4D97-AF65-F5344CB8AC3E}">
        <p14:creationId xmlns:p14="http://schemas.microsoft.com/office/powerpoint/2010/main" val="348769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417D20-9E63-46DA-B4E1-E51C89B791DD}" type="slidenum">
              <a:rPr lang="en-US" smtClean="0"/>
              <a:t>4</a:t>
            </a:fld>
            <a:endParaRPr lang="en-US"/>
          </a:p>
        </p:txBody>
      </p:sp>
    </p:spTree>
    <p:extLst>
      <p:ext uri="{BB962C8B-B14F-4D97-AF65-F5344CB8AC3E}">
        <p14:creationId xmlns:p14="http://schemas.microsoft.com/office/powerpoint/2010/main" val="2746308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417D20-9E63-46DA-B4E1-E51C89B791DD}" type="slidenum">
              <a:rPr lang="en-US" smtClean="0"/>
              <a:t>5</a:t>
            </a:fld>
            <a:endParaRPr lang="en-US"/>
          </a:p>
        </p:txBody>
      </p:sp>
    </p:spTree>
    <p:extLst>
      <p:ext uri="{BB962C8B-B14F-4D97-AF65-F5344CB8AC3E}">
        <p14:creationId xmlns:p14="http://schemas.microsoft.com/office/powerpoint/2010/main" val="3836361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417D20-9E63-46DA-B4E1-E51C89B791DD}" type="slidenum">
              <a:rPr lang="en-US" smtClean="0"/>
              <a:t>10</a:t>
            </a:fld>
            <a:endParaRPr lang="en-US"/>
          </a:p>
        </p:txBody>
      </p:sp>
    </p:spTree>
    <p:extLst>
      <p:ext uri="{BB962C8B-B14F-4D97-AF65-F5344CB8AC3E}">
        <p14:creationId xmlns:p14="http://schemas.microsoft.com/office/powerpoint/2010/main" val="2253189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a:t>
            </a:r>
            <a:endParaRPr lang="en-US"/>
          </a:p>
        </p:txBody>
      </p:sp>
      <p:sp>
        <p:nvSpPr>
          <p:cNvPr id="4" name="Slide Number Placeholder 3"/>
          <p:cNvSpPr>
            <a:spLocks noGrp="1"/>
          </p:cNvSpPr>
          <p:nvPr>
            <p:ph type="sldNum" sz="quarter" idx="10"/>
          </p:nvPr>
        </p:nvSpPr>
        <p:spPr/>
        <p:txBody>
          <a:bodyPr/>
          <a:lstStyle/>
          <a:p>
            <a:fld id="{D3417D20-9E63-46DA-B4E1-E51C89B791DD}" type="slidenum">
              <a:rPr lang="en-US" smtClean="0"/>
              <a:t>11</a:t>
            </a:fld>
            <a:endParaRPr lang="en-US"/>
          </a:p>
        </p:txBody>
      </p:sp>
    </p:spTree>
    <p:extLst>
      <p:ext uri="{BB962C8B-B14F-4D97-AF65-F5344CB8AC3E}">
        <p14:creationId xmlns:p14="http://schemas.microsoft.com/office/powerpoint/2010/main" val="553946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417D20-9E63-46DA-B4E1-E51C89B791DD}" type="slidenum">
              <a:rPr lang="en-US" smtClean="0"/>
              <a:t>13</a:t>
            </a:fld>
            <a:endParaRPr lang="en-US"/>
          </a:p>
        </p:txBody>
      </p:sp>
    </p:spTree>
    <p:extLst>
      <p:ext uri="{BB962C8B-B14F-4D97-AF65-F5344CB8AC3E}">
        <p14:creationId xmlns:p14="http://schemas.microsoft.com/office/powerpoint/2010/main" val="23984776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1CC3ADC-0F82-4B2B-8DC8-920FF8D7F04F}" type="datetimeFigureOut">
              <a:rPr lang="en-US" smtClean="0"/>
              <a:t>02-Sep-25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ADD26A6-565E-404E-827C-721E034E911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0997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1CC3ADC-0F82-4B2B-8DC8-920FF8D7F04F}" type="datetimeFigureOut">
              <a:rPr lang="en-US" smtClean="0"/>
              <a:t>02-Sep-25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DD26A6-565E-404E-827C-721E034E911C}" type="slidenum">
              <a:rPr lang="en-US" smtClean="0"/>
              <a:t>‹#›</a:t>
            </a:fld>
            <a:endParaRPr lang="en-US"/>
          </a:p>
        </p:txBody>
      </p:sp>
    </p:spTree>
    <p:extLst>
      <p:ext uri="{BB962C8B-B14F-4D97-AF65-F5344CB8AC3E}">
        <p14:creationId xmlns:p14="http://schemas.microsoft.com/office/powerpoint/2010/main" val="2430520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CC3ADC-0F82-4B2B-8DC8-920FF8D7F04F}" type="datetimeFigureOut">
              <a:rPr lang="en-US" smtClean="0"/>
              <a:t>02-Sep-25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D26A6-565E-404E-827C-721E034E911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6790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CC3ADC-0F82-4B2B-8DC8-920FF8D7F04F}" type="datetimeFigureOut">
              <a:rPr lang="en-US" smtClean="0"/>
              <a:t>02-Sep-25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D26A6-565E-404E-827C-721E034E911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6451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CC3ADC-0F82-4B2B-8DC8-920FF8D7F04F}" type="datetimeFigureOut">
              <a:rPr lang="en-US" smtClean="0"/>
              <a:t>02-Sep-25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D26A6-565E-404E-827C-721E034E911C}" type="slidenum">
              <a:rPr lang="en-US" smtClean="0"/>
              <a:t>‹#›</a:t>
            </a:fld>
            <a:endParaRPr lang="en-US"/>
          </a:p>
        </p:txBody>
      </p:sp>
    </p:spTree>
    <p:extLst>
      <p:ext uri="{BB962C8B-B14F-4D97-AF65-F5344CB8AC3E}">
        <p14:creationId xmlns:p14="http://schemas.microsoft.com/office/powerpoint/2010/main" val="1505038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CC3ADC-0F82-4B2B-8DC8-920FF8D7F04F}" type="datetimeFigureOut">
              <a:rPr lang="en-US" smtClean="0"/>
              <a:t>02-Sep-25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D26A6-565E-404E-827C-721E034E911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6976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CC3ADC-0F82-4B2B-8DC8-920FF8D7F04F}" type="datetimeFigureOut">
              <a:rPr lang="en-US" smtClean="0"/>
              <a:t>02-Sep-25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D26A6-565E-404E-827C-721E034E911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8193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C3ADC-0F82-4B2B-8DC8-920FF8D7F04F}" type="datetimeFigureOut">
              <a:rPr lang="en-US" smtClean="0"/>
              <a:t>02-Sep-25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D26A6-565E-404E-827C-721E034E911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1901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C3ADC-0F82-4B2B-8DC8-920FF8D7F04F}" type="datetimeFigureOut">
              <a:rPr lang="en-US" smtClean="0"/>
              <a:t>02-Sep-25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D26A6-565E-404E-827C-721E034E911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6079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CC3ADC-0F82-4B2B-8DC8-920FF8D7F04F}" type="datetimeFigureOut">
              <a:rPr lang="en-US" smtClean="0"/>
              <a:t>02-Sep-25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D26A6-565E-404E-827C-721E034E911C}" type="slidenum">
              <a:rPr lang="en-US" smtClean="0"/>
              <a:t>‹#›</a:t>
            </a:fld>
            <a:endParaRPr lang="en-US"/>
          </a:p>
        </p:txBody>
      </p:sp>
    </p:spTree>
    <p:extLst>
      <p:ext uri="{BB962C8B-B14F-4D97-AF65-F5344CB8AC3E}">
        <p14:creationId xmlns:p14="http://schemas.microsoft.com/office/powerpoint/2010/main" val="27016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CC3ADC-0F82-4B2B-8DC8-920FF8D7F04F}" type="datetimeFigureOut">
              <a:rPr lang="en-US" smtClean="0"/>
              <a:t>02-Sep-25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D26A6-565E-404E-827C-721E034E911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9486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CC3ADC-0F82-4B2B-8DC8-920FF8D7F04F}" type="datetimeFigureOut">
              <a:rPr lang="en-US" smtClean="0"/>
              <a:t>02-Sep-25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DD26A6-565E-404E-827C-721E034E911C}" type="slidenum">
              <a:rPr lang="en-US" smtClean="0"/>
              <a:t>‹#›</a:t>
            </a:fld>
            <a:endParaRPr lang="en-US"/>
          </a:p>
        </p:txBody>
      </p:sp>
    </p:spTree>
    <p:extLst>
      <p:ext uri="{BB962C8B-B14F-4D97-AF65-F5344CB8AC3E}">
        <p14:creationId xmlns:p14="http://schemas.microsoft.com/office/powerpoint/2010/main" val="3416152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CC3ADC-0F82-4B2B-8DC8-920FF8D7F04F}" type="datetimeFigureOut">
              <a:rPr lang="en-US" smtClean="0"/>
              <a:t>02-Sep-25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DD26A6-565E-404E-827C-721E034E911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3400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CC3ADC-0F82-4B2B-8DC8-920FF8D7F04F}" type="datetimeFigureOut">
              <a:rPr lang="en-US" smtClean="0"/>
              <a:t>02-Sep-25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DD26A6-565E-404E-827C-721E034E911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6153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C3ADC-0F82-4B2B-8DC8-920FF8D7F04F}" type="datetimeFigureOut">
              <a:rPr lang="en-US" smtClean="0"/>
              <a:t>02-Sep-25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DD26A6-565E-404E-827C-721E034E911C}" type="slidenum">
              <a:rPr lang="en-US" smtClean="0"/>
              <a:t>‹#›</a:t>
            </a:fld>
            <a:endParaRPr lang="en-US"/>
          </a:p>
        </p:txBody>
      </p:sp>
    </p:spTree>
    <p:extLst>
      <p:ext uri="{BB962C8B-B14F-4D97-AF65-F5344CB8AC3E}">
        <p14:creationId xmlns:p14="http://schemas.microsoft.com/office/powerpoint/2010/main" val="146118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1CC3ADC-0F82-4B2B-8DC8-920FF8D7F04F}" type="datetimeFigureOut">
              <a:rPr lang="en-US" smtClean="0"/>
              <a:t>02-Sep-25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DD26A6-565E-404E-827C-721E034E911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8658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1CC3ADC-0F82-4B2B-8DC8-920FF8D7F04F}" type="datetimeFigureOut">
              <a:rPr lang="en-US" smtClean="0"/>
              <a:t>02-Sep-25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DD26A6-565E-404E-827C-721E034E911C}" type="slidenum">
              <a:rPr lang="en-US" smtClean="0"/>
              <a:t>‹#›</a:t>
            </a:fld>
            <a:endParaRPr lang="en-US"/>
          </a:p>
        </p:txBody>
      </p:sp>
    </p:spTree>
    <p:extLst>
      <p:ext uri="{BB962C8B-B14F-4D97-AF65-F5344CB8AC3E}">
        <p14:creationId xmlns:p14="http://schemas.microsoft.com/office/powerpoint/2010/main" val="859863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1CC3ADC-0F82-4B2B-8DC8-920FF8D7F04F}" type="datetimeFigureOut">
              <a:rPr lang="en-US" smtClean="0"/>
              <a:t>02-Sep-25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DD26A6-565E-404E-827C-721E034E911C}" type="slidenum">
              <a:rPr lang="en-US" smtClean="0"/>
              <a:t>‹#›</a:t>
            </a:fld>
            <a:endParaRPr lang="en-US"/>
          </a:p>
        </p:txBody>
      </p:sp>
    </p:spTree>
    <p:extLst>
      <p:ext uri="{BB962C8B-B14F-4D97-AF65-F5344CB8AC3E}">
        <p14:creationId xmlns:p14="http://schemas.microsoft.com/office/powerpoint/2010/main" val="33611011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31403" y="3626453"/>
            <a:ext cx="6815669" cy="1515533"/>
          </a:xfrm>
        </p:spPr>
        <p:txBody>
          <a:bodyPr/>
          <a:lstStyle/>
          <a:p>
            <a:r>
              <a:rPr lang="en-US" b="1" smtClean="0">
                <a:latin typeface="Times New Roman" panose="02020603050405020304" pitchFamily="18" charset="0"/>
                <a:cs typeface="Times New Roman" panose="02020603050405020304" pitchFamily="18" charset="0"/>
              </a:rPr>
              <a:t>RAG  PIPELINE</a:t>
            </a:r>
            <a:br>
              <a:rPr lang="en-US" b="1" smtClean="0">
                <a:latin typeface="Times New Roman" panose="02020603050405020304" pitchFamily="18" charset="0"/>
                <a:cs typeface="Times New Roman" panose="02020603050405020304" pitchFamily="18" charset="0"/>
              </a:rPr>
            </a:br>
            <a:r>
              <a:rPr lang="en-US" b="1" smtClean="0">
                <a:latin typeface="Times New Roman" panose="02020603050405020304" pitchFamily="18" charset="0"/>
                <a:cs typeface="Times New Roman" panose="02020603050405020304" pitchFamily="18" charset="0"/>
              </a:rPr>
              <a:t>MULTIPHASE RETRIEVAL</a:t>
            </a:r>
            <a:endParaRPr lang="en-US" b="1">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731403" y="5470069"/>
            <a:ext cx="6815669" cy="1320802"/>
          </a:xfrm>
        </p:spPr>
        <p:txBody>
          <a:bodyPr>
            <a:normAutofit lnSpcReduction="10000"/>
          </a:bodyPr>
          <a:lstStyle/>
          <a:p>
            <a:endParaRPr lang="en-US" smtClean="0"/>
          </a:p>
          <a:p>
            <a:endParaRPr lang="en-US"/>
          </a:p>
          <a:p>
            <a:r>
              <a:rPr lang="en-US" smtClean="0"/>
              <a:t>Mông Thế Lực D23 -ProPTIT</a:t>
            </a:r>
            <a:endParaRPr lang="en-US"/>
          </a:p>
        </p:txBody>
      </p:sp>
    </p:spTree>
    <p:extLst>
      <p:ext uri="{BB962C8B-B14F-4D97-AF65-F5344CB8AC3E}">
        <p14:creationId xmlns:p14="http://schemas.microsoft.com/office/powerpoint/2010/main" val="1868471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Giai đoạn 3: Tích </a:t>
            </a:r>
            <a:r>
              <a:rPr lang="en-US"/>
              <a:t>hợp </a:t>
            </a:r>
            <a:r>
              <a:rPr lang="en-US" smtClean="0"/>
              <a:t>LLM xếp hạng văn bản</a:t>
            </a:r>
            <a:endParaRPr lang="en-US"/>
          </a:p>
        </p:txBody>
      </p:sp>
      <p:sp>
        <p:nvSpPr>
          <p:cNvPr id="3" name="Content Placeholder 2"/>
          <p:cNvSpPr>
            <a:spLocks noGrp="1"/>
          </p:cNvSpPr>
          <p:nvPr>
            <p:ph idx="1"/>
          </p:nvPr>
        </p:nvSpPr>
        <p:spPr/>
        <p:txBody>
          <a:bodyPr/>
          <a:lstStyle/>
          <a:p>
            <a:r>
              <a:rPr lang="en-US" b="1"/>
              <a:t>Tại sao cần LLM?</a:t>
            </a:r>
            <a:r>
              <a:rPr lang="en-US"/>
              <a:t> Khả năng hiểu ngữ cảnh, tạo văn bản, suy luận.</a:t>
            </a:r>
          </a:p>
          <a:p>
            <a:r>
              <a:rPr lang="vi-VN" b="1"/>
              <a:t>Cách thức:</a:t>
            </a:r>
            <a:endParaRPr lang="vi-VN"/>
          </a:p>
          <a:p>
            <a:pPr lvl="1"/>
            <a:r>
              <a:rPr lang="vi-VN"/>
              <a:t>Các tài liệu liên quan hàng đầu (Top-k2 relevant documents) được đưa vào LLM (Qwen-0.6B).</a:t>
            </a:r>
          </a:p>
          <a:p>
            <a:pPr lvl="1"/>
            <a:r>
              <a:rPr lang="en-US" smtClean="0"/>
              <a:t>Prompt cho LLM đánh giá điểm tương quan giữa cặp query – doc (các doc trong top-k2 được đưa vào)</a:t>
            </a:r>
            <a:endParaRPr lang="en-US"/>
          </a:p>
        </p:txBody>
      </p:sp>
    </p:spTree>
    <p:extLst>
      <p:ext uri="{BB962C8B-B14F-4D97-AF65-F5344CB8AC3E}">
        <p14:creationId xmlns:p14="http://schemas.microsoft.com/office/powerpoint/2010/main" val="2997717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Chi tiết về model</a:t>
            </a:r>
            <a:endParaRPr lang="en-US"/>
          </a:p>
        </p:txBody>
      </p:sp>
      <p:pic>
        <p:nvPicPr>
          <p:cNvPr id="4" name="Content Placeholder 3"/>
          <p:cNvPicPr>
            <a:picLocks noGrp="1" noChangeAspect="1"/>
          </p:cNvPicPr>
          <p:nvPr>
            <p:ph idx="1"/>
          </p:nvPr>
        </p:nvPicPr>
        <p:blipFill>
          <a:blip r:embed="rId3"/>
          <a:stretch>
            <a:fillRect/>
          </a:stretch>
        </p:blipFill>
        <p:spPr>
          <a:xfrm>
            <a:off x="6384602" y="2505106"/>
            <a:ext cx="4511996" cy="3673619"/>
          </a:xfrm>
          <a:prstGeom prst="rect">
            <a:avLst/>
          </a:prstGeom>
        </p:spPr>
      </p:pic>
      <p:sp>
        <p:nvSpPr>
          <p:cNvPr id="6" name="TextBox 5"/>
          <p:cNvSpPr txBox="1"/>
          <p:nvPr/>
        </p:nvSpPr>
        <p:spPr>
          <a:xfrm>
            <a:off x="1026954" y="3042002"/>
            <a:ext cx="5197677" cy="2308324"/>
          </a:xfrm>
          <a:prstGeom prst="rect">
            <a:avLst/>
          </a:prstGeom>
          <a:noFill/>
        </p:spPr>
        <p:txBody>
          <a:bodyPr wrap="square" rtlCol="0">
            <a:spAutoFit/>
          </a:bodyPr>
          <a:lstStyle/>
          <a:p>
            <a:r>
              <a:rPr lang="en-US" smtClean="0"/>
              <a:t>Score đánh giá trong khoảng 0-&gt;10:</a:t>
            </a:r>
          </a:p>
          <a:p>
            <a:pPr marL="285750" indent="-285750">
              <a:buFont typeface="Wingdings" panose="05000000000000000000" pitchFamily="2" charset="2"/>
              <a:buChar char="Ø"/>
            </a:pPr>
            <a:r>
              <a:rPr lang="en-US" b="1" smtClean="0"/>
              <a:t>Cao (8-&gt;10): </a:t>
            </a:r>
            <a:r>
              <a:rPr lang="en-US" smtClean="0"/>
              <a:t>Doc cung cấp cung cấp thông tin cụ thể trả lời trực tiếp câu hỏi </a:t>
            </a:r>
          </a:p>
          <a:p>
            <a:pPr marL="285750" indent="-285750">
              <a:buFont typeface="Wingdings" panose="05000000000000000000" pitchFamily="2" charset="2"/>
              <a:buChar char="Ø"/>
            </a:pPr>
            <a:r>
              <a:rPr lang="en-US" b="1" smtClean="0"/>
              <a:t>Trung bình (5-&gt;7): </a:t>
            </a:r>
            <a:r>
              <a:rPr lang="en-US" smtClean="0"/>
              <a:t>Trả lời một phần câu hỏi hoặc cung cấp thông tin liên quan dù không trực tiếp trả lời câu hỏi.</a:t>
            </a:r>
          </a:p>
          <a:p>
            <a:pPr marL="285750" indent="-285750">
              <a:buFont typeface="Wingdings" panose="05000000000000000000" pitchFamily="2" charset="2"/>
              <a:buChar char="Ø"/>
            </a:pPr>
            <a:r>
              <a:rPr lang="en-US" b="1" smtClean="0"/>
              <a:t>Thấp (0-&gt;4):  </a:t>
            </a:r>
            <a:r>
              <a:rPr lang="en-US" smtClean="0"/>
              <a:t>Tài liệu không liên quan, out ngữ cảnh của câu hỏi</a:t>
            </a:r>
            <a:endParaRPr lang="en-US"/>
          </a:p>
        </p:txBody>
      </p:sp>
    </p:spTree>
    <p:extLst>
      <p:ext uri="{BB962C8B-B14F-4D97-AF65-F5344CB8AC3E}">
        <p14:creationId xmlns:p14="http://schemas.microsoft.com/office/powerpoint/2010/main" val="51606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Ensemble score phase 3</a:t>
            </a:r>
            <a:endParaRPr lang="en-US"/>
          </a:p>
        </p:txBody>
      </p:sp>
      <p:sp>
        <p:nvSpPr>
          <p:cNvPr id="5" name="Content Placeholder 2"/>
          <p:cNvSpPr>
            <a:spLocks noGrp="1"/>
          </p:cNvSpPr>
          <p:nvPr>
            <p:ph idx="1"/>
          </p:nvPr>
        </p:nvSpPr>
        <p:spPr/>
        <p:txBody>
          <a:bodyPr>
            <a:normAutofit fontScale="92500" lnSpcReduction="10000"/>
          </a:bodyPr>
          <a:lstStyle/>
          <a:p>
            <a:r>
              <a:rPr lang="en-US" b="1"/>
              <a:t>Công thức:</a:t>
            </a:r>
            <a:r>
              <a:rPr lang="en-US"/>
              <a:t> </a:t>
            </a:r>
            <a:r>
              <a:rPr lang="en-US" smtClean="0"/>
              <a:t> (belta= 0.5)</a:t>
            </a:r>
          </a:p>
          <a:p>
            <a:r>
              <a:rPr lang="en-US" smtClean="0"/>
              <a:t>Ensemble score </a:t>
            </a:r>
            <a:r>
              <a:rPr lang="en-US"/>
              <a:t>= </a:t>
            </a:r>
            <a:r>
              <a:rPr lang="en-US" smtClean="0"/>
              <a:t>belta* (ensemble score phase 2) </a:t>
            </a:r>
            <a:r>
              <a:rPr lang="en-US"/>
              <a:t>+ (1 </a:t>
            </a:r>
            <a:r>
              <a:rPr lang="en-US"/>
              <a:t>- </a:t>
            </a:r>
            <a:r>
              <a:rPr lang="en-US" smtClean="0"/>
              <a:t>belta) </a:t>
            </a:r>
            <a:r>
              <a:rPr lang="en-US"/>
              <a:t>* </a:t>
            </a:r>
            <a:r>
              <a:rPr lang="en-US" smtClean="0"/>
              <a:t>(lllm score)</a:t>
            </a:r>
            <a:endParaRPr lang="en-US"/>
          </a:p>
          <a:p>
            <a:r>
              <a:rPr lang="vi-VN" b="1"/>
              <a:t>Vai trò của</a:t>
            </a:r>
            <a:r>
              <a:rPr lang="vi-VN" b="1"/>
              <a:t> </a:t>
            </a:r>
            <a:r>
              <a:rPr lang="en-US" b="1" smtClean="0"/>
              <a:t>belta</a:t>
            </a:r>
            <a:r>
              <a:rPr lang="vi-VN" b="1" smtClean="0"/>
              <a:t>:</a:t>
            </a:r>
            <a:r>
              <a:rPr lang="vi-VN"/>
              <a:t> </a:t>
            </a:r>
            <a:r>
              <a:rPr lang="vi-VN"/>
              <a:t>cân bằng giữa kết quả của các phương pháp truy xuất/sắp xếp lại và khả năng tạo câu trả lời của </a:t>
            </a:r>
            <a:r>
              <a:rPr lang="vi-VN"/>
              <a:t>LLM</a:t>
            </a:r>
            <a:r>
              <a:rPr lang="vi-VN" smtClean="0"/>
              <a:t>.</a:t>
            </a:r>
            <a:endParaRPr lang="en-US" smtClean="0"/>
          </a:p>
          <a:p>
            <a:r>
              <a:rPr lang="vi-VN"/>
              <a:t>belta cao nghĩa là ưu tiên kết quả từ các phương pháp truy xuất/sắp xếp lại.</a:t>
            </a:r>
          </a:p>
          <a:p>
            <a:r>
              <a:rPr lang="vi-VN"/>
              <a:t>belta thấp nghĩa là ưu tiên khả năng suy luận và tạo văn bản của </a:t>
            </a:r>
            <a:r>
              <a:rPr lang="vi-VN"/>
              <a:t>LLM</a:t>
            </a:r>
            <a:r>
              <a:rPr lang="vi-VN" smtClean="0"/>
              <a:t>.</a:t>
            </a:r>
            <a:endParaRPr lang="en-US" smtClean="0"/>
          </a:p>
          <a:p>
            <a:r>
              <a:rPr lang="en-US" b="1" smtClean="0"/>
              <a:t>Mục tiêu</a:t>
            </a:r>
            <a:r>
              <a:rPr lang="vi-VN" b="1" smtClean="0"/>
              <a:t>:</a:t>
            </a:r>
            <a:r>
              <a:rPr lang="vi-VN" smtClean="0"/>
              <a:t> Tạo ra một </a:t>
            </a:r>
            <a:r>
              <a:rPr lang="en-US" smtClean="0"/>
              <a:t>e</a:t>
            </a:r>
            <a:r>
              <a:rPr lang="vi-VN" smtClean="0"/>
              <a:t>nsemble score phản ánh sự kết hợp đánh giá, được sử dụng để xác định các tài liệu</a:t>
            </a:r>
            <a:r>
              <a:rPr lang="en-US"/>
              <a:t> </a:t>
            </a:r>
            <a:r>
              <a:rPr lang="en-US" smtClean="0">
                <a:latin typeface="Times New Roman" panose="02020603050405020304" pitchFamily="18" charset="0"/>
                <a:cs typeface="Times New Roman" panose="02020603050405020304" pitchFamily="18" charset="0"/>
              </a:rPr>
              <a:t>cho LLM tạo câu trả lời</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532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LLM tạo phản hồi</a:t>
            </a:r>
            <a:endParaRPr lang="en-US"/>
          </a:p>
        </p:txBody>
      </p:sp>
      <p:sp>
        <p:nvSpPr>
          <p:cNvPr id="3" name="Content Placeholder 2"/>
          <p:cNvSpPr>
            <a:spLocks noGrp="1"/>
          </p:cNvSpPr>
          <p:nvPr>
            <p:ph idx="1"/>
          </p:nvPr>
        </p:nvSpPr>
        <p:spPr/>
        <p:txBody>
          <a:bodyPr/>
          <a:lstStyle/>
          <a:p>
            <a:r>
              <a:rPr lang="vi-VN" b="1" smtClean="0"/>
              <a:t>Response </a:t>
            </a:r>
            <a:r>
              <a:rPr lang="en-US" b="1"/>
              <a:t>g</a:t>
            </a:r>
            <a:r>
              <a:rPr lang="vi-VN" b="1" smtClean="0"/>
              <a:t>eneration:</a:t>
            </a:r>
            <a:endParaRPr lang="vi-VN"/>
          </a:p>
          <a:p>
            <a:pPr lvl="1"/>
            <a:r>
              <a:rPr lang="vi-VN"/>
              <a:t>Dựa trên kết quả tổng hợp và các tài liệu đã được LLM xử </a:t>
            </a:r>
            <a:r>
              <a:rPr lang="vi-VN"/>
              <a:t>lý </a:t>
            </a:r>
            <a:r>
              <a:rPr lang="vi-VN" smtClean="0"/>
              <a:t>(Top-k3</a:t>
            </a:r>
            <a:r>
              <a:rPr lang="vi-VN"/>
              <a:t>), mô hình LLM cuối cùng sẽ tổng hợp và trình bày câu trả lời cuối cùng cho người dùng.</a:t>
            </a:r>
          </a:p>
          <a:p>
            <a:pPr lvl="1"/>
            <a:r>
              <a:rPr lang="vi-VN"/>
              <a:t>Quá trình này đảm bảo câu trả lời vừa có căn cứ từ dữ liệu (nhờ BM25, Reranker) vừa có tính mạch lạc, tự nhiên và đầy đủ ngữ cảnh (nhờ LLM).</a:t>
            </a:r>
          </a:p>
          <a:p>
            <a:endParaRPr lang="en-US"/>
          </a:p>
        </p:txBody>
      </p:sp>
      <p:pic>
        <p:nvPicPr>
          <p:cNvPr id="4" name="Picture 3" descr="&lt;strong&gt;Response&lt;/strong&gt; Vector Icon Design 20711684 Vector Art at Vecteez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6914" y="4772480"/>
            <a:ext cx="1374321" cy="1374321"/>
          </a:xfrm>
          <a:prstGeom prst="rect">
            <a:avLst/>
          </a:prstGeom>
        </p:spPr>
      </p:pic>
    </p:spTree>
    <p:extLst>
      <p:ext uri="{BB962C8B-B14F-4D97-AF65-F5344CB8AC3E}">
        <p14:creationId xmlns:p14="http://schemas.microsoft.com/office/powerpoint/2010/main" val="25628648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Metric</a:t>
            </a:r>
            <a:endParaRPr lang="en-US"/>
          </a:p>
        </p:txBody>
      </p:sp>
      <p:sp>
        <p:nvSpPr>
          <p:cNvPr id="5" name="TextBox 4"/>
          <p:cNvSpPr txBox="1"/>
          <p:nvPr/>
        </p:nvSpPr>
        <p:spPr>
          <a:xfrm>
            <a:off x="1295402" y="5018590"/>
            <a:ext cx="1937655" cy="369332"/>
          </a:xfrm>
          <a:prstGeom prst="rect">
            <a:avLst/>
          </a:prstGeom>
          <a:noFill/>
        </p:spPr>
        <p:txBody>
          <a:bodyPr wrap="square" rtlCol="0">
            <a:spAutoFit/>
          </a:bodyPr>
          <a:lstStyle/>
          <a:p>
            <a:r>
              <a:rPr lang="en-US" smtClean="0"/>
              <a:t>LLM answer train</a:t>
            </a:r>
            <a:endParaRPr lang="en-US"/>
          </a:p>
        </p:txBody>
      </p:sp>
      <p:cxnSp>
        <p:nvCxnSpPr>
          <p:cNvPr id="7" name="Straight Arrow Connector 6"/>
          <p:cNvCxnSpPr>
            <a:stCxn id="5" idx="3"/>
            <a:endCxn id="23" idx="1"/>
          </p:cNvCxnSpPr>
          <p:nvPr/>
        </p:nvCxnSpPr>
        <p:spPr>
          <a:xfrm>
            <a:off x="3233057" y="5203256"/>
            <a:ext cx="5551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81150" y="3070227"/>
            <a:ext cx="1722664" cy="369332"/>
          </a:xfrm>
          <a:prstGeom prst="rect">
            <a:avLst/>
          </a:prstGeom>
          <a:noFill/>
        </p:spPr>
        <p:txBody>
          <a:bodyPr wrap="square" rtlCol="0">
            <a:spAutoFit/>
          </a:bodyPr>
          <a:lstStyle/>
          <a:p>
            <a:r>
              <a:rPr lang="en-US" smtClean="0"/>
              <a:t>Retrieval train</a:t>
            </a:r>
            <a:endParaRPr lang="en-US"/>
          </a:p>
        </p:txBody>
      </p:sp>
      <p:cxnSp>
        <p:nvCxnSpPr>
          <p:cNvPr id="14" name="Straight Arrow Connector 13"/>
          <p:cNvCxnSpPr>
            <a:stCxn id="12" idx="3"/>
            <a:endCxn id="17" idx="1"/>
          </p:cNvCxnSpPr>
          <p:nvPr/>
        </p:nvCxnSpPr>
        <p:spPr>
          <a:xfrm>
            <a:off x="3303814" y="3254893"/>
            <a:ext cx="484415" cy="8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2"/>
          <a:stretch>
            <a:fillRect/>
          </a:stretch>
        </p:blipFill>
        <p:spPr>
          <a:xfrm>
            <a:off x="3788229" y="2811918"/>
            <a:ext cx="7328805" cy="902832"/>
          </a:xfrm>
          <a:prstGeom prst="rect">
            <a:avLst/>
          </a:prstGeom>
        </p:spPr>
      </p:pic>
      <p:pic>
        <p:nvPicPr>
          <p:cNvPr id="23" name="Content Placeholder 22"/>
          <p:cNvPicPr>
            <a:picLocks noGrp="1" noChangeAspect="1"/>
          </p:cNvPicPr>
          <p:nvPr>
            <p:ph idx="1"/>
          </p:nvPr>
        </p:nvPicPr>
        <p:blipFill>
          <a:blip r:embed="rId3"/>
          <a:stretch>
            <a:fillRect/>
          </a:stretch>
        </p:blipFill>
        <p:spPr>
          <a:xfrm>
            <a:off x="3788229" y="4755518"/>
            <a:ext cx="7328805" cy="895475"/>
          </a:xfrm>
          <a:prstGeom prst="rect">
            <a:avLst/>
          </a:prstGeom>
        </p:spPr>
      </p:pic>
    </p:spTree>
    <p:extLst>
      <p:ext uri="{BB962C8B-B14F-4D97-AF65-F5344CB8AC3E}">
        <p14:creationId xmlns:p14="http://schemas.microsoft.com/office/powerpoint/2010/main" val="366026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Metric</a:t>
            </a:r>
            <a:endParaRPr lang="en-US"/>
          </a:p>
        </p:txBody>
      </p:sp>
      <p:pic>
        <p:nvPicPr>
          <p:cNvPr id="4" name="Content Placeholder 3"/>
          <p:cNvPicPr>
            <a:picLocks noGrp="1" noChangeAspect="1"/>
          </p:cNvPicPr>
          <p:nvPr>
            <p:ph idx="1"/>
          </p:nvPr>
        </p:nvPicPr>
        <p:blipFill>
          <a:blip r:embed="rId2"/>
          <a:stretch>
            <a:fillRect/>
          </a:stretch>
        </p:blipFill>
        <p:spPr>
          <a:xfrm>
            <a:off x="3788229" y="4549609"/>
            <a:ext cx="7328805" cy="1307295"/>
          </a:xfrm>
          <a:prstGeom prst="rect">
            <a:avLst/>
          </a:prstGeom>
        </p:spPr>
      </p:pic>
      <p:sp>
        <p:nvSpPr>
          <p:cNvPr id="5" name="TextBox 4"/>
          <p:cNvSpPr txBox="1"/>
          <p:nvPr/>
        </p:nvSpPr>
        <p:spPr>
          <a:xfrm>
            <a:off x="1510393" y="5018590"/>
            <a:ext cx="1722664" cy="369332"/>
          </a:xfrm>
          <a:prstGeom prst="rect">
            <a:avLst/>
          </a:prstGeom>
          <a:noFill/>
        </p:spPr>
        <p:txBody>
          <a:bodyPr wrap="square" rtlCol="0">
            <a:spAutoFit/>
          </a:bodyPr>
          <a:lstStyle/>
          <a:p>
            <a:r>
              <a:rPr lang="en-US" smtClean="0"/>
              <a:t>LLM answer test</a:t>
            </a:r>
            <a:endParaRPr lang="en-US"/>
          </a:p>
        </p:txBody>
      </p:sp>
      <p:cxnSp>
        <p:nvCxnSpPr>
          <p:cNvPr id="7" name="Straight Arrow Connector 6"/>
          <p:cNvCxnSpPr>
            <a:stCxn id="5" idx="3"/>
            <a:endCxn id="4" idx="1"/>
          </p:cNvCxnSpPr>
          <p:nvPr/>
        </p:nvCxnSpPr>
        <p:spPr>
          <a:xfrm>
            <a:off x="3233057" y="5203256"/>
            <a:ext cx="55517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3788228" y="2739590"/>
            <a:ext cx="7328805" cy="1030605"/>
          </a:xfrm>
          <a:prstGeom prst="rect">
            <a:avLst/>
          </a:prstGeom>
        </p:spPr>
      </p:pic>
      <p:sp>
        <p:nvSpPr>
          <p:cNvPr id="12" name="TextBox 11"/>
          <p:cNvSpPr txBox="1"/>
          <p:nvPr/>
        </p:nvSpPr>
        <p:spPr>
          <a:xfrm>
            <a:off x="1581150" y="3070227"/>
            <a:ext cx="1722664" cy="369332"/>
          </a:xfrm>
          <a:prstGeom prst="rect">
            <a:avLst/>
          </a:prstGeom>
          <a:noFill/>
        </p:spPr>
        <p:txBody>
          <a:bodyPr wrap="square" rtlCol="0">
            <a:spAutoFit/>
          </a:bodyPr>
          <a:lstStyle/>
          <a:p>
            <a:r>
              <a:rPr lang="en-US" smtClean="0"/>
              <a:t>Retrieval test</a:t>
            </a:r>
            <a:endParaRPr lang="en-US"/>
          </a:p>
        </p:txBody>
      </p:sp>
      <p:cxnSp>
        <p:nvCxnSpPr>
          <p:cNvPr id="14" name="Straight Arrow Connector 13"/>
          <p:cNvCxnSpPr>
            <a:stCxn id="12" idx="3"/>
            <a:endCxn id="11" idx="1"/>
          </p:cNvCxnSpPr>
          <p:nvPr/>
        </p:nvCxnSpPr>
        <p:spPr>
          <a:xfrm>
            <a:off x="3303814" y="3254893"/>
            <a:ext cx="48441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712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luận</a:t>
            </a:r>
            <a:endParaRPr lang="en-US"/>
          </a:p>
        </p:txBody>
      </p:sp>
      <p:sp>
        <p:nvSpPr>
          <p:cNvPr id="3" name="Content Placeholder 2"/>
          <p:cNvSpPr>
            <a:spLocks noGrp="1"/>
          </p:cNvSpPr>
          <p:nvPr>
            <p:ph idx="1"/>
          </p:nvPr>
        </p:nvSpPr>
        <p:spPr/>
        <p:txBody>
          <a:bodyPr/>
          <a:lstStyle/>
          <a:p>
            <a:r>
              <a:rPr lang="vi-VN" b="1"/>
              <a:t>Hiệu quả từ Mô hình Nhỏ hơn:</a:t>
            </a:r>
            <a:endParaRPr lang="vi-VN"/>
          </a:p>
          <a:p>
            <a:pPr lvl="1"/>
            <a:r>
              <a:rPr lang="vi-VN"/>
              <a:t>Khi prompt được thiết kế tốt, ngay cả các mô hình với số lượng tham số ít hơn (như Qwen-0.6B) cũng có thể:</a:t>
            </a:r>
          </a:p>
          <a:p>
            <a:pPr lvl="2"/>
            <a:r>
              <a:rPr lang="vi-VN"/>
              <a:t>Hiểu và xử lý thông tin chính xác.</a:t>
            </a:r>
          </a:p>
          <a:p>
            <a:pPr lvl="2"/>
            <a:r>
              <a:rPr lang="vi-VN"/>
              <a:t>Trích xuất dữ liệu cần thiết.</a:t>
            </a:r>
          </a:p>
          <a:p>
            <a:pPr lvl="2"/>
            <a:r>
              <a:rPr lang="vi-VN"/>
              <a:t>Đưa ra câu trả lời chất lượng cao.</a:t>
            </a:r>
          </a:p>
          <a:p>
            <a:endParaRPr lang="en-US"/>
          </a:p>
        </p:txBody>
      </p:sp>
    </p:spTree>
    <p:extLst>
      <p:ext uri="{BB962C8B-B14F-4D97-AF65-F5344CB8AC3E}">
        <p14:creationId xmlns:p14="http://schemas.microsoft.com/office/powerpoint/2010/main" val="3192910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909" y="1039282"/>
            <a:ext cx="9601196" cy="1303867"/>
          </a:xfrm>
        </p:spPr>
        <p:txBody>
          <a:bodyPr/>
          <a:lstStyle/>
          <a:p>
            <a:r>
              <a:rPr lang="en-US" smtClean="0"/>
              <a:t>Hỏi đáp?</a:t>
            </a:r>
            <a:endParaRPr lang="en-US"/>
          </a:p>
        </p:txBody>
      </p:sp>
      <p:pic>
        <p:nvPicPr>
          <p:cNvPr id="6" name="Picture 5" descr="&lt;strong&gt;Q&lt;/strong&gt; And A Question Sticker for iOS &amp; Android | GIPH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4928" y="2866873"/>
            <a:ext cx="3741966" cy="2402687"/>
          </a:xfrm>
          <a:prstGeom prst="rect">
            <a:avLst/>
          </a:prstGeom>
        </p:spPr>
      </p:pic>
    </p:spTree>
    <p:extLst>
      <p:ext uri="{BB962C8B-B14F-4D97-AF65-F5344CB8AC3E}">
        <p14:creationId xmlns:p14="http://schemas.microsoft.com/office/powerpoint/2010/main" val="2541214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smtClean="0">
                <a:latin typeface="Times New Roman" panose="02020603050405020304" pitchFamily="18" charset="0"/>
                <a:cs typeface="Times New Roman" panose="02020603050405020304" pitchFamily="18" charset="0"/>
              </a:rPr>
              <a:t>Mở</a:t>
            </a:r>
            <a:r>
              <a:rPr lang="en-US" b="1" smtClean="0"/>
              <a:t> đầu</a:t>
            </a:r>
            <a:endParaRPr lang="en-US" b="1"/>
          </a:p>
        </p:txBody>
      </p:sp>
      <p:sp>
        <p:nvSpPr>
          <p:cNvPr id="3" name="Content Placeholder 2"/>
          <p:cNvSpPr>
            <a:spLocks noGrp="1"/>
          </p:cNvSpPr>
          <p:nvPr>
            <p:ph idx="1"/>
          </p:nvPr>
        </p:nvSpPr>
        <p:spPr/>
        <p:txBody>
          <a:bodyPr>
            <a:normAutofit lnSpcReduction="10000"/>
          </a:bodyPr>
          <a:lstStyle/>
          <a:p>
            <a:r>
              <a:rPr lang="vi-VN" b="1"/>
              <a:t>Hạn chế của các phương pháp truyền </a:t>
            </a:r>
            <a:r>
              <a:rPr lang="vi-VN" b="1"/>
              <a:t>thống</a:t>
            </a:r>
            <a:r>
              <a:rPr lang="vi-VN" b="1" smtClean="0"/>
              <a:t>:</a:t>
            </a:r>
            <a:endParaRPr lang="en-US" b="1" smtClean="0"/>
          </a:p>
          <a:p>
            <a:r>
              <a:rPr lang="vi-VN"/>
              <a:t>Các thuật toán tìm kiếm truyền thống như </a:t>
            </a:r>
            <a:r>
              <a:rPr lang="vi-VN" b="1"/>
              <a:t>BM25</a:t>
            </a:r>
            <a:r>
              <a:rPr lang="vi-VN"/>
              <a:t> đã rất hữu ích, nhưng chúng chủ yếu dựa vào việc khớp từ khóa.</a:t>
            </a:r>
          </a:p>
          <a:p>
            <a:r>
              <a:rPr lang="vi-VN"/>
              <a:t>Chúng đôi khi gặp khó khăn trong việc:</a:t>
            </a:r>
          </a:p>
          <a:p>
            <a:pPr lvl="1"/>
            <a:r>
              <a:rPr lang="vi-VN"/>
              <a:t>Hiểu </a:t>
            </a:r>
            <a:r>
              <a:rPr lang="vi-VN" b="1"/>
              <a:t>ngữ cảnh</a:t>
            </a:r>
            <a:r>
              <a:rPr lang="vi-VN"/>
              <a:t> của truy vấn.</a:t>
            </a:r>
          </a:p>
          <a:p>
            <a:pPr lvl="1"/>
            <a:r>
              <a:rPr lang="vi-VN"/>
              <a:t>Nắm bắt </a:t>
            </a:r>
            <a:r>
              <a:rPr lang="vi-VN" b="1"/>
              <a:t>sắc thái</a:t>
            </a:r>
            <a:r>
              <a:rPr lang="vi-VN"/>
              <a:t> hoặc </a:t>
            </a:r>
            <a:r>
              <a:rPr lang="vi-VN" b="1"/>
              <a:t>ý định sâu xa</a:t>
            </a:r>
            <a:r>
              <a:rPr lang="vi-VN"/>
              <a:t> của người dùng.</a:t>
            </a:r>
          </a:p>
          <a:p>
            <a:pPr lvl="1"/>
            <a:r>
              <a:rPr lang="vi-VN"/>
              <a:t>Phân biệt giữa các tài liệu có vẻ giống nhau nhưng nội dung lại khác biệt.</a:t>
            </a:r>
            <a:r>
              <a:rPr lang="vi-VN"/>
              <a:t/>
            </a:r>
            <a:br>
              <a:rPr lang="vi-VN"/>
            </a:br>
            <a:endParaRPr lang="en-US"/>
          </a:p>
        </p:txBody>
      </p:sp>
      <p:pic>
        <p:nvPicPr>
          <p:cNvPr id="4" name="Picture 3" descr="3d white &lt;strong&gt;question&lt;/strong&gt; &lt;strong&gt;mark&lt;/strong&gt; symbol icon isolated. FAQ or frequently asked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8717" y="4751614"/>
            <a:ext cx="1619254" cy="1619254"/>
          </a:xfrm>
          <a:prstGeom prst="rect">
            <a:avLst/>
          </a:prstGeom>
        </p:spPr>
      </p:pic>
    </p:spTree>
    <p:extLst>
      <p:ext uri="{BB962C8B-B14F-4D97-AF65-F5344CB8AC3E}">
        <p14:creationId xmlns:p14="http://schemas.microsoft.com/office/powerpoint/2010/main" val="3717302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b="1"/>
              <a:t>Nhu cầu về câu trả lời trực tiếp và súc tích:</a:t>
            </a:r>
            <a:endParaRPr lang="vi-VN"/>
          </a:p>
          <a:p>
            <a:r>
              <a:rPr lang="vi-VN"/>
              <a:t>Người dùng ngày càng mong muốn nhận được </a:t>
            </a:r>
            <a:r>
              <a:rPr lang="vi-VN" b="1"/>
              <a:t>câu trả lời trực tiếp</a:t>
            </a:r>
            <a:r>
              <a:rPr lang="vi-VN"/>
              <a:t> cho câu hỏi của họ, thay vì chỉ nhận một danh sách dài các tài liệu cần phải tự đọc và chắt lọc.</a:t>
            </a:r>
          </a:p>
          <a:p>
            <a:endParaRPr lang="en-US"/>
          </a:p>
        </p:txBody>
      </p:sp>
      <p:pic>
        <p:nvPicPr>
          <p:cNvPr id="4" name="Picture 3" descr="ChatDOC - AI &lt;strong&gt;Chat&lt;/strong&gt; with PDF &lt;strong&gt;Documents&lt;/strong&g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505424" y="4143263"/>
            <a:ext cx="3181150" cy="1926771"/>
          </a:xfrm>
          <a:prstGeom prst="rect">
            <a:avLst/>
          </a:prstGeom>
        </p:spPr>
      </p:pic>
    </p:spTree>
    <p:extLst>
      <p:ext uri="{BB962C8B-B14F-4D97-AF65-F5344CB8AC3E}">
        <p14:creationId xmlns:p14="http://schemas.microsoft.com/office/powerpoint/2010/main" val="4277834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Tổng quan về kiến trúc</a:t>
            </a:r>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23016" y="2453472"/>
            <a:ext cx="6478262" cy="3751384"/>
          </a:xfrm>
        </p:spPr>
      </p:pic>
      <p:sp>
        <p:nvSpPr>
          <p:cNvPr id="5" name="TextBox 4"/>
          <p:cNvSpPr txBox="1"/>
          <p:nvPr/>
        </p:nvSpPr>
        <p:spPr>
          <a:xfrm>
            <a:off x="971551" y="2555421"/>
            <a:ext cx="3404506" cy="3416320"/>
          </a:xfrm>
          <a:prstGeom prst="rect">
            <a:avLst/>
          </a:prstGeom>
          <a:noFill/>
        </p:spPr>
        <p:txBody>
          <a:bodyPr wrap="square" rtlCol="0">
            <a:spAutoFit/>
          </a:bodyPr>
          <a:lstStyle/>
          <a:p>
            <a:r>
              <a:rPr lang="vi-VN" b="1" smtClean="0"/>
              <a:t>Mục tiêu</a:t>
            </a:r>
            <a:r>
              <a:rPr lang="en-US" b="1" smtClean="0"/>
              <a:t>:</a:t>
            </a:r>
            <a:endParaRPr lang="vi-VN" b="1"/>
          </a:p>
          <a:p>
            <a:pPr lvl="1"/>
            <a:r>
              <a:rPr lang="en-US" smtClean="0"/>
              <a:t>- </a:t>
            </a:r>
            <a:r>
              <a:rPr lang="vi-VN" smtClean="0"/>
              <a:t>Cải </a:t>
            </a:r>
            <a:r>
              <a:rPr lang="vi-VN"/>
              <a:t>thiện độ chính xác của kết quả tìm kiếm.</a:t>
            </a:r>
          </a:p>
          <a:p>
            <a:pPr lvl="1"/>
            <a:r>
              <a:rPr lang="en-US" smtClean="0"/>
              <a:t>- </a:t>
            </a:r>
            <a:r>
              <a:rPr lang="vi-VN" smtClean="0"/>
              <a:t>Hiểu </a:t>
            </a:r>
            <a:r>
              <a:rPr lang="vi-VN"/>
              <a:t>sâu sắc hơn ý định của người dùng thông qua </a:t>
            </a:r>
            <a:r>
              <a:rPr lang="vi-VN"/>
              <a:t>truy </a:t>
            </a:r>
            <a:r>
              <a:rPr lang="vi-VN" smtClean="0"/>
              <a:t>vấn.</a:t>
            </a:r>
            <a:endParaRPr lang="en-US" smtClean="0"/>
          </a:p>
          <a:p>
            <a:pPr lvl="1"/>
            <a:r>
              <a:rPr lang="en-US" smtClean="0"/>
              <a:t>- </a:t>
            </a:r>
            <a:r>
              <a:rPr lang="vi-VN" smtClean="0"/>
              <a:t>Cung </a:t>
            </a:r>
            <a:r>
              <a:rPr lang="vi-VN"/>
              <a:t>cấp câu trả lời trực tiếp, có căn cứ từ các tài liệu liên quan.</a:t>
            </a:r>
          </a:p>
          <a:p>
            <a:pPr lvl="1"/>
            <a:r>
              <a:rPr lang="en-US" smtClean="0"/>
              <a:t>- </a:t>
            </a:r>
            <a:r>
              <a:rPr lang="vi-VN" smtClean="0"/>
              <a:t>Tận </a:t>
            </a:r>
            <a:r>
              <a:rPr lang="vi-VN"/>
              <a:t>dụng sức mạnh của các mô hình ngôn ngữ lớn (LLM) để nâng cao hiệu suất.</a:t>
            </a:r>
          </a:p>
        </p:txBody>
      </p:sp>
    </p:spTree>
    <p:extLst>
      <p:ext uri="{BB962C8B-B14F-4D97-AF65-F5344CB8AC3E}">
        <p14:creationId xmlns:p14="http://schemas.microsoft.com/office/powerpoint/2010/main" val="2896727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t> Giai đoạn 1: Truy </a:t>
            </a:r>
            <a:r>
              <a:rPr lang="en-US"/>
              <a:t>xuất </a:t>
            </a:r>
            <a:r>
              <a:rPr lang="en-US" smtClean="0"/>
              <a:t>ban </a:t>
            </a:r>
            <a:r>
              <a:rPr lang="en-US"/>
              <a:t>đầu (BM25L)</a:t>
            </a:r>
            <a:endParaRPr lang="en-US"/>
          </a:p>
        </p:txBody>
      </p:sp>
      <p:sp>
        <p:nvSpPr>
          <p:cNvPr id="3" name="Content Placeholder 2"/>
          <p:cNvSpPr>
            <a:spLocks noGrp="1"/>
          </p:cNvSpPr>
          <p:nvPr>
            <p:ph idx="1"/>
          </p:nvPr>
        </p:nvSpPr>
        <p:spPr/>
        <p:txBody>
          <a:bodyPr>
            <a:normAutofit fontScale="92500"/>
          </a:bodyPr>
          <a:lstStyle/>
          <a:p>
            <a:endParaRPr lang="en-US"/>
          </a:p>
          <a:p>
            <a:pPr lvl="1"/>
            <a:r>
              <a:rPr lang="en-US" b="1"/>
              <a:t>BM25L là </a:t>
            </a:r>
            <a:r>
              <a:rPr lang="en-US" b="1"/>
              <a:t>gì</a:t>
            </a:r>
            <a:r>
              <a:rPr lang="en-US" b="1" smtClean="0"/>
              <a:t>?:</a:t>
            </a:r>
            <a:r>
              <a:rPr lang="en-US"/>
              <a:t> </a:t>
            </a:r>
            <a:r>
              <a:rPr lang="en-US" smtClean="0"/>
              <a:t>một </a:t>
            </a:r>
            <a:r>
              <a:rPr lang="en-US"/>
              <a:t>thuật toán xếp hạng tài liệu dựa trên tần suất từ khóa, </a:t>
            </a:r>
            <a:r>
              <a:rPr lang="en-US"/>
              <a:t>có </a:t>
            </a:r>
            <a:r>
              <a:rPr lang="en-US" smtClean="0"/>
              <a:t>điều chỉnh</a:t>
            </a:r>
            <a:endParaRPr lang="en-US"/>
          </a:p>
          <a:p>
            <a:pPr lvl="1"/>
            <a:r>
              <a:rPr lang="en-US" b="1"/>
              <a:t>Vai trò:</a:t>
            </a:r>
            <a:r>
              <a:rPr lang="en-US"/>
              <a:t> Xác định tập hợp các tài liệu "có khả năng" liên quan nhất từ </a:t>
            </a:r>
            <a:r>
              <a:rPr lang="en-US"/>
              <a:t>kho </a:t>
            </a:r>
            <a:r>
              <a:rPr lang="en-US" smtClean="0"/>
              <a:t>dữ liệu.</a:t>
            </a:r>
            <a:endParaRPr lang="en-US"/>
          </a:p>
          <a:p>
            <a:pPr lvl="1"/>
            <a:r>
              <a:rPr lang="en-US" b="1"/>
              <a:t>Kết quả:</a:t>
            </a:r>
            <a:r>
              <a:rPr lang="en-US"/>
              <a:t> Tạo ra danh sách "Top-k1 relevant documents" với điểm số BM25 ban đầu.</a:t>
            </a:r>
          </a:p>
          <a:p>
            <a:pPr marL="0" indent="0">
              <a:buNone/>
            </a:pPr>
            <a:r>
              <a:rPr lang="en-US" smtClean="0"/>
              <a:t/>
            </a:r>
            <a:br>
              <a:rPr lang="en-US" smtClean="0"/>
            </a:br>
            <a:r>
              <a:rPr lang="vi-VN" b="1" smtClean="0"/>
              <a:t>BM2</a:t>
            </a:r>
            <a:r>
              <a:rPr lang="en-US" b="1" smtClean="0"/>
              <a:t>5L</a:t>
            </a:r>
            <a:r>
              <a:rPr lang="vi-VN" smtClean="0"/>
              <a:t> </a:t>
            </a:r>
            <a:r>
              <a:rPr lang="vi-VN"/>
              <a:t>thêm một cơ chế chuẩn hóa độ dài tài </a:t>
            </a:r>
            <a:r>
              <a:rPr lang="vi-VN"/>
              <a:t>liệu </a:t>
            </a:r>
            <a:r>
              <a:rPr lang="vi-VN" smtClean="0"/>
              <a:t>một </a:t>
            </a:r>
            <a:r>
              <a:rPr lang="vi-VN"/>
              <a:t>cách tinh tế hơn so với </a:t>
            </a:r>
            <a:r>
              <a:rPr lang="vi-VN"/>
              <a:t>BM25 </a:t>
            </a:r>
            <a:r>
              <a:rPr lang="vi-VN" smtClean="0"/>
              <a:t>gốc</a:t>
            </a:r>
            <a:r>
              <a:rPr lang="en-US"/>
              <a:t> </a:t>
            </a:r>
            <a:r>
              <a:rPr lang="en-US" smtClean="0"/>
              <a:t>=&gt; </a:t>
            </a:r>
            <a:r>
              <a:rPr lang="vi-VN"/>
              <a:t>đảm bảo rằng độ dài của tài liệu ít ảnh hưởng tiêu cực đến việc xếp hạng, tập trung nhiều hơn vào sự liên quan thực sự của nội dung</a:t>
            </a:r>
            <a:endParaRPr lang="en-US"/>
          </a:p>
        </p:txBody>
      </p:sp>
    </p:spTree>
    <p:extLst>
      <p:ext uri="{BB962C8B-B14F-4D97-AF65-F5344CB8AC3E}">
        <p14:creationId xmlns:p14="http://schemas.microsoft.com/office/powerpoint/2010/main" val="3984842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Giai đoạn 1: Truy xuất ban đầu (BM25L)</a:t>
            </a:r>
          </a:p>
        </p:txBody>
      </p:sp>
      <p:pic>
        <p:nvPicPr>
          <p:cNvPr id="4" name="Content Placeholder 3"/>
          <p:cNvPicPr>
            <a:picLocks noGrp="1" noChangeAspect="1"/>
          </p:cNvPicPr>
          <p:nvPr>
            <p:ph idx="1"/>
          </p:nvPr>
        </p:nvPicPr>
        <p:blipFill>
          <a:blip r:embed="rId2"/>
          <a:stretch>
            <a:fillRect/>
          </a:stretch>
        </p:blipFill>
        <p:spPr>
          <a:xfrm>
            <a:off x="3290504" y="2633843"/>
            <a:ext cx="5496692" cy="666843"/>
          </a:xfrm>
          <a:prstGeom prst="rect">
            <a:avLst/>
          </a:prstGeom>
        </p:spPr>
      </p:pic>
      <p:sp>
        <p:nvSpPr>
          <p:cNvPr id="5" name="TextBox 4"/>
          <p:cNvSpPr txBox="1"/>
          <p:nvPr/>
        </p:nvSpPr>
        <p:spPr>
          <a:xfrm>
            <a:off x="1235531" y="2782598"/>
            <a:ext cx="1602919" cy="369332"/>
          </a:xfrm>
          <a:prstGeom prst="rect">
            <a:avLst/>
          </a:prstGeom>
          <a:noFill/>
        </p:spPr>
        <p:txBody>
          <a:bodyPr wrap="square" rtlCol="0">
            <a:spAutoFit/>
          </a:bodyPr>
          <a:lstStyle/>
          <a:p>
            <a:r>
              <a:rPr lang="en-US" smtClean="0"/>
              <a:t>Metric tập train</a:t>
            </a:r>
            <a:endParaRPr lang="en-US"/>
          </a:p>
        </p:txBody>
      </p:sp>
      <p:pic>
        <p:nvPicPr>
          <p:cNvPr id="6" name="Picture 5"/>
          <p:cNvPicPr>
            <a:picLocks noChangeAspect="1"/>
          </p:cNvPicPr>
          <p:nvPr/>
        </p:nvPicPr>
        <p:blipFill>
          <a:blip r:embed="rId3"/>
          <a:stretch>
            <a:fillRect/>
          </a:stretch>
        </p:blipFill>
        <p:spPr>
          <a:xfrm>
            <a:off x="3290504" y="3483385"/>
            <a:ext cx="5496692" cy="609685"/>
          </a:xfrm>
          <a:prstGeom prst="rect">
            <a:avLst/>
          </a:prstGeom>
        </p:spPr>
      </p:pic>
      <p:sp>
        <p:nvSpPr>
          <p:cNvPr id="8" name="TextBox 7"/>
          <p:cNvSpPr txBox="1"/>
          <p:nvPr/>
        </p:nvSpPr>
        <p:spPr>
          <a:xfrm>
            <a:off x="1235531" y="3603561"/>
            <a:ext cx="1602919" cy="369332"/>
          </a:xfrm>
          <a:prstGeom prst="rect">
            <a:avLst/>
          </a:prstGeom>
          <a:noFill/>
        </p:spPr>
        <p:txBody>
          <a:bodyPr wrap="square" rtlCol="0">
            <a:spAutoFit/>
          </a:bodyPr>
          <a:lstStyle/>
          <a:p>
            <a:r>
              <a:rPr lang="en-US" smtClean="0"/>
              <a:t>Metric tập test</a:t>
            </a:r>
            <a:endParaRPr lang="en-US"/>
          </a:p>
        </p:txBody>
      </p:sp>
      <p:sp>
        <p:nvSpPr>
          <p:cNvPr id="9" name="TextBox 8"/>
          <p:cNvSpPr txBox="1"/>
          <p:nvPr/>
        </p:nvSpPr>
        <p:spPr>
          <a:xfrm>
            <a:off x="1235531" y="4544701"/>
            <a:ext cx="6771469" cy="369332"/>
          </a:xfrm>
          <a:prstGeom prst="rect">
            <a:avLst/>
          </a:prstGeom>
          <a:noFill/>
        </p:spPr>
        <p:txBody>
          <a:bodyPr wrap="none" rtlCol="0">
            <a:spAutoFit/>
          </a:bodyPr>
          <a:lstStyle/>
          <a:p>
            <a:r>
              <a:rPr lang="en-US" smtClean="0"/>
              <a:t>=&gt; Vẫn cho hit@k, recall@k cao, giúp giảm từ 100 -&gt; 60 tài liệu cần xét</a:t>
            </a:r>
            <a:endParaRPr lang="en-US"/>
          </a:p>
        </p:txBody>
      </p:sp>
    </p:spTree>
    <p:extLst>
      <p:ext uri="{BB962C8B-B14F-4D97-AF65-F5344CB8AC3E}">
        <p14:creationId xmlns:p14="http://schemas.microsoft.com/office/powerpoint/2010/main" val="3154200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Giai đoạn 2</a:t>
            </a:r>
            <a:r>
              <a:rPr lang="en-US"/>
              <a:t>: </a:t>
            </a:r>
            <a:r>
              <a:rPr lang="en-US" smtClean="0"/>
              <a:t>sắp </a:t>
            </a:r>
            <a:r>
              <a:rPr lang="en-US"/>
              <a:t>xếp </a:t>
            </a:r>
            <a:r>
              <a:rPr lang="en-US"/>
              <a:t>lại </a:t>
            </a:r>
            <a:r>
              <a:rPr lang="en-US" smtClean="0"/>
              <a:t>(reranking</a:t>
            </a:r>
            <a:r>
              <a:rPr lang="en-US"/>
              <a:t>)</a:t>
            </a:r>
            <a:endParaRPr lang="en-US"/>
          </a:p>
        </p:txBody>
      </p:sp>
      <p:sp>
        <p:nvSpPr>
          <p:cNvPr id="3" name="Content Placeholder 2"/>
          <p:cNvSpPr>
            <a:spLocks noGrp="1"/>
          </p:cNvSpPr>
          <p:nvPr>
            <p:ph idx="1"/>
          </p:nvPr>
        </p:nvSpPr>
        <p:spPr/>
        <p:txBody>
          <a:bodyPr/>
          <a:lstStyle/>
          <a:p>
            <a:r>
              <a:rPr lang="vi-VN" b="1"/>
              <a:t>Công cụ:</a:t>
            </a:r>
            <a:r>
              <a:rPr lang="vi-VN"/>
              <a:t> Sử </a:t>
            </a:r>
            <a:r>
              <a:rPr lang="vi-VN"/>
              <a:t>dụng </a:t>
            </a:r>
            <a:r>
              <a:rPr lang="vi-VN" smtClean="0"/>
              <a:t>"Vietnamese_reranker</a:t>
            </a:r>
            <a:r>
              <a:rPr lang="vi-VN"/>
              <a:t>".</a:t>
            </a:r>
          </a:p>
          <a:p>
            <a:r>
              <a:rPr lang="vi-VN" b="1"/>
              <a:t>Đầu vào:</a:t>
            </a:r>
            <a:r>
              <a:rPr lang="vi-VN"/>
              <a:t> Top-k1 </a:t>
            </a:r>
            <a:r>
              <a:rPr lang="vi-VN"/>
              <a:t>relevant </a:t>
            </a:r>
            <a:r>
              <a:rPr lang="vi-VN" smtClean="0"/>
              <a:t>documents.</a:t>
            </a:r>
            <a:endParaRPr lang="vi-VN"/>
          </a:p>
          <a:p>
            <a:r>
              <a:rPr lang="en-US" b="1" smtClean="0"/>
              <a:t>Mục tiêu</a:t>
            </a:r>
            <a:r>
              <a:rPr lang="vi-VN" b="1" smtClean="0"/>
              <a:t>:</a:t>
            </a:r>
            <a:r>
              <a:rPr lang="vi-VN"/>
              <a:t> Cập nhật điểm số cho các tài liệu, tạo ra các tài liệu được sắp xếp lại tốt hơn.</a:t>
            </a:r>
          </a:p>
          <a:p>
            <a:endParaRPr lang="en-US"/>
          </a:p>
        </p:txBody>
      </p:sp>
    </p:spTree>
    <p:extLst>
      <p:ext uri="{BB962C8B-B14F-4D97-AF65-F5344CB8AC3E}">
        <p14:creationId xmlns:p14="http://schemas.microsoft.com/office/powerpoint/2010/main" val="2231744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Chi tiết về reranker model</a:t>
            </a:r>
            <a:endParaRPr lang="en-US"/>
          </a:p>
        </p:txBody>
      </p:sp>
      <p:pic>
        <p:nvPicPr>
          <p:cNvPr id="4" name="Content Placeholder 3"/>
          <p:cNvPicPr>
            <a:picLocks noGrp="1" noChangeAspect="1"/>
          </p:cNvPicPr>
          <p:nvPr>
            <p:ph idx="1"/>
          </p:nvPr>
        </p:nvPicPr>
        <p:blipFill>
          <a:blip r:embed="rId2"/>
          <a:stretch>
            <a:fillRect/>
          </a:stretch>
        </p:blipFill>
        <p:spPr>
          <a:xfrm>
            <a:off x="5982921" y="2558637"/>
            <a:ext cx="5382961" cy="3352305"/>
          </a:xfrm>
          <a:prstGeom prst="rect">
            <a:avLst/>
          </a:prstGeom>
        </p:spPr>
      </p:pic>
      <p:pic>
        <p:nvPicPr>
          <p:cNvPr id="5" name="Picture 4"/>
          <p:cNvPicPr>
            <a:picLocks noChangeAspect="1"/>
          </p:cNvPicPr>
          <p:nvPr/>
        </p:nvPicPr>
        <p:blipFill>
          <a:blip r:embed="rId3"/>
          <a:stretch>
            <a:fillRect/>
          </a:stretch>
        </p:blipFill>
        <p:spPr>
          <a:xfrm>
            <a:off x="1164527" y="3712276"/>
            <a:ext cx="4583130" cy="859875"/>
          </a:xfrm>
          <a:prstGeom prst="rect">
            <a:avLst/>
          </a:prstGeom>
        </p:spPr>
      </p:pic>
      <p:sp>
        <p:nvSpPr>
          <p:cNvPr id="6" name="TextBox 5"/>
          <p:cNvSpPr txBox="1"/>
          <p:nvPr/>
        </p:nvSpPr>
        <p:spPr>
          <a:xfrm>
            <a:off x="1762721" y="3012621"/>
            <a:ext cx="3385863" cy="523220"/>
          </a:xfrm>
          <a:prstGeom prst="rect">
            <a:avLst/>
          </a:prstGeom>
          <a:noFill/>
        </p:spPr>
        <p:txBody>
          <a:bodyPr wrap="none" rtlCol="0">
            <a:spAutoFit/>
          </a:bodyPr>
          <a:lstStyle/>
          <a:p>
            <a:r>
              <a:rPr lang="en-US" sz="2800" smtClean="0"/>
              <a:t>Metric sau khi finetune</a:t>
            </a:r>
            <a:endParaRPr lang="en-US" sz="2800"/>
          </a:p>
        </p:txBody>
      </p:sp>
      <p:cxnSp>
        <p:nvCxnSpPr>
          <p:cNvPr id="8" name="Straight Arrow Connector 7"/>
          <p:cNvCxnSpPr>
            <a:stCxn id="6" idx="2"/>
            <a:endCxn id="5" idx="0"/>
          </p:cNvCxnSpPr>
          <p:nvPr/>
        </p:nvCxnSpPr>
        <p:spPr>
          <a:xfrm>
            <a:off x="3455653" y="3535841"/>
            <a:ext cx="439" cy="176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863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Ensemble score phase 2</a:t>
            </a:r>
            <a:endParaRPr lang="en-US"/>
          </a:p>
        </p:txBody>
      </p:sp>
      <p:sp>
        <p:nvSpPr>
          <p:cNvPr id="3" name="Content Placeholder 2"/>
          <p:cNvSpPr>
            <a:spLocks noGrp="1"/>
          </p:cNvSpPr>
          <p:nvPr>
            <p:ph idx="1"/>
          </p:nvPr>
        </p:nvSpPr>
        <p:spPr>
          <a:xfrm>
            <a:off x="1295402" y="2548768"/>
            <a:ext cx="9522278" cy="3318936"/>
          </a:xfrm>
        </p:spPr>
        <p:txBody>
          <a:bodyPr/>
          <a:lstStyle/>
          <a:p>
            <a:r>
              <a:rPr lang="en-US" b="1"/>
              <a:t>Công thức:</a:t>
            </a:r>
            <a:r>
              <a:rPr lang="en-US"/>
              <a:t> </a:t>
            </a:r>
            <a:r>
              <a:rPr lang="en-US" smtClean="0"/>
              <a:t> (alpha = 0.17)</a:t>
            </a:r>
          </a:p>
          <a:p>
            <a:r>
              <a:rPr lang="en-US" smtClean="0"/>
              <a:t>Ensemble score </a:t>
            </a:r>
            <a:r>
              <a:rPr lang="en-US"/>
              <a:t>= alpha </a:t>
            </a:r>
            <a:r>
              <a:rPr lang="en-US"/>
              <a:t>* </a:t>
            </a:r>
            <a:r>
              <a:rPr lang="en-US" smtClean="0"/>
              <a:t>(BM25 score) </a:t>
            </a:r>
            <a:r>
              <a:rPr lang="en-US"/>
              <a:t>+ (1 - alpha) </a:t>
            </a:r>
            <a:r>
              <a:rPr lang="en-US"/>
              <a:t>* </a:t>
            </a:r>
            <a:r>
              <a:rPr lang="en-US"/>
              <a:t>(</a:t>
            </a:r>
            <a:r>
              <a:rPr lang="en-US" smtClean="0"/>
              <a:t>Reranker score)</a:t>
            </a:r>
            <a:endParaRPr lang="en-US"/>
          </a:p>
          <a:p>
            <a:r>
              <a:rPr lang="vi-VN" b="1"/>
              <a:t>Vai trò của alpha:</a:t>
            </a:r>
            <a:r>
              <a:rPr lang="vi-VN"/>
              <a:t> Giúp cân bằng giữa </a:t>
            </a:r>
            <a:r>
              <a:rPr lang="vi-VN"/>
              <a:t>sự </a:t>
            </a:r>
            <a:r>
              <a:rPr lang="vi-VN" smtClean="0"/>
              <a:t>nhạy </a:t>
            </a:r>
            <a:r>
              <a:rPr lang="vi-VN"/>
              <a:t>của BM25 và khả năng hiểu ngữ cảnh sâu sắc hơn của Reranker.</a:t>
            </a:r>
          </a:p>
          <a:p>
            <a:r>
              <a:rPr lang="en-US" b="1" smtClean="0"/>
              <a:t>Mục tiêu</a:t>
            </a:r>
            <a:r>
              <a:rPr lang="vi-VN" b="1" smtClean="0"/>
              <a:t>:</a:t>
            </a:r>
            <a:r>
              <a:rPr lang="vi-VN"/>
              <a:t> Tạo ra một</a:t>
            </a:r>
            <a:r>
              <a:rPr lang="vi-VN"/>
              <a:t> </a:t>
            </a:r>
            <a:r>
              <a:rPr lang="en-US"/>
              <a:t>e</a:t>
            </a:r>
            <a:r>
              <a:rPr lang="vi-VN" smtClean="0"/>
              <a:t>nsemble score</a:t>
            </a:r>
            <a:r>
              <a:rPr lang="vi-VN"/>
              <a:t> phản ánh sự kết hợp đánh giá, được sử dụng để xác định các tài liệu cho bước </a:t>
            </a:r>
            <a:r>
              <a:rPr lang="vi-VN"/>
              <a:t>tiếp </a:t>
            </a:r>
            <a:r>
              <a:rPr lang="vi-VN" smtClean="0"/>
              <a:t>theo</a:t>
            </a:r>
            <a:endParaRPr lang="en-US"/>
          </a:p>
        </p:txBody>
      </p:sp>
    </p:spTree>
    <p:extLst>
      <p:ext uri="{BB962C8B-B14F-4D97-AF65-F5344CB8AC3E}">
        <p14:creationId xmlns:p14="http://schemas.microsoft.com/office/powerpoint/2010/main" val="29065720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127</TotalTime>
  <Words>388</Words>
  <Application>Microsoft Office PowerPoint</Application>
  <PresentationFormat>Widescreen</PresentationFormat>
  <Paragraphs>80</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Garamond</vt:lpstr>
      <vt:lpstr>Times New Roman</vt:lpstr>
      <vt:lpstr>Wingdings</vt:lpstr>
      <vt:lpstr>Organic</vt:lpstr>
      <vt:lpstr>RAG  PIPELINE MULTIPHASE RETRIEVAL</vt:lpstr>
      <vt:lpstr>Mở đầu</vt:lpstr>
      <vt:lpstr>PowerPoint Presentation</vt:lpstr>
      <vt:lpstr>Tổng quan về kiến trúc</vt:lpstr>
      <vt:lpstr> Giai đoạn 1: Truy xuất ban đầu (BM25L)</vt:lpstr>
      <vt:lpstr> Giai đoạn 1: Truy xuất ban đầu (BM25L)</vt:lpstr>
      <vt:lpstr> Giai đoạn 2: sắp xếp lại (reranking)</vt:lpstr>
      <vt:lpstr>Chi tiết về reranker model</vt:lpstr>
      <vt:lpstr>Ensemble score phase 2</vt:lpstr>
      <vt:lpstr>Giai đoạn 3: Tích hợp LLM xếp hạng văn bản</vt:lpstr>
      <vt:lpstr>Chi tiết về model</vt:lpstr>
      <vt:lpstr>Ensemble score phase 3</vt:lpstr>
      <vt:lpstr>LLM tạo phản hồi</vt:lpstr>
      <vt:lpstr>Metric</vt:lpstr>
      <vt:lpstr>Metric</vt:lpstr>
      <vt:lpstr>Kết luận</vt:lpstr>
      <vt:lpstr>Hỏi đáp?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RAG  PIPELINE: MULTIPHASE RETRIEVAL</dc:title>
  <dc:creator>Admin</dc:creator>
  <cp:lastModifiedBy>Admin</cp:lastModifiedBy>
  <cp:revision>26</cp:revision>
  <dcterms:created xsi:type="dcterms:W3CDTF">2025-08-31T17:00:27Z</dcterms:created>
  <dcterms:modified xsi:type="dcterms:W3CDTF">2025-09-02T04:39:07Z</dcterms:modified>
</cp:coreProperties>
</file>