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3">
          <p15:clr>
            <a:srgbClr val="A4A3A4"/>
          </p15:clr>
        </p15:guide>
      </p15:sldGuideLst>
    </p:ext>
    <p:ext uri="http://customooxmlschemas.google.com/">
      <go:slidesCustomData xmlns:go="http://customooxmlschemas.google.com/" r:id="rId19" roundtripDataSignature="AMtx7mhnInwH3DbHCSB+xw5ZWL1JP2rX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51983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Làm việc theo nhóm có nghĩa là mọi người sẽ cố gắng hợp tác, sử dụng các kỹ năng cá nhân của họ, cùng nhau cộng tác và cùng nhau hướng tới một mục tiêu chung. </a:t>
            </a:r>
            <a:endParaRPr sz="1150">
              <a:solidFill>
                <a:srgbClr val="222222"/>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Mỗi thành viên đều có tính cách, khả năng khác nhau vì thế mà trong quá trình làm việc cũng sẽ phát sinh các vấn đề.</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150">
                <a:solidFill>
                  <a:srgbClr val="222222"/>
                </a:solidFill>
                <a:highlight>
                  <a:srgbClr val="FFFFFF"/>
                </a:highlight>
                <a:latin typeface="Verdana"/>
                <a:ea typeface="Verdana"/>
                <a:cs typeface="Verdana"/>
                <a:sym typeface="Verdana"/>
              </a:rPr>
              <a:t>   </a:t>
            </a:r>
            <a:r>
              <a:rPr lang="en-US" sz="1150">
                <a:solidFill>
                  <a:srgbClr val="222222"/>
                </a:solidFill>
                <a:highlight>
                  <a:srgbClr val="FFFFFF"/>
                </a:highlight>
                <a:latin typeface="Verdana"/>
                <a:ea typeface="Verdana"/>
                <a:cs typeface="Verdana"/>
                <a:sym typeface="Verdana"/>
              </a:rPr>
              <a:t>=&gt; </a:t>
            </a:r>
            <a:r>
              <a:rPr lang="en-US" sz="1150">
                <a:solidFill>
                  <a:srgbClr val="222222"/>
                </a:solidFill>
                <a:highlight>
                  <a:srgbClr val="FFFFFF"/>
                </a:highlight>
                <a:latin typeface="Verdana"/>
                <a:ea typeface="Verdana"/>
                <a:cs typeface="Verdana"/>
                <a:sym typeface="Verdana"/>
              </a:rPr>
              <a:t>Sau đây là những vấn đề mà nhóm em gặp phải khi làm việc cùng nhau.</a:t>
            </a:r>
            <a:endParaRPr sz="1150">
              <a:solidFill>
                <a:srgbClr val="222222"/>
              </a:solidFill>
              <a:highlight>
                <a:srgbClr val="FFFFFF"/>
              </a:highlight>
              <a:latin typeface="Verdana"/>
              <a:ea typeface="Verdana"/>
              <a:cs typeface="Verdana"/>
              <a:sym typeface="Verdana"/>
            </a:endParaRPr>
          </a:p>
        </p:txBody>
      </p:sp>
      <p:sp>
        <p:nvSpPr>
          <p:cNvPr id="107" name="Google Shape;107;g178519830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8519830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Không hiểu được ý nghĩa của sản phẩm =&gt; Thiếu tinh thần cống hiến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Thời gian đầu các thành viên chưa quen nhau và chưa từng làm việc chung =&gt; Xa lạ, ít tương tác với nhau trên kênh chat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Khi không được hỏi đích danh =&gt; Chỉ đọc tin và để người khác trả lời =&gt; Cả nhóm chỉ có 2 - 3 thành viên hoạt động.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Kêu gọi các thành viên trong nhóm trao đổi và đưa ra ý kiến với nhau.</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Gọi tên người trực tiếp người thụ động nhất trong nhóm và yêu cầu họ nêu ra quan điểm, ý kiến.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 name="Google Shape;130;g178519830f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8519830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Trong một nhóm làm việc, chắc chắn sẽ có ít nhất 1 thành viên lười biếng và 1 thành viên siêng năng.</a:t>
            </a:r>
            <a:endParaRPr sz="14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US" sz="1400">
                <a:solidFill>
                  <a:schemeClr val="dk1"/>
                </a:solidFill>
                <a:latin typeface="Times New Roman"/>
                <a:ea typeface="Times New Roman"/>
                <a:cs typeface="Times New Roman"/>
                <a:sym typeface="Times New Roman"/>
              </a:rPr>
              <a:t>Người nhiệt tình với công việc sẽ được mặc định là người làm việc tốt hơn =&gt; Những thành viên khác tự lùi về sau và để người đó dẫn dắt (thậm chí ôm đồm) tất cả mọi công việc.</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Thành viên này luôn làm việc thiếu trách nhiệm, làm qua loa, đối phó.  =&gt; Chất lượng kém, gây mất thời gian sửa chữa.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Làm việc thiếu hiệu quả, thường xuyên chậm tiến độ. Có lúc đến hạn chót mới bắt đầu làm =&gt; Ảnh hưởng đến tiến độ làm việc của cả team, khiến nhóm trưởng phải giao cho một bạn khác hoàn thành gấp.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Sắp xếp công việc rõ ràng với từng người và yêu cầu hoàn thành đúng tiến độ.</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Phân công đúng khả năng của cho từng thành viên.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Theo dõi tiến độ công việc của từng thành viên, đánh giá/nhận xét để nâng cao hiệu suất làm việc.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Khuyến khích tinh thần cho nhóm, liên tục nhắc nhở về mục tiêu và thành tích mà cả nhóm hướng đến.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0" name="Google Shape;140;g178519830f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8519830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Dù số lượng thành viên ít hay nhiều thì đều có thể xảy ra các mâu thuẫn giữa các thành viên với nhau.</a:t>
            </a:r>
            <a:endParaRPr sz="1300">
              <a:solidFill>
                <a:schemeClr val="dk1"/>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Các lý do dẫn đến xung đột như:</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Bất đồng quan điểm:  Mỗi người đều có những quan điểm riêng, ý kiến riêng =&gt; Xung đột ý kiến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Mâu thuẫn trong tính cách: Tính cách đối lập cũng có thể dẫn đến mâu thuẫn giữa các thành viên.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Mục tiêu, chí hướng đối lập: Một người chỉ quan tâm sản phẩm làm ra đúng hạn và một người khác lại muốn sản phẩm được làm ra phải thật chất lượng =&gt; Dẫn đến tranh cãi, mâu thuẫn</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US" sz="1400">
                <a:solidFill>
                  <a:schemeClr val="dk1"/>
                </a:solidFill>
                <a:latin typeface="Times New Roman"/>
                <a:ea typeface="Times New Roman"/>
                <a:cs typeface="Times New Roman"/>
                <a:sym typeface="Times New Roman"/>
              </a:rPr>
              <a:t>=&gt; Các xung đột về lợi ích cá nhân này thường gây ảnh hưởng xấu đến nhóm.</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nguyên nhân của cuộc mâu thuẫn =&gt; Tháo gỡ mọi khúc mắc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Xử lí mâu thuẫn một cách công tâm, khách quan và dựa trên các quy chế của nhóm để giải quyết, tránh tình trạng thiên vị, nể nang.</a:t>
            </a:r>
            <a:endParaRPr sz="1400">
              <a:solidFill>
                <a:schemeClr val="dk1"/>
              </a:solidFill>
              <a:latin typeface="Times New Roman"/>
              <a:ea typeface="Times New Roman"/>
              <a:cs typeface="Times New Roman"/>
              <a:sym typeface="Times New Roman"/>
            </a:endParaRPr>
          </a:p>
        </p:txBody>
      </p:sp>
      <p:sp>
        <p:nvSpPr>
          <p:cNvPr id="150" name="Google Shape;150;g178519830f6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8519830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Các thành viên chỉ có vài tiếng làm việc với nhau mỗi tuần.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Vị trí ngồi họp nhóm trên lớp không thuận lợi cho việc trao đổi, khó bàn bạc và đưa ý kiến.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Chủ yếu làm việc qua zalo.</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=&gt; Khiến các thành viên ít có cơ hội làm quen và thấu hiểu lẫn nhau. Dẫn đến làm việc thiếu hiệu quả, khiến các thành viên ít giao tiếp trở nên thụ động, khó làm việc ăn ý với nhau.</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Tăng cường các hoạt động tương tác để giúp các thành viên gắn bó với nhau hơn.</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Tổ chức các buổi video call hoặc các buổi gặp trực tiếp để tăng tính đoàn kết.</a:t>
            </a:r>
            <a:endParaRPr sz="1400">
              <a:solidFill>
                <a:schemeClr val="dk1"/>
              </a:solidFill>
              <a:latin typeface="Times New Roman"/>
              <a:ea typeface="Times New Roman"/>
              <a:cs typeface="Times New Roman"/>
              <a:sym typeface="Times New Roman"/>
            </a:endParaRPr>
          </a:p>
        </p:txBody>
      </p:sp>
      <p:sp>
        <p:nvSpPr>
          <p:cNvPr id="160" name="Google Shape;160;g178519830f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8519830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Số lượng thành viên quá lớn so với khối lượng công việc, khiến cho sự phân chia công việc khó đồng đều. Dẫn đến có bạn làm nhiều, bạn làm ít, bạn không làm gì cả. =&gt; Từ đó phát sinh các mâu thuẫn trong nhóm.</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Càng nhiều thành viên thì càng gặp nhiều vấn đề phát sinh =&gt; Mất nhiều thời gian giải quyết vấn đề.</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khả năng của từng thành viên và phân chia công việc sao cho đồng đều.</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Quản lý và quan sát hiệu quả làm việc để có giải pháp kịp thời. Tránh phát sinh một lúc quá nhiều vấn đề</a:t>
            </a:r>
            <a:endParaRPr sz="1400">
              <a:solidFill>
                <a:schemeClr val="dk1"/>
              </a:solidFill>
              <a:latin typeface="Times New Roman"/>
              <a:ea typeface="Times New Roman"/>
              <a:cs typeface="Times New Roman"/>
              <a:sym typeface="Times New Roman"/>
            </a:endParaRPr>
          </a:p>
        </p:txBody>
      </p:sp>
      <p:sp>
        <p:nvSpPr>
          <p:cNvPr id="170" name="Google Shape;170;g178519830f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8519830f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Times New Roman"/>
              <a:buChar char="-"/>
            </a:pPr>
            <a:r>
              <a:rPr lang="en-US" sz="1400">
                <a:solidFill>
                  <a:srgbClr val="212529"/>
                </a:solidFill>
                <a:highlight>
                  <a:srgbClr val="FFFFFF"/>
                </a:highlight>
                <a:latin typeface="Times New Roman"/>
                <a:ea typeface="Times New Roman"/>
                <a:cs typeface="Times New Roman"/>
                <a:sym typeface="Times New Roman"/>
              </a:rPr>
              <a:t>Từ đó có thể thấy trưởng nhóm có vai trò vô cùng quan trọng dẫn đến sự thành bại của một dự án.</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Nếu có bất kỳ một cá nhân nào gây ảnh hưởng đến hoạt động hoặc tinh thần của nhóm. Người trưởng nhóm sẽ là cầu nối giải quyết những vấn đề này.</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Một người nhóm trưởng không xứng đáng sẽ không giải quyết được những vấn đề trên.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Đặc biệt, sự liên kết trong các hoạt động nhóm và giữa các thành viên là vô cùng quan trọng.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1600"/>
              </a:spcAft>
              <a:buNone/>
            </a:pPr>
            <a:r>
              <a:t/>
            </a:r>
            <a:endParaRPr sz="1400">
              <a:solidFill>
                <a:srgbClr val="212529"/>
              </a:solidFill>
              <a:highlight>
                <a:srgbClr val="FFFFFF"/>
              </a:highlight>
              <a:latin typeface="Times New Roman"/>
              <a:ea typeface="Times New Roman"/>
              <a:cs typeface="Times New Roman"/>
              <a:sym typeface="Times New Roman"/>
            </a:endParaRPr>
          </a:p>
        </p:txBody>
      </p:sp>
      <p:sp>
        <p:nvSpPr>
          <p:cNvPr id="180" name="Google Shape;180;g178519830f6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7.jpg"/><Relationship Id="rId8"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6.jpg"/><Relationship Id="rId9"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7.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0017" l="0" r="0" t="0"/>
          <a:stretch/>
        </p:blipFill>
        <p:spPr>
          <a:xfrm>
            <a:off x="20" y="1282"/>
            <a:ext cx="12191980" cy="6856718"/>
          </a:xfrm>
          <a:prstGeom prst="rect">
            <a:avLst/>
          </a:prstGeom>
          <a:noFill/>
          <a:ln>
            <a:noFill/>
          </a:ln>
        </p:spPr>
      </p:pic>
      <p:grpSp>
        <p:nvGrpSpPr>
          <p:cNvPr id="86" name="Google Shape;86;p1"/>
          <p:cNvGrpSpPr/>
          <p:nvPr/>
        </p:nvGrpSpPr>
        <p:grpSpPr>
          <a:xfrm>
            <a:off x="289871" y="7447422"/>
            <a:ext cx="2339789" cy="1367118"/>
            <a:chOff x="4926105" y="2456328"/>
            <a:chExt cx="2339789" cy="1367118"/>
          </a:xfrm>
        </p:grpSpPr>
        <p:sp>
          <p:nvSpPr>
            <p:cNvPr id="87" name="Google Shape;87;p1"/>
            <p:cNvSpPr/>
            <p:nvPr/>
          </p:nvSpPr>
          <p:spPr>
            <a:xfrm>
              <a:off x="5583488" y="2456328"/>
              <a:ext cx="1013012" cy="972671"/>
            </a:xfrm>
            <a:prstGeom prst="ellipse">
              <a:avLst/>
            </a:prstGeom>
            <a:blipFill rotWithShape="1">
              <a:blip r:embed="rId4">
                <a:alphaModFix/>
              </a:blip>
              <a:stretch>
                <a:fillRect b="-2072" l="0" r="0" t="-207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89" name="Google Shape;89;p1"/>
          <p:cNvGrpSpPr/>
          <p:nvPr/>
        </p:nvGrpSpPr>
        <p:grpSpPr>
          <a:xfrm>
            <a:off x="2554155" y="8738337"/>
            <a:ext cx="2339789" cy="1367118"/>
            <a:chOff x="4926105" y="2456328"/>
            <a:chExt cx="2339789" cy="1367118"/>
          </a:xfrm>
        </p:grpSpPr>
        <p:sp>
          <p:nvSpPr>
            <p:cNvPr id="90" name="Google Shape;90;p1"/>
            <p:cNvSpPr/>
            <p:nvPr/>
          </p:nvSpPr>
          <p:spPr>
            <a:xfrm>
              <a:off x="5583488" y="2456328"/>
              <a:ext cx="1013012" cy="972671"/>
            </a:xfrm>
            <a:prstGeom prst="ellipse">
              <a:avLst/>
            </a:prstGeom>
            <a:blipFill rotWithShape="1">
              <a:blip r:embed="rId5">
                <a:alphaModFix/>
              </a:blip>
              <a:stretch>
                <a:fillRect b="0" l="-3043" r="-3042"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2" name="Google Shape;92;p1"/>
          <p:cNvGrpSpPr/>
          <p:nvPr/>
        </p:nvGrpSpPr>
        <p:grpSpPr>
          <a:xfrm>
            <a:off x="4926105" y="10298194"/>
            <a:ext cx="2339789" cy="1367118"/>
            <a:chOff x="4926105" y="2456328"/>
            <a:chExt cx="2339789" cy="1367118"/>
          </a:xfrm>
        </p:grpSpPr>
        <p:sp>
          <p:nvSpPr>
            <p:cNvPr id="93" name="Google Shape;93;p1"/>
            <p:cNvSpPr/>
            <p:nvPr/>
          </p:nvSpPr>
          <p:spPr>
            <a:xfrm>
              <a:off x="5583488" y="2456328"/>
              <a:ext cx="1013012" cy="972671"/>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5" name="Google Shape;95;p1"/>
          <p:cNvGrpSpPr/>
          <p:nvPr/>
        </p:nvGrpSpPr>
        <p:grpSpPr>
          <a:xfrm>
            <a:off x="7330218" y="11816487"/>
            <a:ext cx="2339789" cy="1367118"/>
            <a:chOff x="4926105" y="2456328"/>
            <a:chExt cx="2339789" cy="1367118"/>
          </a:xfrm>
        </p:grpSpPr>
        <p:sp>
          <p:nvSpPr>
            <p:cNvPr id="96" name="Google Shape;96;p1"/>
            <p:cNvSpPr/>
            <p:nvPr/>
          </p:nvSpPr>
          <p:spPr>
            <a:xfrm>
              <a:off x="5583488" y="2456328"/>
              <a:ext cx="1013012" cy="972671"/>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8" name="Google Shape;98;p1"/>
          <p:cNvGrpSpPr/>
          <p:nvPr/>
        </p:nvGrpSpPr>
        <p:grpSpPr>
          <a:xfrm>
            <a:off x="9670007" y="13955791"/>
            <a:ext cx="2339789" cy="1367118"/>
            <a:chOff x="4926105" y="2456328"/>
            <a:chExt cx="2339789" cy="1367118"/>
          </a:xfrm>
        </p:grpSpPr>
        <p:sp>
          <p:nvSpPr>
            <p:cNvPr id="99" name="Google Shape;99;p1"/>
            <p:cNvSpPr/>
            <p:nvPr/>
          </p:nvSpPr>
          <p:spPr>
            <a:xfrm>
              <a:off x="5583488" y="2456328"/>
              <a:ext cx="1013012" cy="972671"/>
            </a:xfrm>
            <a:prstGeom prst="ellipse">
              <a:avLst/>
            </a:prstGeom>
            <a:blipFill rotWithShape="1">
              <a:blip r:embed="rId8">
                <a:alphaModFix/>
              </a:blip>
              <a:stretch>
                <a:fillRect b="0" l="-14010"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01" name="Google Shape;101;p1"/>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02" name="Google Shape;102;p1"/>
          <p:cNvSpPr txBox="1"/>
          <p:nvPr/>
        </p:nvSpPr>
        <p:spPr>
          <a:xfrm>
            <a:off x="4151700" y="1604500"/>
            <a:ext cx="3888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06666"/>
                </a:solidFill>
                <a:latin typeface="Roboto"/>
                <a:ea typeface="Roboto"/>
                <a:cs typeface="Roboto"/>
                <a:sym typeface="Roboto"/>
              </a:rPr>
              <a:t>Qui Trình Phần Mềm</a:t>
            </a:r>
            <a:endParaRPr b="1" i="0" sz="2800" u="none" cap="none" strike="noStrike">
              <a:solidFill>
                <a:srgbClr val="E06666"/>
              </a:solidFill>
              <a:latin typeface="Roboto"/>
              <a:ea typeface="Roboto"/>
              <a:cs typeface="Roboto"/>
              <a:sym typeface="Roboto"/>
            </a:endParaRPr>
          </a:p>
        </p:txBody>
      </p:sp>
      <p:sp>
        <p:nvSpPr>
          <p:cNvPr id="103" name="Google Shape;103;p1"/>
          <p:cNvSpPr txBox="1"/>
          <p:nvPr/>
        </p:nvSpPr>
        <p:spPr>
          <a:xfrm>
            <a:off x="8964674" y="4274575"/>
            <a:ext cx="2139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C00000"/>
                </a:solidFill>
                <a:latin typeface="Roboto"/>
                <a:ea typeface="Roboto"/>
                <a:cs typeface="Roboto"/>
                <a:sym typeface="Roboto"/>
              </a:rPr>
              <a:t>NHÓM 1</a:t>
            </a:r>
            <a:endParaRPr b="1" i="0" sz="3000" u="none" cap="none" strike="noStrike">
              <a:solidFill>
                <a:srgbClr val="C00000"/>
              </a:solidFill>
              <a:latin typeface="Roboto"/>
              <a:ea typeface="Roboto"/>
              <a:cs typeface="Roboto"/>
              <a:sym typeface="Roboto"/>
            </a:endParaRPr>
          </a:p>
        </p:txBody>
      </p:sp>
      <p:sp>
        <p:nvSpPr>
          <p:cNvPr id="104" name="Google Shape;104;p1"/>
          <p:cNvSpPr txBox="1"/>
          <p:nvPr/>
        </p:nvSpPr>
        <p:spPr>
          <a:xfrm>
            <a:off x="1668147" y="2287025"/>
            <a:ext cx="9183300" cy="163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rgbClr val="C00000"/>
                </a:solidFill>
                <a:latin typeface="Roboto"/>
                <a:ea typeface="Roboto"/>
                <a:cs typeface="Roboto"/>
                <a:sym typeface="Roboto"/>
              </a:rPr>
              <a:t>CÁC VẤN ĐỀ THƯỜNG GẶP KHI LÀM VIỆC NHÓM</a:t>
            </a:r>
            <a:endParaRPr b="1" i="0" sz="5000" u="none" cap="none" strike="noStrike">
              <a:solidFill>
                <a:srgbClr val="C00000"/>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178519830f6_0_1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g178519830f6_0_10"/>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grpSp>
        <p:nvGrpSpPr>
          <p:cNvPr id="111" name="Google Shape;111;g178519830f6_0_10"/>
          <p:cNvGrpSpPr/>
          <p:nvPr/>
        </p:nvGrpSpPr>
        <p:grpSpPr>
          <a:xfrm>
            <a:off x="289871" y="7447422"/>
            <a:ext cx="2339700" cy="1355418"/>
            <a:chOff x="4926105" y="2456328"/>
            <a:chExt cx="2339700" cy="1355418"/>
          </a:xfrm>
        </p:grpSpPr>
        <p:sp>
          <p:nvSpPr>
            <p:cNvPr id="112" name="Google Shape;112;g178519830f6_0_10"/>
            <p:cNvSpPr/>
            <p:nvPr/>
          </p:nvSpPr>
          <p:spPr>
            <a:xfrm>
              <a:off x="5583488" y="2456328"/>
              <a:ext cx="1013100" cy="972600"/>
            </a:xfrm>
            <a:prstGeom prst="ellipse">
              <a:avLst/>
            </a:prstGeom>
            <a:blipFill rotWithShape="1">
              <a:blip r:embed="rId4">
                <a:alphaModFix/>
              </a:blip>
              <a:stretch>
                <a:fillRect b="-2079" l="0" r="0" t="-206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4" name="Google Shape;114;g178519830f6_0_10"/>
          <p:cNvGrpSpPr/>
          <p:nvPr/>
        </p:nvGrpSpPr>
        <p:grpSpPr>
          <a:xfrm>
            <a:off x="2554155" y="8738337"/>
            <a:ext cx="2339700" cy="1355418"/>
            <a:chOff x="4926105" y="2456328"/>
            <a:chExt cx="2339700" cy="1355418"/>
          </a:xfrm>
        </p:grpSpPr>
        <p:sp>
          <p:nvSpPr>
            <p:cNvPr id="115" name="Google Shape;115;g178519830f6_0_10"/>
            <p:cNvSpPr/>
            <p:nvPr/>
          </p:nvSpPr>
          <p:spPr>
            <a:xfrm>
              <a:off x="5583488" y="2456328"/>
              <a:ext cx="1013100" cy="972600"/>
            </a:xfrm>
            <a:prstGeom prst="ellipse">
              <a:avLst/>
            </a:prstGeom>
            <a:blipFill rotWithShape="1">
              <a:blip r:embed="rId5">
                <a:alphaModFix/>
              </a:blip>
              <a:stretch>
                <a:fillRect b="0" l="-3039" r="-304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7" name="Google Shape;117;g178519830f6_0_10"/>
          <p:cNvGrpSpPr/>
          <p:nvPr/>
        </p:nvGrpSpPr>
        <p:grpSpPr>
          <a:xfrm>
            <a:off x="4926105" y="10298194"/>
            <a:ext cx="2339700" cy="1355418"/>
            <a:chOff x="4926105" y="2456328"/>
            <a:chExt cx="2339700" cy="1355418"/>
          </a:xfrm>
        </p:grpSpPr>
        <p:sp>
          <p:nvSpPr>
            <p:cNvPr id="118" name="Google Shape;118;g178519830f6_0_10"/>
            <p:cNvSpPr/>
            <p:nvPr/>
          </p:nvSpPr>
          <p:spPr>
            <a:xfrm>
              <a:off x="5583488" y="2456328"/>
              <a:ext cx="1013100" cy="972600"/>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0" name="Google Shape;120;g178519830f6_0_10"/>
          <p:cNvGrpSpPr/>
          <p:nvPr/>
        </p:nvGrpSpPr>
        <p:grpSpPr>
          <a:xfrm>
            <a:off x="7330218" y="11816487"/>
            <a:ext cx="2339700" cy="1355418"/>
            <a:chOff x="4926105" y="2456328"/>
            <a:chExt cx="2339700" cy="1355418"/>
          </a:xfrm>
        </p:grpSpPr>
        <p:sp>
          <p:nvSpPr>
            <p:cNvPr id="121" name="Google Shape;121;g178519830f6_0_10"/>
            <p:cNvSpPr/>
            <p:nvPr/>
          </p:nvSpPr>
          <p:spPr>
            <a:xfrm>
              <a:off x="5583488" y="2456328"/>
              <a:ext cx="1013100" cy="972600"/>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3" name="Google Shape;123;g178519830f6_0_10"/>
          <p:cNvGrpSpPr/>
          <p:nvPr/>
        </p:nvGrpSpPr>
        <p:grpSpPr>
          <a:xfrm>
            <a:off x="9670007" y="13955791"/>
            <a:ext cx="2339700" cy="1355418"/>
            <a:chOff x="4926105" y="2456328"/>
            <a:chExt cx="2339700" cy="1355418"/>
          </a:xfrm>
        </p:grpSpPr>
        <p:sp>
          <p:nvSpPr>
            <p:cNvPr id="124" name="Google Shape;124;g178519830f6_0_10"/>
            <p:cNvSpPr/>
            <p:nvPr/>
          </p:nvSpPr>
          <p:spPr>
            <a:xfrm>
              <a:off x="5583488" y="2456328"/>
              <a:ext cx="1013100" cy="972600"/>
            </a:xfrm>
            <a:prstGeom prst="ellipse">
              <a:avLst/>
            </a:prstGeom>
            <a:blipFill rotWithShape="1">
              <a:blip r:embed="rId8">
                <a:alphaModFix/>
              </a:blip>
              <a:stretch>
                <a:fillRect b="0" l="-14009"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26" name="Google Shape;126;g178519830f6_0_10"/>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pic>
        <p:nvPicPr>
          <p:cNvPr id="127" name="Google Shape;127;g178519830f6_0_10"/>
          <p:cNvPicPr preferRelativeResize="0"/>
          <p:nvPr/>
        </p:nvPicPr>
        <p:blipFill>
          <a:blip r:embed="rId9">
            <a:alphaModFix/>
          </a:blip>
          <a:stretch>
            <a:fillRect/>
          </a:stretch>
        </p:blipFill>
        <p:spPr>
          <a:xfrm>
            <a:off x="2003327" y="929900"/>
            <a:ext cx="8277131" cy="499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178519830f6_0_6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3" name="Google Shape;133;g178519830f6_0_62"/>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34" name="Google Shape;134;g178519830f6_0_62"/>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35" name="Google Shape;135;g178519830f6_0_62"/>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LÀM VIỆC THỤ ĐỘNG</a:t>
            </a:r>
            <a:endParaRPr b="1" i="0" sz="4500" u="none" cap="none" strike="noStrike">
              <a:solidFill>
                <a:srgbClr val="C00000"/>
              </a:solidFill>
              <a:latin typeface="Roboto"/>
              <a:ea typeface="Roboto"/>
              <a:cs typeface="Roboto"/>
              <a:sym typeface="Roboto"/>
            </a:endParaRPr>
          </a:p>
        </p:txBody>
      </p:sp>
      <p:sp>
        <p:nvSpPr>
          <p:cNvPr id="136" name="Google Shape;136;g178519830f6_0_62"/>
          <p:cNvSpPr txBox="1"/>
          <p:nvPr/>
        </p:nvSpPr>
        <p:spPr>
          <a:xfrm>
            <a:off x="835575" y="2207175"/>
            <a:ext cx="5754300" cy="23010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tinh thần cống hiến</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Ít tương tác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Đùn đẩy việc suy nghĩa ý tưởng, giải pháp cho người khác.</a:t>
            </a:r>
            <a:endParaRPr sz="2500">
              <a:latin typeface="Roboto"/>
              <a:ea typeface="Roboto"/>
              <a:cs typeface="Roboto"/>
              <a:sym typeface="Roboto"/>
            </a:endParaRPr>
          </a:p>
        </p:txBody>
      </p:sp>
      <p:pic>
        <p:nvPicPr>
          <p:cNvPr id="137" name="Google Shape;137;g178519830f6_0_62"/>
          <p:cNvPicPr preferRelativeResize="0"/>
          <p:nvPr/>
        </p:nvPicPr>
        <p:blipFill rotWithShape="1">
          <a:blip r:embed="rId4">
            <a:alphaModFix/>
          </a:blip>
          <a:srcRect b="13687" l="9155" r="4309" t="12961"/>
          <a:stretch/>
        </p:blipFill>
        <p:spPr>
          <a:xfrm>
            <a:off x="6732400" y="2110575"/>
            <a:ext cx="4834914" cy="40983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178519830f6_0_3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3" name="Google Shape;143;g178519830f6_0_3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44" name="Google Shape;144;g178519830f6_0_37"/>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45" name="Google Shape;145;g178519830f6_0_37"/>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a:t>
            </a:r>
            <a:r>
              <a:rPr b="1" lang="en-US" sz="4500">
                <a:solidFill>
                  <a:srgbClr val="C00000"/>
                </a:solidFill>
                <a:latin typeface="Roboto"/>
                <a:ea typeface="Roboto"/>
                <a:cs typeface="Roboto"/>
                <a:sym typeface="Roboto"/>
              </a:rPr>
              <a:t>ƯỜI BIẾNG</a:t>
            </a:r>
            <a:r>
              <a:rPr b="1" lang="en-US" sz="4500">
                <a:solidFill>
                  <a:srgbClr val="C00000"/>
                </a:solidFill>
                <a:latin typeface="Roboto"/>
                <a:ea typeface="Roboto"/>
                <a:cs typeface="Roboto"/>
                <a:sym typeface="Roboto"/>
              </a:rPr>
              <a:t>, </a:t>
            </a:r>
            <a:r>
              <a:rPr b="1" lang="en-US" sz="4500">
                <a:solidFill>
                  <a:srgbClr val="C00000"/>
                </a:solidFill>
                <a:latin typeface="Roboto"/>
                <a:ea typeface="Roboto"/>
                <a:cs typeface="Roboto"/>
                <a:sym typeface="Roboto"/>
              </a:rPr>
              <a:t>Ỷ LẠI VÀO NHÓM</a:t>
            </a:r>
            <a:endParaRPr b="1" i="0" sz="4500" u="none" cap="none" strike="noStrike">
              <a:solidFill>
                <a:srgbClr val="C00000"/>
              </a:solidFill>
              <a:latin typeface="Roboto"/>
              <a:ea typeface="Roboto"/>
              <a:cs typeface="Roboto"/>
              <a:sym typeface="Roboto"/>
            </a:endParaRPr>
          </a:p>
        </p:txBody>
      </p:sp>
      <p:sp>
        <p:nvSpPr>
          <p:cNvPr id="146" name="Google Shape;146;g178519830f6_0_37"/>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trách nhiệm với công việc được giao.</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Chậm tiến độ.</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Không hoàn thành công công việc được giao.</a:t>
            </a:r>
            <a:endParaRPr sz="2500">
              <a:latin typeface="Roboto"/>
              <a:ea typeface="Roboto"/>
              <a:cs typeface="Roboto"/>
              <a:sym typeface="Roboto"/>
            </a:endParaRPr>
          </a:p>
        </p:txBody>
      </p:sp>
      <p:pic>
        <p:nvPicPr>
          <p:cNvPr id="147" name="Google Shape;147;g178519830f6_0_37"/>
          <p:cNvPicPr preferRelativeResize="0"/>
          <p:nvPr/>
        </p:nvPicPr>
        <p:blipFill rotWithShape="1">
          <a:blip r:embed="rId4">
            <a:alphaModFix/>
          </a:blip>
          <a:srcRect b="12263" l="9948" r="9626" t="23997"/>
          <a:stretch/>
        </p:blipFill>
        <p:spPr>
          <a:xfrm>
            <a:off x="6944950" y="2129900"/>
            <a:ext cx="4423875" cy="3506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178519830f6_0_7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g178519830f6_0_71"/>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54" name="Google Shape;154;g178519830f6_0_71"/>
          <p:cNvSpPr/>
          <p:nvPr/>
        </p:nvSpPr>
        <p:spPr>
          <a:xfrm>
            <a:off x="395025"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55" name="Google Shape;155;g178519830f6_0_71"/>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XUNG ĐỘT, MÂU THUẪN NHÓM</a:t>
            </a:r>
            <a:endParaRPr b="1" i="0" sz="4500" u="none" cap="none" strike="noStrike">
              <a:solidFill>
                <a:srgbClr val="C00000"/>
              </a:solidFill>
              <a:latin typeface="Roboto"/>
              <a:ea typeface="Roboto"/>
              <a:cs typeface="Roboto"/>
              <a:sym typeface="Roboto"/>
            </a:endParaRPr>
          </a:p>
        </p:txBody>
      </p:sp>
      <p:sp>
        <p:nvSpPr>
          <p:cNvPr id="156" name="Google Shape;156;g178519830f6_0_71"/>
          <p:cNvSpPr txBox="1"/>
          <p:nvPr/>
        </p:nvSpPr>
        <p:spPr>
          <a:xfrm>
            <a:off x="835575" y="2207175"/>
            <a:ext cx="5754300" cy="17238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Bất đồng quan điểm</a:t>
            </a:r>
            <a:r>
              <a:rPr lang="en-US" sz="2500">
                <a:latin typeface="Roboto"/>
                <a:ea typeface="Roboto"/>
                <a:cs typeface="Roboto"/>
                <a:sym typeface="Roboto"/>
              </a:rPr>
              <a:t>.</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Mâu thuẫn trong tính cách.</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Mục tiêu, chí hướng đối lập nhau.</a:t>
            </a:r>
            <a:endParaRPr sz="2500">
              <a:latin typeface="Roboto"/>
              <a:ea typeface="Roboto"/>
              <a:cs typeface="Roboto"/>
              <a:sym typeface="Roboto"/>
            </a:endParaRPr>
          </a:p>
        </p:txBody>
      </p:sp>
      <p:pic>
        <p:nvPicPr>
          <p:cNvPr id="157" name="Google Shape;157;g178519830f6_0_71"/>
          <p:cNvPicPr preferRelativeResize="0"/>
          <p:nvPr/>
        </p:nvPicPr>
        <p:blipFill rotWithShape="1">
          <a:blip r:embed="rId4">
            <a:alphaModFix/>
          </a:blip>
          <a:srcRect b="0" l="20072" r="19867" t="0"/>
          <a:stretch/>
        </p:blipFill>
        <p:spPr>
          <a:xfrm>
            <a:off x="6943900" y="1832975"/>
            <a:ext cx="4028901" cy="4472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78519830f6_0_8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3" name="Google Shape;163;g178519830f6_0_89"/>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64" name="Google Shape;164;g178519830f6_0_89"/>
          <p:cNvSpPr/>
          <p:nvPr/>
        </p:nvSpPr>
        <p:spPr>
          <a:xfrm>
            <a:off x="404400"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65" name="Google Shape;165;g178519830f6_0_89"/>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TƯƠNG TÁC KÉM, THIẾU KẾT NỐI</a:t>
            </a:r>
            <a:endParaRPr b="1" i="0" sz="4500" u="none" cap="none" strike="noStrike">
              <a:solidFill>
                <a:srgbClr val="C00000"/>
              </a:solidFill>
              <a:latin typeface="Roboto"/>
              <a:ea typeface="Roboto"/>
              <a:cs typeface="Roboto"/>
              <a:sym typeface="Roboto"/>
            </a:endParaRPr>
          </a:p>
        </p:txBody>
      </p:sp>
      <p:sp>
        <p:nvSpPr>
          <p:cNvPr id="166" name="Google Shape;166;g178519830f6_0_89"/>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Các thành viên thiếu gắn kết với nhau.</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Môi trường làm việc thiếu sự tương tác thường xuyên.</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67" name="Google Shape;167;g178519830f6_0_89"/>
          <p:cNvPicPr preferRelativeResize="0"/>
          <p:nvPr/>
        </p:nvPicPr>
        <p:blipFill>
          <a:blip r:embed="rId4">
            <a:alphaModFix/>
          </a:blip>
          <a:stretch>
            <a:fillRect/>
          </a:stretch>
        </p:blipFill>
        <p:spPr>
          <a:xfrm>
            <a:off x="7081700" y="1965588"/>
            <a:ext cx="4134100" cy="4134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78519830f6_0_9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g178519830f6_0_98"/>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74" name="Google Shape;174;g178519830f6_0_98"/>
          <p:cNvSpPr/>
          <p:nvPr/>
        </p:nvSpPr>
        <p:spPr>
          <a:xfrm>
            <a:off x="3585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75" name="Google Shape;175;g178519830f6_0_98"/>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SỐ LƯỢNG THÀNH VIÊN LỚN</a:t>
            </a:r>
            <a:endParaRPr b="1" i="0" sz="4500" u="none" cap="none" strike="noStrike">
              <a:solidFill>
                <a:srgbClr val="C00000"/>
              </a:solidFill>
              <a:latin typeface="Roboto"/>
              <a:ea typeface="Roboto"/>
              <a:cs typeface="Roboto"/>
              <a:sym typeface="Roboto"/>
            </a:endParaRPr>
          </a:p>
        </p:txBody>
      </p:sp>
      <p:sp>
        <p:nvSpPr>
          <p:cNvPr id="176" name="Google Shape;176;g178519830f6_0_98"/>
          <p:cNvSpPr txBox="1"/>
          <p:nvPr/>
        </p:nvSpPr>
        <p:spPr>
          <a:xfrm>
            <a:off x="835575" y="2207175"/>
            <a:ext cx="5754300" cy="40329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thành viên quá lớn so với khối lượng công việc.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càng nhiều năng suất càng giảm.</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Nhiều thành viên =&gt; Nhiều vấn đề phát sinh.</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77" name="Google Shape;177;g178519830f6_0_98"/>
          <p:cNvPicPr preferRelativeResize="0"/>
          <p:nvPr/>
        </p:nvPicPr>
        <p:blipFill>
          <a:blip r:embed="rId4">
            <a:alphaModFix/>
          </a:blip>
          <a:stretch>
            <a:fillRect/>
          </a:stretch>
        </p:blipFill>
        <p:spPr>
          <a:xfrm>
            <a:off x="5681600" y="2207175"/>
            <a:ext cx="5754300" cy="383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178519830f6_0_10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3" name="Google Shape;183;g178519830f6_0_10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84" name="Google Shape;184;g178519830f6_0_107"/>
          <p:cNvSpPr/>
          <p:nvPr/>
        </p:nvSpPr>
        <p:spPr>
          <a:xfrm>
            <a:off x="688100" y="271425"/>
            <a:ext cx="109236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85" name="Google Shape;185;g178519830f6_0_107"/>
          <p:cNvSpPr txBox="1"/>
          <p:nvPr/>
        </p:nvSpPr>
        <p:spPr>
          <a:xfrm>
            <a:off x="1540872" y="5432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KẾT LUẬN</a:t>
            </a:r>
            <a:endParaRPr b="1" i="0" sz="4500" u="none" cap="none" strike="noStrike">
              <a:solidFill>
                <a:srgbClr val="C00000"/>
              </a:solidFill>
              <a:latin typeface="Roboto"/>
              <a:ea typeface="Roboto"/>
              <a:cs typeface="Roboto"/>
              <a:sym typeface="Roboto"/>
            </a:endParaRPr>
          </a:p>
        </p:txBody>
      </p:sp>
      <p:pic>
        <p:nvPicPr>
          <p:cNvPr id="186" name="Google Shape;186;g178519830f6_0_107"/>
          <p:cNvPicPr preferRelativeResize="0"/>
          <p:nvPr/>
        </p:nvPicPr>
        <p:blipFill>
          <a:blip r:embed="rId4">
            <a:alphaModFix/>
          </a:blip>
          <a:stretch>
            <a:fillRect/>
          </a:stretch>
        </p:blipFill>
        <p:spPr>
          <a:xfrm>
            <a:off x="2547375" y="1490875"/>
            <a:ext cx="7097251" cy="4587275"/>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b="10017" l="0" r="0" t="0"/>
          <a:stretch/>
        </p:blipFill>
        <p:spPr>
          <a:xfrm>
            <a:off x="0" y="1282"/>
            <a:ext cx="12191980" cy="6856718"/>
          </a:xfrm>
          <a:prstGeom prst="rect">
            <a:avLst/>
          </a:prstGeom>
          <a:noFill/>
          <a:ln>
            <a:noFill/>
          </a:ln>
        </p:spPr>
      </p:pic>
      <p:pic>
        <p:nvPicPr>
          <p:cNvPr id="192" name="Google Shape;192;p27"/>
          <p:cNvPicPr preferRelativeResize="0"/>
          <p:nvPr/>
        </p:nvPicPr>
        <p:blipFill>
          <a:blip r:embed="rId4">
            <a:alphaModFix/>
          </a:blip>
          <a:stretch>
            <a:fillRect/>
          </a:stretch>
        </p:blipFill>
        <p:spPr>
          <a:xfrm>
            <a:off x="2834663" y="167629"/>
            <a:ext cx="6522725" cy="6522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2021-08-26T07:34:16Z</dcterms:created>
  <dc:creator>Công</dc:creator>
</cp:coreProperties>
</file>