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88" r:id="rId2"/>
    <p:sldId id="263" r:id="rId3"/>
    <p:sldId id="265" r:id="rId4"/>
    <p:sldId id="261" r:id="rId5"/>
    <p:sldId id="266" r:id="rId6"/>
    <p:sldId id="269" r:id="rId7"/>
    <p:sldId id="267"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5" userDrawn="1">
          <p15:clr>
            <a:srgbClr val="A4A3A4"/>
          </p15:clr>
        </p15:guide>
        <p15:guide id="2" pos="2160" userDrawn="1">
          <p15:clr>
            <a:srgbClr val="A4A3A4"/>
          </p15:clr>
        </p15:guide>
        <p15:guide id="3" orient="horz" pos="1238" userDrawn="1">
          <p15:clr>
            <a:srgbClr val="A4A3A4"/>
          </p15:clr>
        </p15:guide>
        <p15:guide id="4" pos="3974" userDrawn="1">
          <p15:clr>
            <a:srgbClr val="A4A3A4"/>
          </p15:clr>
        </p15:guide>
        <p15:guide id="5" orient="horz" pos="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C68"/>
    <a:srgbClr val="ECE4D9"/>
    <a:srgbClr val="2D322C"/>
    <a:srgbClr val="E7E3D7"/>
    <a:srgbClr val="C59B73"/>
    <a:srgbClr val="CDAA85"/>
    <a:srgbClr val="C84D23"/>
    <a:srgbClr val="FBE4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94297" autoAdjust="0"/>
  </p:normalViewPr>
  <p:slideViewPr>
    <p:cSldViewPr snapToGrid="0" showGuides="1">
      <p:cViewPr>
        <p:scale>
          <a:sx n="50" d="100"/>
          <a:sy n="50" d="100"/>
        </p:scale>
        <p:origin x="1598" y="226"/>
      </p:cViewPr>
      <p:guideLst>
        <p:guide orient="horz" pos="3075"/>
        <p:guide pos="2160"/>
        <p:guide orient="horz" pos="1238"/>
        <p:guide pos="3974"/>
        <p:guide orient="horz" pos="739"/>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AFC80E6-9B2B-4527-9EDA-187EA6C6B54D}" type="datetimeFigureOut">
              <a:rPr lang="zh-CN" altLang="en-US" smtClean="0"/>
              <a:t>2023/8/15</a:t>
            </a:fld>
            <a:endParaRPr lang="zh-CN" altLang="en-US"/>
          </a:p>
        </p:txBody>
      </p:sp>
      <p:sp>
        <p:nvSpPr>
          <p:cNvPr id="4" name="幻灯片图像占位符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52447B3-EE40-4CDC-952C-41B6D2F0865E}" type="slidenum">
              <a:rPr lang="zh-CN" altLang="en-US" smtClean="0"/>
              <a:t>‹#›</a:t>
            </a:fld>
            <a:endParaRPr lang="zh-CN" altLang="en-US"/>
          </a:p>
        </p:txBody>
      </p:sp>
    </p:spTree>
    <p:extLst>
      <p:ext uri="{BB962C8B-B14F-4D97-AF65-F5344CB8AC3E}">
        <p14:creationId xmlns:p14="http://schemas.microsoft.com/office/powerpoint/2010/main" val="87262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EA75834-809F-D380-2E47-F4976746DF1F}"/>
              </a:ext>
            </a:extLst>
          </p:cNvPr>
          <p:cNvPicPr>
            <a:picLocks noChangeAspect="1"/>
          </p:cNvPicPr>
          <p:nvPr userDrawn="1"/>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637032" y="0"/>
            <a:ext cx="5583936" cy="9906000"/>
          </a:xfrm>
          <a:prstGeom prst="rect">
            <a:avLst/>
          </a:prstGeom>
        </p:spPr>
      </p:pic>
      <p:sp>
        <p:nvSpPr>
          <p:cNvPr id="3" name="矩形 2">
            <a:extLst>
              <a:ext uri="{FF2B5EF4-FFF2-40B4-BE49-F238E27FC236}">
                <a16:creationId xmlns:a16="http://schemas.microsoft.com/office/drawing/2014/main" id="{16B17FDC-10BA-27C5-2907-B9E11FF56707}"/>
              </a:ext>
            </a:extLst>
          </p:cNvPr>
          <p:cNvSpPr/>
          <p:nvPr userDrawn="1"/>
        </p:nvSpPr>
        <p:spPr>
          <a:xfrm>
            <a:off x="0" y="0"/>
            <a:ext cx="6858000" cy="9906000"/>
          </a:xfrm>
          <a:prstGeom prst="rect">
            <a:avLst/>
          </a:prstGeom>
          <a:solidFill>
            <a:schemeClr val="bg1">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3E9E84-C71E-D43B-80F9-F15322EB66E5}"/>
              </a:ext>
            </a:extLst>
          </p:cNvPr>
          <p:cNvSpPr txBox="1"/>
          <p:nvPr userDrawn="1"/>
        </p:nvSpPr>
        <p:spPr>
          <a:xfrm rot="2182289">
            <a:off x="1234441" y="1889760"/>
            <a:ext cx="1338828" cy="369332"/>
          </a:xfrm>
          <a:prstGeom prst="rect">
            <a:avLst/>
          </a:prstGeom>
          <a:noFill/>
        </p:spPr>
        <p:txBody>
          <a:bodyPr wrap="none" rtlCol="0">
            <a:spAutoFit/>
          </a:bodyPr>
          <a:lstStyle/>
          <a:p>
            <a:r>
              <a:rPr lang="zh-CN" altLang="en-US" dirty="0">
                <a:solidFill>
                  <a:schemeClr val="bg1">
                    <a:lumMod val="65000"/>
                  </a:schemeClr>
                </a:solidFill>
              </a:rPr>
              <a:t>待审核文件</a:t>
            </a:r>
          </a:p>
        </p:txBody>
      </p:sp>
      <p:sp>
        <p:nvSpPr>
          <p:cNvPr id="5" name="文本框 4">
            <a:extLst>
              <a:ext uri="{FF2B5EF4-FFF2-40B4-BE49-F238E27FC236}">
                <a16:creationId xmlns:a16="http://schemas.microsoft.com/office/drawing/2014/main" id="{06FF5DC9-4CFC-4B1E-D9B6-910B2D3E34E7}"/>
              </a:ext>
            </a:extLst>
          </p:cNvPr>
          <p:cNvSpPr txBox="1"/>
          <p:nvPr userDrawn="1"/>
        </p:nvSpPr>
        <p:spPr>
          <a:xfrm rot="2182289">
            <a:off x="1234441" y="6751320"/>
            <a:ext cx="1338828" cy="369332"/>
          </a:xfrm>
          <a:prstGeom prst="rect">
            <a:avLst/>
          </a:prstGeom>
          <a:noFill/>
        </p:spPr>
        <p:txBody>
          <a:bodyPr wrap="none" rtlCol="0">
            <a:spAutoFit/>
          </a:bodyPr>
          <a:lstStyle/>
          <a:p>
            <a:r>
              <a:rPr lang="zh-CN" altLang="en-US" dirty="0">
                <a:solidFill>
                  <a:schemeClr val="bg1">
                    <a:lumMod val="65000"/>
                  </a:schemeClr>
                </a:solidFill>
              </a:rPr>
              <a:t>待审核文件</a:t>
            </a:r>
          </a:p>
        </p:txBody>
      </p:sp>
      <p:sp>
        <p:nvSpPr>
          <p:cNvPr id="6" name="文本框 5">
            <a:extLst>
              <a:ext uri="{FF2B5EF4-FFF2-40B4-BE49-F238E27FC236}">
                <a16:creationId xmlns:a16="http://schemas.microsoft.com/office/drawing/2014/main" id="{BB8CD9F9-3BD1-5AC5-A805-70F27AE9D50C}"/>
              </a:ext>
            </a:extLst>
          </p:cNvPr>
          <p:cNvSpPr txBox="1"/>
          <p:nvPr userDrawn="1"/>
        </p:nvSpPr>
        <p:spPr>
          <a:xfrm rot="2182289">
            <a:off x="3947162" y="3947161"/>
            <a:ext cx="1338828" cy="369332"/>
          </a:xfrm>
          <a:prstGeom prst="rect">
            <a:avLst/>
          </a:prstGeom>
          <a:noFill/>
        </p:spPr>
        <p:txBody>
          <a:bodyPr wrap="none" rtlCol="0">
            <a:spAutoFit/>
          </a:bodyPr>
          <a:lstStyle/>
          <a:p>
            <a:r>
              <a:rPr lang="zh-CN" altLang="en-US" dirty="0">
                <a:solidFill>
                  <a:schemeClr val="bg1">
                    <a:lumMod val="65000"/>
                  </a:schemeClr>
                </a:solidFill>
              </a:rPr>
              <a:t>待审核文件</a:t>
            </a:r>
          </a:p>
        </p:txBody>
      </p:sp>
      <p:sp>
        <p:nvSpPr>
          <p:cNvPr id="7" name="文本框 6">
            <a:extLst>
              <a:ext uri="{FF2B5EF4-FFF2-40B4-BE49-F238E27FC236}">
                <a16:creationId xmlns:a16="http://schemas.microsoft.com/office/drawing/2014/main" id="{E191FA9B-3552-0CDB-A333-088F046A01DD}"/>
              </a:ext>
            </a:extLst>
          </p:cNvPr>
          <p:cNvSpPr txBox="1"/>
          <p:nvPr userDrawn="1"/>
        </p:nvSpPr>
        <p:spPr>
          <a:xfrm rot="2182289">
            <a:off x="4501194" y="6979920"/>
            <a:ext cx="1338828" cy="369332"/>
          </a:xfrm>
          <a:prstGeom prst="rect">
            <a:avLst/>
          </a:prstGeom>
          <a:noFill/>
        </p:spPr>
        <p:txBody>
          <a:bodyPr wrap="none" rtlCol="0">
            <a:spAutoFit/>
          </a:bodyPr>
          <a:lstStyle/>
          <a:p>
            <a:r>
              <a:rPr lang="zh-CN" altLang="en-US" dirty="0">
                <a:solidFill>
                  <a:schemeClr val="bg1">
                    <a:lumMod val="65000"/>
                  </a:schemeClr>
                </a:solidFill>
              </a:rPr>
              <a:t>待审核文件</a:t>
            </a:r>
          </a:p>
        </p:txBody>
      </p:sp>
    </p:spTree>
    <p:extLst>
      <p:ext uri="{BB962C8B-B14F-4D97-AF65-F5344CB8AC3E}">
        <p14:creationId xmlns:p14="http://schemas.microsoft.com/office/powerpoint/2010/main" val="3261095546"/>
      </p:ext>
    </p:extLst>
  </p:cSld>
  <p:clrMapOvr>
    <a:masterClrMapping/>
  </p:clrMapOvr>
  <p:extLst>
    <p:ext uri="{DCECCB84-F9BA-43D5-87BE-67443E8EF086}">
      <p15:sldGuideLst xmlns:p15="http://schemas.microsoft.com/office/powerpoint/2012/main">
        <p15:guide id="1" orient="horz" pos="3120" userDrawn="1">
          <p15:clr>
            <a:srgbClr val="FBAE40"/>
          </p15:clr>
        </p15:guide>
        <p15:guide id="2"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562D8EC-1C20-D1E3-6581-2B30257256FD}"/>
              </a:ext>
            </a:extLst>
          </p:cNvPr>
          <p:cNvSpPr txBox="1">
            <a:spLocks/>
          </p:cNvSpPr>
          <p:nvPr userDrawn="1"/>
        </p:nvSpPr>
        <p:spPr>
          <a:xfrm>
            <a:off x="2851468" y="9446226"/>
            <a:ext cx="1157287" cy="384175"/>
          </a:xfrm>
          <a:prstGeom prst="rect">
            <a:avLst/>
          </a:prstGeom>
        </p:spPr>
        <p:txBody>
          <a:bodyPr anchor="ctr"/>
          <a:lstStyle>
            <a:defPPr>
              <a:defRPr lang="en-US"/>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01688C80-C4F4-4C0B-9ECE-80FEE2666A4C}" type="slidenum">
              <a:rPr lang="zh-CN" altLang="en-US" sz="1200" smtClean="0">
                <a:solidFill>
                  <a:srgbClr val="808080"/>
                </a:solidFill>
                <a:latin typeface="微软雅黑" panose="020B0503020204020204" pitchFamily="34" charset="-122"/>
                <a:ea typeface="微软雅黑" panose="020B0503020204020204" pitchFamily="34" charset="-122"/>
              </a:rPr>
              <a:pPr algn="ctr">
                <a:defRPr/>
              </a:pPr>
              <a:t>‹#›</a:t>
            </a:fld>
            <a:endParaRPr lang="zh-CN" altLang="en-US" sz="1200" dirty="0">
              <a:solidFill>
                <a:srgbClr val="80808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4C1A3A0-376B-8639-D4AB-DFF8B5B19BB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518" r="7222" b="11258"/>
          <a:stretch/>
        </p:blipFill>
        <p:spPr>
          <a:xfrm>
            <a:off x="0" y="0"/>
            <a:ext cx="6858000" cy="9906000"/>
          </a:xfrm>
          <a:prstGeom prst="rect">
            <a:avLst/>
          </a:prstGeom>
        </p:spPr>
      </p:pic>
      <p:sp>
        <p:nvSpPr>
          <p:cNvPr id="7" name="矩形 6">
            <a:extLst>
              <a:ext uri="{FF2B5EF4-FFF2-40B4-BE49-F238E27FC236}">
                <a16:creationId xmlns:a16="http://schemas.microsoft.com/office/drawing/2014/main" id="{09F61D14-96D2-F485-A235-B29309601F9E}"/>
              </a:ext>
            </a:extLst>
          </p:cNvPr>
          <p:cNvSpPr/>
          <p:nvPr userDrawn="1"/>
        </p:nvSpPr>
        <p:spPr>
          <a:xfrm>
            <a:off x="0" y="0"/>
            <a:ext cx="6858000" cy="9906000"/>
          </a:xfrm>
          <a:prstGeom prst="rect">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245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484A9C9-6798-B314-A203-90B6429690EF}"/>
              </a:ext>
            </a:extLst>
          </p:cNvPr>
          <p:cNvPicPr>
            <a:picLocks noChangeAspect="1"/>
          </p:cNvPicPr>
          <p:nvPr userDrawn="1"/>
        </p:nvPicPr>
        <p:blipFill rotWithShape="1">
          <a:blip r:embed="rId2">
            <a:duotone>
              <a:schemeClr val="accent2">
                <a:shade val="45000"/>
                <a:satMod val="135000"/>
              </a:schemeClr>
              <a:prstClr val="white"/>
            </a:duotone>
          </a:blip>
          <a:srcRect l="15570"/>
          <a:stretch/>
        </p:blipFill>
        <p:spPr>
          <a:xfrm>
            <a:off x="0" y="0"/>
            <a:ext cx="6858000" cy="9900000"/>
          </a:xfrm>
          <a:prstGeom prst="rect">
            <a:avLst/>
          </a:prstGeom>
        </p:spPr>
      </p:pic>
      <p:sp>
        <p:nvSpPr>
          <p:cNvPr id="2" name="矩形 1">
            <a:extLst>
              <a:ext uri="{FF2B5EF4-FFF2-40B4-BE49-F238E27FC236}">
                <a16:creationId xmlns:a16="http://schemas.microsoft.com/office/drawing/2014/main" id="{AC0BE94B-027D-6A7D-19CF-E085DBBA1A3F}"/>
              </a:ext>
            </a:extLst>
          </p:cNvPr>
          <p:cNvSpPr/>
          <p:nvPr userDrawn="1"/>
        </p:nvSpPr>
        <p:spPr>
          <a:xfrm>
            <a:off x="0" y="847309"/>
            <a:ext cx="6482080" cy="85348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886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5316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3145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9" r:id="rId3"/>
    <p:sldLayoutId id="2147483680"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0" userDrawn="1">
          <p15:clr>
            <a:srgbClr val="F26B43"/>
          </p15:clr>
        </p15:guide>
        <p15:guide id="2" pos="2160" userDrawn="1">
          <p15:clr>
            <a:srgbClr val="F26B43"/>
          </p15:clr>
        </p15:guide>
        <p15:guide id="3" pos="232" userDrawn="1">
          <p15:clr>
            <a:srgbClr val="F26B43"/>
          </p15:clr>
        </p15:guide>
        <p15:guide id="4" pos="4088" userDrawn="1">
          <p15:clr>
            <a:srgbClr val="F26B43"/>
          </p15:clr>
        </p15:guide>
        <p15:guide id="5" orient="horz" pos="535" userDrawn="1">
          <p15:clr>
            <a:srgbClr val="F26B43"/>
          </p15:clr>
        </p15:guide>
        <p15:guide id="6" orient="horz" pos="591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slideLayout" Target="../slideLayouts/slideLayout1.xml" /><Relationship Id="rId1" Type="http://schemas.openxmlformats.org/officeDocument/2006/relationships/tags" Target="../tags/tag1.xml" /></Relationships>
</file>

<file path=ppt/slides/_rels/slide2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0B65B12-A8C8-8418-F813-0B0CC941D9D4}"/>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7778" t="7853" r="8009" b="9676"/>
          <a:stretch/>
        </p:blipFill>
        <p:spPr>
          <a:xfrm>
            <a:off x="0" y="0"/>
            <a:ext cx="6858000" cy="8919944"/>
          </a:xfrm>
          <a:prstGeom prst="rect">
            <a:avLst/>
          </a:prstGeom>
        </p:spPr>
      </p:pic>
      <p:sp>
        <p:nvSpPr>
          <p:cNvPr id="4" name="矩形 3">
            <a:extLst>
              <a:ext uri="{FF2B5EF4-FFF2-40B4-BE49-F238E27FC236}">
                <a16:creationId xmlns:a16="http://schemas.microsoft.com/office/drawing/2014/main" id="{8B2E6C66-B831-1839-5364-057ACED1CC77}"/>
              </a:ext>
            </a:extLst>
          </p:cNvPr>
          <p:cNvSpPr/>
          <p:nvPr/>
        </p:nvSpPr>
        <p:spPr>
          <a:xfrm>
            <a:off x="0" y="0"/>
            <a:ext cx="6858000" cy="9906000"/>
          </a:xfrm>
          <a:prstGeom prst="rect">
            <a:avLst/>
          </a:prstGeom>
          <a:gradFill>
            <a:gsLst>
              <a:gs pos="0">
                <a:schemeClr val="bg1">
                  <a:alpha val="0"/>
                </a:schemeClr>
              </a:gs>
              <a:gs pos="89000">
                <a:schemeClr val="bg1"/>
              </a:gs>
              <a:gs pos="100000">
                <a:schemeClr val="bg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4FAA465E-7961-16F2-6A0C-5989F79D7792}"/>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571"/>
          <a:stretch/>
        </p:blipFill>
        <p:spPr>
          <a:xfrm>
            <a:off x="368300" y="357964"/>
            <a:ext cx="836930" cy="877012"/>
          </a:xfrm>
          <a:prstGeom prst="rect">
            <a:avLst/>
          </a:prstGeom>
        </p:spPr>
      </p:pic>
      <p:grpSp>
        <p:nvGrpSpPr>
          <p:cNvPr id="6" name="组合 5">
            <a:extLst>
              <a:ext uri="{FF2B5EF4-FFF2-40B4-BE49-F238E27FC236}">
                <a16:creationId xmlns:a16="http://schemas.microsoft.com/office/drawing/2014/main" id="{7A6FA716-0449-71D0-8A23-6D99C83750DA}"/>
              </a:ext>
            </a:extLst>
          </p:cNvPr>
          <p:cNvGrpSpPr/>
          <p:nvPr/>
        </p:nvGrpSpPr>
        <p:grpSpPr>
          <a:xfrm>
            <a:off x="839470" y="5013217"/>
            <a:ext cx="5179061" cy="2947560"/>
            <a:chOff x="383539" y="2026177"/>
            <a:chExt cx="5179061" cy="2947560"/>
          </a:xfrm>
        </p:grpSpPr>
        <p:sp>
          <p:nvSpPr>
            <p:cNvPr id="7" name="文本框 6">
              <a:extLst>
                <a:ext uri="{FF2B5EF4-FFF2-40B4-BE49-F238E27FC236}">
                  <a16:creationId xmlns:a16="http://schemas.microsoft.com/office/drawing/2014/main" id="{9B4C5BAA-CBF3-6D24-1820-D16D04EBECFE}"/>
                </a:ext>
              </a:extLst>
            </p:cNvPr>
            <p:cNvSpPr txBox="1"/>
            <p:nvPr/>
          </p:nvSpPr>
          <p:spPr>
            <a:xfrm>
              <a:off x="383539" y="2026177"/>
              <a:ext cx="5179061" cy="923330"/>
            </a:xfrm>
            <a:prstGeom prst="rect">
              <a:avLst/>
            </a:prstGeom>
            <a:noFill/>
          </p:spPr>
          <p:txBody>
            <a:bodyPr wrap="square">
              <a:spAutoFit/>
            </a:bodyPr>
            <a:lstStyle/>
            <a:p>
              <a:r>
                <a:rPr lang="zh-CN" altLang="zh-CN" sz="5400" b="1" kern="100" dirty="0">
                  <a:solidFill>
                    <a:srgbClr val="CAAC68"/>
                  </a:solidFill>
                  <a:latin typeface="微软雅黑" panose="020B0503020204020204" pitchFamily="34" charset="-122"/>
                  <a:ea typeface="微软雅黑" panose="020B0503020204020204" pitchFamily="34" charset="-122"/>
                </a:rPr>
                <a:t>龙王币智能合约</a:t>
              </a:r>
              <a:endParaRPr lang="zh-CN" altLang="en-US" sz="5400" b="1" kern="100" dirty="0">
                <a:solidFill>
                  <a:srgbClr val="CAAC68"/>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172A5AD-B174-FA8B-DA7D-9C164D807971}"/>
                </a:ext>
              </a:extLst>
            </p:cNvPr>
            <p:cNvSpPr txBox="1"/>
            <p:nvPr/>
          </p:nvSpPr>
          <p:spPr>
            <a:xfrm>
              <a:off x="383539" y="3111689"/>
              <a:ext cx="5179061" cy="1862048"/>
            </a:xfrm>
            <a:prstGeom prst="rect">
              <a:avLst/>
            </a:prstGeom>
            <a:noFill/>
          </p:spPr>
          <p:txBody>
            <a:bodyPr wrap="square">
              <a:spAutoFit/>
            </a:bodyPr>
            <a:lstStyle/>
            <a:p>
              <a:pPr algn="dist"/>
              <a:r>
                <a:rPr lang="zh-CN" altLang="en-US" sz="11500" b="1" kern="100" dirty="0">
                  <a:solidFill>
                    <a:srgbClr val="2D322C"/>
                  </a:solidFill>
                  <a:latin typeface="微软雅黑" panose="020B0503020204020204" pitchFamily="34" charset="-122"/>
                  <a:ea typeface="微软雅黑" panose="020B0503020204020204" pitchFamily="34" charset="-122"/>
                </a:rPr>
                <a:t>白皮书</a:t>
              </a:r>
            </a:p>
          </p:txBody>
        </p:sp>
      </p:grpSp>
    </p:spTree>
    <p:extLst>
      <p:ext uri="{BB962C8B-B14F-4D97-AF65-F5344CB8AC3E}">
        <p14:creationId xmlns:p14="http://schemas.microsoft.com/office/powerpoint/2010/main" val="336665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3.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龙币智能合约</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2593605"/>
            <a:ext cx="6116024" cy="4991973"/>
            <a:chOff x="373676" y="2353480"/>
            <a:chExt cx="6116024" cy="4991973"/>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4260846"/>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名称： 龙币（</a:t>
              </a:r>
              <a:r>
                <a:rPr lang="en-US" altLang="zh-CN" sz="1200" dirty="0" err="1">
                  <a:latin typeface="微软雅黑" panose="020B0503020204020204" pitchFamily="34" charset="-122"/>
                  <a:ea typeface="微软雅黑" panose="020B0503020204020204" pitchFamily="34" charset="-122"/>
                </a:rPr>
                <a:t>DragonCoin</a:t>
              </a:r>
              <a:r>
                <a:rPr lang="zh-CN" altLang="en-US" sz="1200" dirty="0">
                  <a:latin typeface="微软雅黑" panose="020B0503020204020204" pitchFamily="34" charset="-122"/>
                  <a:ea typeface="微软雅黑" panose="020B0503020204020204" pitchFamily="34" charset="-122"/>
                </a:rPr>
                <a:t>）</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目标</a:t>
              </a:r>
              <a:r>
                <a:rPr lang="zh-CN" altLang="en-US" sz="1200" dirty="0">
                  <a:latin typeface="微软雅黑" panose="020B0503020204020204" pitchFamily="34" charset="-122"/>
                  <a:ea typeface="微软雅黑" panose="020B0503020204020204" pitchFamily="34" charset="-122"/>
                </a:rPr>
                <a:t>： 龙币智能合约的核心目标是构建一个安全、透明和去中心化的数字资产生态系统，为全球范围内的用户提供可信赖的价值交换和金融自由。我们的愿景是通过创新的区块链技术，为用户创造一个高效、可扩展的数字货币平台，使用户能够安全、便捷地进行交易、储存价值，以及参与更多金融活动。在实现这一目标的过程中，我们将秉持以下核心价值观：</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安全性： </a:t>
              </a:r>
              <a:r>
                <a:rPr lang="zh-CN" altLang="en-US" sz="1200" dirty="0">
                  <a:latin typeface="微软雅黑" panose="020B0503020204020204" pitchFamily="34" charset="-122"/>
                  <a:ea typeface="微软雅黑" panose="020B0503020204020204" pitchFamily="34" charset="-122"/>
                </a:rPr>
                <a:t>我们将采用最先进的密码学算法和安全措施，确保用户的资产和交易安全。</a:t>
              </a:r>
              <a:endParaRPr lang="zh-CN" altLang="en-US" sz="1200" b="1" dirty="0">
                <a:latin typeface="微软雅黑" panose="020B0503020204020204" pitchFamily="34" charset="-122"/>
                <a:ea typeface="微软雅黑" panose="020B0503020204020204" pitchFamily="34" charset="-122"/>
              </a:endParaRP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透明度： </a:t>
              </a:r>
              <a:r>
                <a:rPr lang="zh-CN" altLang="en-US" sz="1200" dirty="0">
                  <a:latin typeface="微软雅黑" panose="020B0503020204020204" pitchFamily="34" charset="-122"/>
                  <a:ea typeface="微软雅黑" panose="020B0503020204020204" pitchFamily="34" charset="-122"/>
                </a:rPr>
                <a:t>所有交易将被记录在公开可查看的区块链上，确保交易过程的透明度和可追溯性。</a:t>
              </a:r>
              <a:endParaRPr lang="zh-CN" altLang="en-US" sz="1200" b="1" dirty="0">
                <a:latin typeface="微软雅黑" panose="020B0503020204020204" pitchFamily="34" charset="-122"/>
                <a:ea typeface="微软雅黑" panose="020B0503020204020204" pitchFamily="34" charset="-122"/>
              </a:endParaRP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去中心化： </a:t>
              </a:r>
              <a:r>
                <a:rPr lang="zh-CN" altLang="en-US" sz="1200" dirty="0">
                  <a:latin typeface="微软雅黑" panose="020B0503020204020204" pitchFamily="34" charset="-122"/>
                  <a:ea typeface="微软雅黑" panose="020B0503020204020204" pitchFamily="34" charset="-122"/>
                </a:rPr>
                <a:t>我们将通过区块链技术的去中心化特点，消除传统金融机构对经济活动的控制，使用户能够更自主地管理和掌控自己的资产。</a:t>
              </a:r>
              <a:endParaRPr lang="zh-CN" altLang="en-US" sz="1200" b="1" dirty="0">
                <a:latin typeface="微软雅黑" panose="020B0503020204020204" pitchFamily="34" charset="-122"/>
                <a:ea typeface="微软雅黑" panose="020B0503020204020204" pitchFamily="34" charset="-122"/>
              </a:endParaRP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可扩展性： </a:t>
              </a:r>
              <a:r>
                <a:rPr lang="zh-CN" altLang="en-US" sz="1200" dirty="0">
                  <a:latin typeface="微软雅黑" panose="020B0503020204020204" pitchFamily="34" charset="-122"/>
                  <a:ea typeface="微软雅黑" panose="020B0503020204020204" pitchFamily="34" charset="-122"/>
                </a:rPr>
                <a:t>我们的目标是建立一个可持续发展的生态系统，支持高并发处理和大规模用户参与，以满足日益增长的用户需求。</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3.1 </a:t>
                </a:r>
                <a:r>
                  <a:rPr lang="zh-CN" altLang="en-US" b="1" dirty="0">
                    <a:solidFill>
                      <a:srgbClr val="CAAC68"/>
                    </a:solidFill>
                    <a:latin typeface="微软雅黑" panose="020B0503020204020204" pitchFamily="34" charset="-122"/>
                    <a:ea typeface="微软雅黑" panose="020B0503020204020204" pitchFamily="34" charset="-122"/>
                  </a:rPr>
                  <a:t>名称与目标</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
        <p:nvSpPr>
          <p:cNvPr id="5" name="文本框 4">
            <a:extLst>
              <a:ext uri="{FF2B5EF4-FFF2-40B4-BE49-F238E27FC236}">
                <a16:creationId xmlns:a16="http://schemas.microsoft.com/office/drawing/2014/main" id="{9E124FC1-2630-E631-E20F-65C495557C79}"/>
              </a:ext>
            </a:extLst>
          </p:cNvPr>
          <p:cNvSpPr txBox="1"/>
          <p:nvPr/>
        </p:nvSpPr>
        <p:spPr>
          <a:xfrm>
            <a:off x="383539" y="1297065"/>
            <a:ext cx="6106161" cy="890693"/>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在本章节中，我们将深入探讨“龙币”智能合约的各个方面，包括其名称与目标、技术架构概述、核心功能与优势，以及安全性与去中心化特点。通过详细的分析和解释，我们将为您呈现一个全面的“龙币”智能合约项目画像，使您更加深入地理解其价值和创新。</a:t>
            </a:r>
          </a:p>
        </p:txBody>
      </p:sp>
    </p:spTree>
    <p:extLst>
      <p:ext uri="{BB962C8B-B14F-4D97-AF65-F5344CB8AC3E}">
        <p14:creationId xmlns:p14="http://schemas.microsoft.com/office/powerpoint/2010/main" val="173490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3.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龙币智能合约</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1297065"/>
            <a:ext cx="6116024" cy="2683649"/>
            <a:chOff x="373676" y="2353480"/>
            <a:chExt cx="6116024" cy="2683649"/>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1952522"/>
            </a:xfrm>
            <a:prstGeom prst="rect">
              <a:avLst/>
            </a:prstGeom>
            <a:noFill/>
          </p:spPr>
          <p:txBody>
            <a:bodyPr wrap="square" lIns="0" rIns="0">
              <a:spAutoFit/>
            </a:bodyPr>
            <a:lstStyle/>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区块链选择与背景： </a:t>
              </a:r>
              <a:r>
                <a:rPr lang="zh-CN" altLang="en-US" sz="1200" dirty="0">
                  <a:latin typeface="微软雅黑" panose="020B0503020204020204" pitchFamily="34" charset="-122"/>
                  <a:ea typeface="微软雅黑" panose="020B0503020204020204" pitchFamily="34" charset="-122"/>
                </a:rPr>
                <a:t>为了实现我们的目标，我们选择了</a:t>
              </a:r>
              <a:r>
                <a:rPr lang="en-US" altLang="zh-CN" sz="1200" dirty="0">
                  <a:latin typeface="微软雅黑" panose="020B0503020204020204" pitchFamily="34" charset="-122"/>
                  <a:ea typeface="微软雅黑" panose="020B0503020204020204" pitchFamily="34" charset="-122"/>
                </a:rPr>
                <a:t>BSC</a:t>
              </a:r>
              <a:r>
                <a:rPr lang="zh-CN" altLang="en-US" sz="1200" dirty="0">
                  <a:latin typeface="微软雅黑" panose="020B0503020204020204" pitchFamily="34" charset="-122"/>
                  <a:ea typeface="微软雅黑" panose="020B0503020204020204" pitchFamily="34" charset="-122"/>
                </a:rPr>
                <a:t>币安智能链作为“龙币”智能合约的基础平台。</a:t>
              </a:r>
              <a:r>
                <a:rPr lang="en-US" altLang="zh-CN" sz="1200" dirty="0">
                  <a:latin typeface="微软雅黑" panose="020B0503020204020204" pitchFamily="34" charset="-122"/>
                  <a:ea typeface="微软雅黑" panose="020B0503020204020204" pitchFamily="34" charset="-122"/>
                </a:rPr>
                <a:t>BSC</a:t>
              </a:r>
              <a:r>
                <a:rPr lang="zh-CN" altLang="en-US" sz="1200" dirty="0">
                  <a:latin typeface="微软雅黑" panose="020B0503020204020204" pitchFamily="34" charset="-122"/>
                  <a:ea typeface="微软雅黑" panose="020B0503020204020204" pitchFamily="34" charset="-122"/>
                </a:rPr>
                <a:t>币安智能链是一个高性能、低交易费用的区块链网络，具有强大的智能合约功能和广泛的社区支持，适合我们的项目需求。</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代币发行与分配机制： </a:t>
              </a:r>
              <a:r>
                <a:rPr lang="zh-CN" altLang="en-US" sz="1200" dirty="0">
                  <a:latin typeface="微软雅黑" panose="020B0503020204020204" pitchFamily="34" charset="-122"/>
                  <a:ea typeface="微软雅黑" panose="020B0503020204020204" pitchFamily="34" charset="-122"/>
                </a:rPr>
                <a:t>“龙币”的总发行量为</a:t>
              </a:r>
              <a:r>
                <a:rPr lang="en-US" altLang="zh-CN" sz="1200" dirty="0">
                  <a:latin typeface="微软雅黑" panose="020B0503020204020204" pitchFamily="34" charset="-122"/>
                  <a:ea typeface="微软雅黑" panose="020B0503020204020204" pitchFamily="34" charset="-122"/>
                </a:rPr>
                <a:t>300,000,000,000</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3000</a:t>
              </a:r>
              <a:r>
                <a:rPr lang="zh-CN" altLang="en-US" sz="1200" dirty="0">
                  <a:latin typeface="微软雅黑" panose="020B0503020204020204" pitchFamily="34" charset="-122"/>
                  <a:ea typeface="微软雅黑" panose="020B0503020204020204" pitchFamily="34" charset="-122"/>
                </a:rPr>
                <a:t>亿），其中</a:t>
              </a:r>
              <a:r>
                <a:rPr lang="en-US" altLang="zh-CN" sz="1200" dirty="0">
                  <a:latin typeface="微软雅黑" panose="020B0503020204020204" pitchFamily="34" charset="-122"/>
                  <a:ea typeface="微软雅黑" panose="020B0503020204020204" pitchFamily="34" charset="-122"/>
                </a:rPr>
                <a:t>80%</a:t>
              </a:r>
              <a:r>
                <a:rPr lang="zh-CN" altLang="en-US" sz="1200" dirty="0">
                  <a:latin typeface="微软雅黑" panose="020B0503020204020204" pitchFamily="34" charset="-122"/>
                  <a:ea typeface="微软雅黑" panose="020B0503020204020204" pitchFamily="34" charset="-122"/>
                </a:rPr>
                <a:t>将通过</a:t>
              </a:r>
              <a:r>
                <a:rPr lang="en-US" altLang="zh-CN" sz="1200" dirty="0">
                  <a:latin typeface="微软雅黑" panose="020B0503020204020204" pitchFamily="34" charset="-122"/>
                  <a:ea typeface="微软雅黑" panose="020B0503020204020204" pitchFamily="34" charset="-122"/>
                </a:rPr>
                <a:t>IDO</a:t>
              </a:r>
              <a:r>
                <a:rPr lang="zh-CN" altLang="en-US" sz="1200" dirty="0">
                  <a:latin typeface="微软雅黑" panose="020B0503020204020204" pitchFamily="34" charset="-122"/>
                  <a:ea typeface="微软雅黑" panose="020B0503020204020204" pitchFamily="34" charset="-122"/>
                </a:rPr>
                <a:t>进行初始代币发行，</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用于挖矿及生态建设，另外</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用于流动性提供和销毁，以促进币价的稳定和上涨。</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3.2 </a:t>
                </a:r>
                <a:r>
                  <a:rPr lang="zh-CN" altLang="en-US" b="1" dirty="0">
                    <a:solidFill>
                      <a:srgbClr val="CAAC68"/>
                    </a:solidFill>
                    <a:latin typeface="微软雅黑" panose="020B0503020204020204" pitchFamily="34" charset="-122"/>
                    <a:ea typeface="微软雅黑" panose="020B0503020204020204" pitchFamily="34" charset="-122"/>
                  </a:rPr>
                  <a:t>技术架构概述</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grpSp>
        <p:nvGrpSpPr>
          <p:cNvPr id="9" name="组合 8">
            <a:extLst>
              <a:ext uri="{FF2B5EF4-FFF2-40B4-BE49-F238E27FC236}">
                <a16:creationId xmlns:a16="http://schemas.microsoft.com/office/drawing/2014/main" id="{EFCFE8A9-C002-58E9-C84C-63251CF5994D}"/>
              </a:ext>
            </a:extLst>
          </p:cNvPr>
          <p:cNvGrpSpPr/>
          <p:nvPr/>
        </p:nvGrpSpPr>
        <p:grpSpPr>
          <a:xfrm>
            <a:off x="373676" y="4583462"/>
            <a:ext cx="6116024" cy="2683649"/>
            <a:chOff x="373676" y="2353480"/>
            <a:chExt cx="6116024" cy="2683649"/>
          </a:xfrm>
        </p:grpSpPr>
        <p:sp>
          <p:nvSpPr>
            <p:cNvPr id="11" name="文本框 10">
              <a:extLst>
                <a:ext uri="{FF2B5EF4-FFF2-40B4-BE49-F238E27FC236}">
                  <a16:creationId xmlns:a16="http://schemas.microsoft.com/office/drawing/2014/main" id="{85D5676E-19CD-8CEA-6067-1A344C6DA36E}"/>
                </a:ext>
              </a:extLst>
            </p:cNvPr>
            <p:cNvSpPr txBox="1"/>
            <p:nvPr/>
          </p:nvSpPr>
          <p:spPr>
            <a:xfrm>
              <a:off x="383539" y="3084607"/>
              <a:ext cx="6106161" cy="1952522"/>
            </a:xfrm>
            <a:prstGeom prst="rect">
              <a:avLst/>
            </a:prstGeom>
            <a:noFill/>
          </p:spPr>
          <p:txBody>
            <a:bodyPr wrap="square" lIns="0" rIns="0">
              <a:spAutoFit/>
            </a:bodyPr>
            <a:lstStyle/>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核心功能： </a:t>
              </a:r>
              <a:r>
                <a:rPr lang="zh-CN" altLang="en-US" sz="1200" dirty="0">
                  <a:latin typeface="微软雅黑" panose="020B0503020204020204" pitchFamily="34" charset="-122"/>
                  <a:ea typeface="微软雅黑" panose="020B0503020204020204" pitchFamily="34" charset="-122"/>
                </a:rPr>
                <a:t>“龙币”智能合约将提供多种核心功能，包括但不限于转账、存储价值、验证身份等基本功能。此外，我们还将引入更高级别的金融工具，如借贷和衍生品交易，为用户提供更丰富的金融选择。</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技术优势： </a:t>
              </a:r>
              <a:r>
                <a:rPr lang="zh-CN" altLang="en-US" sz="1200" dirty="0">
                  <a:latin typeface="微软雅黑" panose="020B0503020204020204" pitchFamily="34" charset="-122"/>
                  <a:ea typeface="微软雅黑" panose="020B0503020204020204" pitchFamily="34" charset="-122"/>
                </a:rPr>
                <a:t>“龙币”智能合约具有多项技术优势，包括高度安全性、交易透明度、高效性和可扩展性。通过采用</a:t>
              </a:r>
              <a:r>
                <a:rPr lang="en-US" altLang="zh-CN" sz="1200" dirty="0">
                  <a:latin typeface="微软雅黑" panose="020B0503020204020204" pitchFamily="34" charset="-122"/>
                  <a:ea typeface="微软雅黑" panose="020B0503020204020204" pitchFamily="34" charset="-122"/>
                </a:rPr>
                <a:t>BSC</a:t>
              </a:r>
              <a:r>
                <a:rPr lang="zh-CN" altLang="en-US" sz="1200" dirty="0">
                  <a:latin typeface="微软雅黑" panose="020B0503020204020204" pitchFamily="34" charset="-122"/>
                  <a:ea typeface="微软雅黑" panose="020B0503020204020204" pitchFamily="34" charset="-122"/>
                </a:rPr>
                <a:t>币安智能链作为基础平台，我们能够充分利用其快速的交易确认和低廉的手续费，为用户提供更优质的交易体验。</a:t>
              </a:r>
            </a:p>
          </p:txBody>
        </p:sp>
        <p:grpSp>
          <p:nvGrpSpPr>
            <p:cNvPr id="12" name="组合 11">
              <a:extLst>
                <a:ext uri="{FF2B5EF4-FFF2-40B4-BE49-F238E27FC236}">
                  <a16:creationId xmlns:a16="http://schemas.microsoft.com/office/drawing/2014/main" id="{AF8A0095-5855-039C-4A51-A64311B93556}"/>
                </a:ext>
              </a:extLst>
            </p:cNvPr>
            <p:cNvGrpSpPr/>
            <p:nvPr/>
          </p:nvGrpSpPr>
          <p:grpSpPr>
            <a:xfrm>
              <a:off x="373676" y="2353480"/>
              <a:ext cx="5935048" cy="453088"/>
              <a:chOff x="373676" y="2489960"/>
              <a:chExt cx="5935048" cy="453088"/>
            </a:xfrm>
          </p:grpSpPr>
          <p:sp>
            <p:nvSpPr>
              <p:cNvPr id="13" name="文本框 12">
                <a:extLst>
                  <a:ext uri="{FF2B5EF4-FFF2-40B4-BE49-F238E27FC236}">
                    <a16:creationId xmlns:a16="http://schemas.microsoft.com/office/drawing/2014/main" id="{70E5D9B0-A0CE-620F-511B-AD1FE37A4DF8}"/>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3.3 </a:t>
                </a:r>
                <a:r>
                  <a:rPr lang="zh-CN" altLang="en-US" b="1" dirty="0">
                    <a:solidFill>
                      <a:srgbClr val="CAAC68"/>
                    </a:solidFill>
                    <a:latin typeface="微软雅黑" panose="020B0503020204020204" pitchFamily="34" charset="-122"/>
                    <a:ea typeface="微软雅黑" panose="020B0503020204020204" pitchFamily="34" charset="-122"/>
                  </a:rPr>
                  <a:t>核心功能与优势</a:t>
                </a:r>
              </a:p>
            </p:txBody>
          </p:sp>
          <p:pic>
            <p:nvPicPr>
              <p:cNvPr id="16" name="图片 15">
                <a:extLst>
                  <a:ext uri="{FF2B5EF4-FFF2-40B4-BE49-F238E27FC236}">
                    <a16:creationId xmlns:a16="http://schemas.microsoft.com/office/drawing/2014/main" id="{41D33235-B411-9A7B-BC58-98A6DE866A9A}"/>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304382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3.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龙币智能合约</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1297065"/>
            <a:ext cx="6116024" cy="2960648"/>
            <a:chOff x="373676" y="2353480"/>
            <a:chExt cx="6116024" cy="2960648"/>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2229521"/>
            </a:xfrm>
            <a:prstGeom prst="rect">
              <a:avLst/>
            </a:prstGeom>
            <a:noFill/>
          </p:spPr>
          <p:txBody>
            <a:bodyPr wrap="square" lIns="0" rIns="0">
              <a:spAutoFit/>
            </a:bodyPr>
            <a:lstStyle/>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安全性： </a:t>
              </a:r>
              <a:r>
                <a:rPr lang="zh-CN" altLang="en-US" sz="1200" dirty="0">
                  <a:latin typeface="微软雅黑" panose="020B0503020204020204" pitchFamily="34" charset="-122"/>
                  <a:ea typeface="微软雅黑" panose="020B0503020204020204" pitchFamily="34" charset="-122"/>
                </a:rPr>
                <a:t>我们将采用先进的密码学算法和安全措施，保障用户资产的安全。智能合约的自动执行功能将降低潜在的人为错误和风险，为用户提供更可靠的交易环境。此外，我们将与安全专家合作，定期进行安全审计，确保系统的稳定和可靠性。</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去中心化特点： </a:t>
              </a:r>
              <a:r>
                <a:rPr lang="zh-CN" altLang="en-US" sz="1200" dirty="0">
                  <a:latin typeface="微软雅黑" panose="020B0503020204020204" pitchFamily="34" charset="-122"/>
                  <a:ea typeface="微软雅黑" panose="020B0503020204020204" pitchFamily="34" charset="-122"/>
                </a:rPr>
                <a:t>“龙币”智能合约的去中心化特点将消除传统金融机构的中介环节，使用户能够直接参与交易，减少了信任问题和交易的不透明性。所有交易将继续在区块链网络上进行，而不依赖于单一机构的控制，从而实现更大程度的金融自由和开放。用户可以更自主地管理和掌控自己的资产，而无需担心中央权威的干预。</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3.4 </a:t>
                </a:r>
                <a:r>
                  <a:rPr lang="zh-CN" altLang="en-US" b="1" dirty="0">
                    <a:solidFill>
                      <a:srgbClr val="CAAC68"/>
                    </a:solidFill>
                    <a:latin typeface="微软雅黑" panose="020B0503020204020204" pitchFamily="34" charset="-122"/>
                    <a:ea typeface="微软雅黑" panose="020B0503020204020204" pitchFamily="34" charset="-122"/>
                  </a:rPr>
                  <a:t>安全性与去中心化特点</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162897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4.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目标与愿景</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2593605"/>
            <a:ext cx="6116024" cy="4761141"/>
            <a:chOff x="373676" y="2353480"/>
            <a:chExt cx="6116024" cy="4761141"/>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4030014"/>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龙币”智能合约项目的目标是构建一个安全、高效、去中心化的数字资产生态系统，为全球范围内的用户提供卓越的价值交换工具和金融自由。我们致力于通过创新的区块链技术，为用户打造一个可信赖的数字货币平台，使其能够安全、便捷地进行交易、储存价值，并参与更多多样化的金融活动。</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我们追求以下核心目标：</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创新领导： </a:t>
              </a:r>
              <a:r>
                <a:rPr lang="zh-CN" altLang="en-US" sz="1200" dirty="0">
                  <a:latin typeface="微软雅黑" panose="020B0503020204020204" pitchFamily="34" charset="-122"/>
                  <a:ea typeface="微软雅黑" panose="020B0503020204020204" pitchFamily="34" charset="-122"/>
                </a:rPr>
                <a:t>通过不断推陈出新的创新应用，引领数字资产领域的发展，为用户提供更具创造性和前瞻性的金融体验。</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用户至上： </a:t>
              </a:r>
              <a:r>
                <a:rPr lang="zh-CN" altLang="en-US" sz="1200" dirty="0">
                  <a:latin typeface="微软雅黑" panose="020B0503020204020204" pitchFamily="34" charset="-122"/>
                  <a:ea typeface="微软雅黑" panose="020B0503020204020204" pitchFamily="34" charset="-122"/>
                </a:rPr>
                <a:t>以用户需求为中心，持续提升用户体验，为用户创造更大的价值，成为他们的首选数字资产平台。</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生态共建： </a:t>
              </a:r>
              <a:r>
                <a:rPr lang="zh-CN" altLang="en-US" sz="1200" dirty="0">
                  <a:latin typeface="微软雅黑" panose="020B0503020204020204" pitchFamily="34" charset="-122"/>
                  <a:ea typeface="微软雅黑" panose="020B0503020204020204" pitchFamily="34" charset="-122"/>
                </a:rPr>
                <a:t>与合作伙伴共同构建丰富多样的生态系统，创造更广阔的应用场景，推动数字经济的蓬勃发展。</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4.1 </a:t>
                </a:r>
                <a:r>
                  <a:rPr lang="zh-CN" altLang="en-US" b="1" dirty="0">
                    <a:solidFill>
                      <a:srgbClr val="CAAC68"/>
                    </a:solidFill>
                    <a:latin typeface="微软雅黑" panose="020B0503020204020204" pitchFamily="34" charset="-122"/>
                    <a:ea typeface="微软雅黑" panose="020B0503020204020204" pitchFamily="34" charset="-122"/>
                  </a:rPr>
                  <a:t>项目目标</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
        <p:nvSpPr>
          <p:cNvPr id="5" name="文本框 4">
            <a:extLst>
              <a:ext uri="{FF2B5EF4-FFF2-40B4-BE49-F238E27FC236}">
                <a16:creationId xmlns:a16="http://schemas.microsoft.com/office/drawing/2014/main" id="{9E124FC1-2630-E631-E20F-65C495557C79}"/>
              </a:ext>
            </a:extLst>
          </p:cNvPr>
          <p:cNvSpPr txBox="1"/>
          <p:nvPr/>
        </p:nvSpPr>
        <p:spPr>
          <a:xfrm>
            <a:off x="383539" y="1297065"/>
            <a:ext cx="6106161" cy="890693"/>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在这一章节中，我们将详细探讨“龙币”智能合约项目的核心目标、创造价值的愿景，以及项目所具备的特点和独特的价值主张。通过深入分析和阐述，我们将揭示“龙币”智能合约项目所追求的长远目标和对未来的美好愿景。</a:t>
            </a:r>
          </a:p>
        </p:txBody>
      </p:sp>
    </p:spTree>
    <p:extLst>
      <p:ext uri="{BB962C8B-B14F-4D97-AF65-F5344CB8AC3E}">
        <p14:creationId xmlns:p14="http://schemas.microsoft.com/office/powerpoint/2010/main" val="269203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4.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目标与愿景</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1297065"/>
            <a:ext cx="6116024" cy="4484142"/>
            <a:chOff x="373676" y="2353480"/>
            <a:chExt cx="6116024" cy="4484142"/>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3753015"/>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我们的愿景是通过“龙币”智能合约项目，让每个人都能够轻松参与数字经济，实现财富的增值和金融自由的梦想。我们相信区块链技术的力量，能够打破传统金融的限制，为用户创造更多机会和可能性。</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具体来说，我们希望实现以下愿景：</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普惠金融： </a:t>
              </a:r>
              <a:r>
                <a:rPr lang="zh-CN" altLang="en-US" sz="1200" dirty="0">
                  <a:latin typeface="微软雅黑" panose="020B0503020204020204" pitchFamily="34" charset="-122"/>
                  <a:ea typeface="微软雅黑" panose="020B0503020204020204" pitchFamily="34" charset="-122"/>
                </a:rPr>
                <a:t>让每个人都能够轻松获得金融服务，无论其身处何地或经济状况如何，都能够参与全球金融体系，分享数字经济带来的机遇。</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稳定增值： </a:t>
              </a:r>
              <a:r>
                <a:rPr lang="zh-CN" altLang="en-US" sz="1200" dirty="0">
                  <a:latin typeface="微软雅黑" panose="020B0503020204020204" pitchFamily="34" charset="-122"/>
                  <a:ea typeface="微软雅黑" panose="020B0503020204020204" pitchFamily="34" charset="-122"/>
                </a:rPr>
                <a:t>通过通缩销毁机制，使“龙币”成为稳定增值的数字资产，为用户提供安全可靠的投资选择，实现资产的保值和增值。</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去中心化创新： </a:t>
              </a:r>
              <a:r>
                <a:rPr lang="zh-CN" altLang="en-US" sz="1200" dirty="0">
                  <a:latin typeface="微软雅黑" panose="020B0503020204020204" pitchFamily="34" charset="-122"/>
                  <a:ea typeface="微软雅黑" panose="020B0503020204020204" pitchFamily="34" charset="-122"/>
                </a:rPr>
                <a:t>通过去中心化的特点，鼓励开发者创新，推出多样化的金融工具和应用，为用户提供更多投资和理财选择。</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4.2 </a:t>
                </a:r>
                <a:r>
                  <a:rPr lang="zh-CN" altLang="en-US" b="1" dirty="0">
                    <a:solidFill>
                      <a:srgbClr val="CAAC68"/>
                    </a:solidFill>
                    <a:latin typeface="微软雅黑" panose="020B0503020204020204" pitchFamily="34" charset="-122"/>
                    <a:ea typeface="微软雅黑" panose="020B0503020204020204" pitchFamily="34" charset="-122"/>
                  </a:rPr>
                  <a:t>创造价值的愿景</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grpSp>
        <p:nvGrpSpPr>
          <p:cNvPr id="9" name="组合 8">
            <a:extLst>
              <a:ext uri="{FF2B5EF4-FFF2-40B4-BE49-F238E27FC236}">
                <a16:creationId xmlns:a16="http://schemas.microsoft.com/office/drawing/2014/main" id="{D738A1AA-DA2F-2CE7-520B-B483C7E48D53}"/>
              </a:ext>
            </a:extLst>
          </p:cNvPr>
          <p:cNvGrpSpPr/>
          <p:nvPr/>
        </p:nvGrpSpPr>
        <p:grpSpPr>
          <a:xfrm>
            <a:off x="373676" y="6324986"/>
            <a:ext cx="6116024" cy="2637483"/>
            <a:chOff x="373676" y="2353480"/>
            <a:chExt cx="6116024" cy="2637483"/>
          </a:xfrm>
        </p:grpSpPr>
        <p:sp>
          <p:nvSpPr>
            <p:cNvPr id="11" name="文本框 10">
              <a:extLst>
                <a:ext uri="{FF2B5EF4-FFF2-40B4-BE49-F238E27FC236}">
                  <a16:creationId xmlns:a16="http://schemas.microsoft.com/office/drawing/2014/main" id="{CD2A7DD3-C334-199F-52B9-082E10500616}"/>
                </a:ext>
              </a:extLst>
            </p:cNvPr>
            <p:cNvSpPr txBox="1"/>
            <p:nvPr/>
          </p:nvSpPr>
          <p:spPr>
            <a:xfrm>
              <a:off x="383539" y="3084607"/>
              <a:ext cx="6106161" cy="1906356"/>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“龙币”智能合约项目具备以下特点和独特的价值主张：</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安全与可信</a:t>
              </a:r>
              <a:r>
                <a:rPr lang="zh-CN" altLang="en-US" sz="1200" dirty="0">
                  <a:latin typeface="微软雅黑" panose="020B0503020204020204" pitchFamily="34" charset="-122"/>
                  <a:ea typeface="微软雅黑" panose="020B0503020204020204" pitchFamily="34" charset="-122"/>
                </a:rPr>
                <a:t>： 通过先进的密码学算法和安全措施，保障用户资产和交易的安全。区块链技术的透明性和不可篡改性，使得交易过程更加可信和透明。</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高效与便捷： </a:t>
              </a:r>
              <a:r>
                <a:rPr lang="zh-CN" altLang="en-US" sz="1200" dirty="0">
                  <a:latin typeface="微软雅黑" panose="020B0503020204020204" pitchFamily="34" charset="-122"/>
                  <a:ea typeface="微软雅黑" panose="020B0503020204020204" pitchFamily="34" charset="-122"/>
                </a:rPr>
                <a:t>基于</a:t>
              </a:r>
              <a:r>
                <a:rPr lang="en-US" altLang="zh-CN" sz="1200" dirty="0">
                  <a:latin typeface="微软雅黑" panose="020B0503020204020204" pitchFamily="34" charset="-122"/>
                  <a:ea typeface="微软雅黑" panose="020B0503020204020204" pitchFamily="34" charset="-122"/>
                </a:rPr>
                <a:t>BSC</a:t>
              </a:r>
              <a:r>
                <a:rPr lang="zh-CN" altLang="en-US" sz="1200" dirty="0">
                  <a:latin typeface="微软雅黑" panose="020B0503020204020204" pitchFamily="34" charset="-122"/>
                  <a:ea typeface="微软雅黑" panose="020B0503020204020204" pitchFamily="34" charset="-122"/>
                </a:rPr>
                <a:t>币安智能链，实现快速的交易确认和低廉的交易手续费，为用户提供高效、便捷的交易体验。</a:t>
              </a:r>
            </a:p>
          </p:txBody>
        </p:sp>
        <p:grpSp>
          <p:nvGrpSpPr>
            <p:cNvPr id="12" name="组合 11">
              <a:extLst>
                <a:ext uri="{FF2B5EF4-FFF2-40B4-BE49-F238E27FC236}">
                  <a16:creationId xmlns:a16="http://schemas.microsoft.com/office/drawing/2014/main" id="{E215F700-0D2D-58A1-0EC6-738FAF74EE23}"/>
                </a:ext>
              </a:extLst>
            </p:cNvPr>
            <p:cNvGrpSpPr/>
            <p:nvPr/>
          </p:nvGrpSpPr>
          <p:grpSpPr>
            <a:xfrm>
              <a:off x="373676" y="2353480"/>
              <a:ext cx="5935048" cy="453088"/>
              <a:chOff x="373676" y="2489960"/>
              <a:chExt cx="5935048" cy="453088"/>
            </a:xfrm>
          </p:grpSpPr>
          <p:sp>
            <p:nvSpPr>
              <p:cNvPr id="13" name="文本框 12">
                <a:extLst>
                  <a:ext uri="{FF2B5EF4-FFF2-40B4-BE49-F238E27FC236}">
                    <a16:creationId xmlns:a16="http://schemas.microsoft.com/office/drawing/2014/main" id="{B316496B-9CD1-8E6D-4BD5-EB2DA38A69E6}"/>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4.3 </a:t>
                </a:r>
                <a:r>
                  <a:rPr lang="zh-CN" altLang="en-US" b="1" dirty="0">
                    <a:solidFill>
                      <a:srgbClr val="CAAC68"/>
                    </a:solidFill>
                    <a:latin typeface="微软雅黑" panose="020B0503020204020204" pitchFamily="34" charset="-122"/>
                    <a:ea typeface="微软雅黑" panose="020B0503020204020204" pitchFamily="34" charset="-122"/>
                  </a:rPr>
                  <a:t>特点与价值主张</a:t>
                </a:r>
              </a:p>
            </p:txBody>
          </p:sp>
          <p:pic>
            <p:nvPicPr>
              <p:cNvPr id="16" name="图片 15">
                <a:extLst>
                  <a:ext uri="{FF2B5EF4-FFF2-40B4-BE49-F238E27FC236}">
                    <a16:creationId xmlns:a16="http://schemas.microsoft.com/office/drawing/2014/main" id="{C696EAAB-F565-21D4-E608-A4B5BD38A135}"/>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122929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4.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目标与愿景</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4D660A0F-A1A5-9D38-E9BB-39E4451E375F}"/>
              </a:ext>
            </a:extLst>
          </p:cNvPr>
          <p:cNvSpPr txBox="1"/>
          <p:nvPr/>
        </p:nvSpPr>
        <p:spPr>
          <a:xfrm>
            <a:off x="383539" y="1183240"/>
            <a:ext cx="6106161" cy="2968185"/>
          </a:xfrm>
          <a:prstGeom prst="rect">
            <a:avLst/>
          </a:prstGeom>
          <a:noFill/>
        </p:spPr>
        <p:txBody>
          <a:bodyPr wrap="square" lIns="0" rIns="0">
            <a:spAutoFit/>
          </a:bodyPr>
          <a:lstStyle/>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去中心化治理： </a:t>
            </a:r>
            <a:r>
              <a:rPr lang="zh-CN" altLang="en-US" sz="1200" dirty="0">
                <a:latin typeface="微软雅黑" panose="020B0503020204020204" pitchFamily="34" charset="-122"/>
                <a:ea typeface="微软雅黑" panose="020B0503020204020204" pitchFamily="34" charset="-122"/>
              </a:rPr>
              <a:t>采用基于</a:t>
            </a:r>
            <a:r>
              <a:rPr lang="en-US" altLang="zh-CN" sz="1200" dirty="0">
                <a:latin typeface="微软雅黑" panose="020B0503020204020204" pitchFamily="34" charset="-122"/>
                <a:ea typeface="微软雅黑" panose="020B0503020204020204" pitchFamily="34" charset="-122"/>
              </a:rPr>
              <a:t>DAO</a:t>
            </a:r>
            <a:r>
              <a:rPr lang="zh-CN" altLang="en-US" sz="1200" dirty="0">
                <a:latin typeface="微软雅黑" panose="020B0503020204020204" pitchFamily="34" charset="-122"/>
                <a:ea typeface="微软雅黑" panose="020B0503020204020204" pitchFamily="34" charset="-122"/>
              </a:rPr>
              <a:t>的治理模式，用户参与项目重要决策，确保社区的声音被充分听取，项目发展更加符合用户的期望和需求。</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多元化应用： </a:t>
            </a:r>
            <a:r>
              <a:rPr lang="zh-CN" altLang="en-US" sz="1200" dirty="0">
                <a:latin typeface="微软雅黑" panose="020B0503020204020204" pitchFamily="34" charset="-122"/>
                <a:ea typeface="微软雅黑" panose="020B0503020204020204" pitchFamily="34" charset="-122"/>
              </a:rPr>
              <a:t>“龙币”智能合约将推出多样化的金融工具和应用，包括借贷、衍生品交易等，为用户提供更丰富的金融选择。</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社区共建： </a:t>
            </a:r>
            <a:r>
              <a:rPr lang="zh-CN" altLang="en-US" sz="1200" dirty="0">
                <a:latin typeface="微软雅黑" panose="020B0503020204020204" pitchFamily="34" charset="-122"/>
                <a:ea typeface="微软雅黑" panose="020B0503020204020204" pitchFamily="34" charset="-122"/>
              </a:rPr>
              <a:t>我们鼓励用户、开发者和合作伙伴共同参与项目的发展，共同构建繁荣的生态系统，创造更大的共同价值。</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通过实现这些独特的特点和价值主张，我们有信心“龙币”智能合约项目将成为数字经济中的重要一环，为用户创造更大的财富和机遇。</a:t>
            </a:r>
          </a:p>
        </p:txBody>
      </p:sp>
    </p:spTree>
    <p:extLst>
      <p:ext uri="{BB962C8B-B14F-4D97-AF65-F5344CB8AC3E}">
        <p14:creationId xmlns:p14="http://schemas.microsoft.com/office/powerpoint/2010/main" val="1042615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5.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技术架构与功能</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2593605"/>
            <a:ext cx="6116024" cy="3237647"/>
            <a:chOff x="373676" y="2353480"/>
            <a:chExt cx="6116024" cy="3237647"/>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2506520"/>
            </a:xfrm>
            <a:prstGeom prst="rect">
              <a:avLst/>
            </a:prstGeom>
            <a:noFill/>
          </p:spPr>
          <p:txBody>
            <a:bodyPr wrap="square" lIns="0" rIns="0">
              <a:spAutoFit/>
            </a:bodyPr>
            <a:lstStyle/>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区块链选择： </a:t>
              </a:r>
              <a:r>
                <a:rPr lang="zh-CN" altLang="en-US" sz="1200" dirty="0">
                  <a:latin typeface="微软雅黑" panose="020B0503020204020204" pitchFamily="34" charset="-122"/>
                  <a:ea typeface="微软雅黑" panose="020B0503020204020204" pitchFamily="34" charset="-122"/>
                </a:rPr>
                <a:t>我们选择了</a:t>
              </a:r>
              <a:r>
                <a:rPr lang="en-US" altLang="zh-CN" sz="1200" dirty="0">
                  <a:latin typeface="微软雅黑" panose="020B0503020204020204" pitchFamily="34" charset="-122"/>
                  <a:ea typeface="微软雅黑" panose="020B0503020204020204" pitchFamily="34" charset="-122"/>
                </a:rPr>
                <a:t>BSC</a:t>
              </a:r>
              <a:r>
                <a:rPr lang="zh-CN" altLang="en-US" sz="1200" dirty="0">
                  <a:latin typeface="微软雅黑" panose="020B0503020204020204" pitchFamily="34" charset="-122"/>
                  <a:ea typeface="微软雅黑" panose="020B0503020204020204" pitchFamily="34" charset="-122"/>
                </a:rPr>
                <a:t>币安智能链作为“龙币”智能合约项目的底层区块链平台。</a:t>
              </a:r>
              <a:r>
                <a:rPr lang="en-US" altLang="zh-CN" sz="1200" dirty="0">
                  <a:latin typeface="微软雅黑" panose="020B0503020204020204" pitchFamily="34" charset="-122"/>
                  <a:ea typeface="微软雅黑" panose="020B0503020204020204" pitchFamily="34" charset="-122"/>
                </a:rPr>
                <a:t>BSC</a:t>
              </a:r>
              <a:r>
                <a:rPr lang="zh-CN" altLang="en-US" sz="1200" dirty="0">
                  <a:latin typeface="微软雅黑" panose="020B0503020204020204" pitchFamily="34" charset="-122"/>
                  <a:ea typeface="微软雅黑" panose="020B0503020204020204" pitchFamily="34" charset="-122"/>
                </a:rPr>
                <a:t>币安智能链是一个高性能、低交易费用的区块链网络，具备强大的智能合约功能和广泛的社区支持。这使得我们能够充分发挥区块链技术的优势，为用户提供高效、可靠的数字资产平台。</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区块链背景： </a:t>
              </a:r>
              <a:r>
                <a:rPr lang="zh-CN" altLang="en-US" sz="1200" dirty="0">
                  <a:latin typeface="微软雅黑" panose="020B0503020204020204" pitchFamily="34" charset="-122"/>
                  <a:ea typeface="微软雅黑" panose="020B0503020204020204" pitchFamily="34" charset="-122"/>
                </a:rPr>
                <a:t>区块链技术作为一项颠覆性的创新，正在逐步改变传统金融和经济领域的运作方式。其去中心化、透明性和不可篡改性的特点，为金融交易和数据管理带来了新的可能性。在这一背景下，我们选择将“龙币”智能合约项目构建在区块链之上，以实现更安全、高效的数字资产交换。</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5.1 </a:t>
                </a:r>
                <a:r>
                  <a:rPr lang="zh-CN" altLang="en-US" b="1" dirty="0">
                    <a:solidFill>
                      <a:srgbClr val="CAAC68"/>
                    </a:solidFill>
                    <a:latin typeface="微软雅黑" panose="020B0503020204020204" pitchFamily="34" charset="-122"/>
                    <a:ea typeface="微软雅黑" panose="020B0503020204020204" pitchFamily="34" charset="-122"/>
                  </a:rPr>
                  <a:t>区块链选择与背景</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
        <p:nvSpPr>
          <p:cNvPr id="5" name="文本框 4">
            <a:extLst>
              <a:ext uri="{FF2B5EF4-FFF2-40B4-BE49-F238E27FC236}">
                <a16:creationId xmlns:a16="http://schemas.microsoft.com/office/drawing/2014/main" id="{9E124FC1-2630-E631-E20F-65C495557C79}"/>
              </a:ext>
            </a:extLst>
          </p:cNvPr>
          <p:cNvSpPr txBox="1"/>
          <p:nvPr/>
        </p:nvSpPr>
        <p:spPr>
          <a:xfrm>
            <a:off x="383539" y="1297065"/>
            <a:ext cx="6106161" cy="890693"/>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在本章节中，我们将详细介绍“龙币”智能合约项目的技术架构以及其所具备的核心功能。通过深入了解项目的技术背景和功能特点，我们将为您呈现一个全面的“龙币”智能合约项目的画像，使您更加了解其技术基础和应用领域。</a:t>
            </a:r>
          </a:p>
        </p:txBody>
      </p:sp>
      <p:grpSp>
        <p:nvGrpSpPr>
          <p:cNvPr id="9" name="组合 8">
            <a:extLst>
              <a:ext uri="{FF2B5EF4-FFF2-40B4-BE49-F238E27FC236}">
                <a16:creationId xmlns:a16="http://schemas.microsoft.com/office/drawing/2014/main" id="{7AAD3523-8120-693E-1A80-2DAA9E4F8502}"/>
              </a:ext>
            </a:extLst>
          </p:cNvPr>
          <p:cNvGrpSpPr/>
          <p:nvPr/>
        </p:nvGrpSpPr>
        <p:grpSpPr>
          <a:xfrm>
            <a:off x="373676" y="6144478"/>
            <a:ext cx="6116024" cy="2406650"/>
            <a:chOff x="373676" y="2353480"/>
            <a:chExt cx="6116024" cy="2406650"/>
          </a:xfrm>
        </p:grpSpPr>
        <p:sp>
          <p:nvSpPr>
            <p:cNvPr id="11" name="文本框 10">
              <a:extLst>
                <a:ext uri="{FF2B5EF4-FFF2-40B4-BE49-F238E27FC236}">
                  <a16:creationId xmlns:a16="http://schemas.microsoft.com/office/drawing/2014/main" id="{138688A1-6E42-AA78-79AE-AECA92457686}"/>
                </a:ext>
              </a:extLst>
            </p:cNvPr>
            <p:cNvSpPr txBox="1"/>
            <p:nvPr/>
          </p:nvSpPr>
          <p:spPr>
            <a:xfrm>
              <a:off x="383539" y="3084607"/>
              <a:ext cx="6106161" cy="1675523"/>
            </a:xfrm>
            <a:prstGeom prst="rect">
              <a:avLst/>
            </a:prstGeom>
            <a:noFill/>
          </p:spPr>
          <p:txBody>
            <a:bodyPr wrap="square" lIns="0" rIns="0">
              <a:spAutoFit/>
            </a:bodyPr>
            <a:lstStyle/>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代币发行： </a:t>
              </a:r>
              <a:r>
                <a:rPr lang="zh-CN" altLang="en-US" sz="1200" dirty="0">
                  <a:latin typeface="微软雅黑" panose="020B0503020204020204" pitchFamily="34" charset="-122"/>
                  <a:ea typeface="微软雅黑" panose="020B0503020204020204" pitchFamily="34" charset="-122"/>
                </a:rPr>
                <a:t>“龙币”总发行量为</a:t>
              </a:r>
              <a:r>
                <a:rPr lang="en-US" altLang="zh-CN" sz="1200" dirty="0">
                  <a:latin typeface="微软雅黑" panose="020B0503020204020204" pitchFamily="34" charset="-122"/>
                  <a:ea typeface="微软雅黑" panose="020B0503020204020204" pitchFamily="34" charset="-122"/>
                </a:rPr>
                <a:t>300,000,000,000</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3000</a:t>
              </a:r>
              <a:r>
                <a:rPr lang="zh-CN" altLang="en-US" sz="1200" dirty="0">
                  <a:latin typeface="微软雅黑" panose="020B0503020204020204" pitchFamily="34" charset="-122"/>
                  <a:ea typeface="微软雅黑" panose="020B0503020204020204" pitchFamily="34" charset="-122"/>
                </a:rPr>
                <a:t>亿）代币。其中，</a:t>
              </a:r>
              <a:r>
                <a:rPr lang="en-US" altLang="zh-CN" sz="1200" dirty="0">
                  <a:latin typeface="微软雅黑" panose="020B0503020204020204" pitchFamily="34" charset="-122"/>
                  <a:ea typeface="微软雅黑" panose="020B0503020204020204" pitchFamily="34" charset="-122"/>
                </a:rPr>
                <a:t>80%</a:t>
              </a:r>
              <a:r>
                <a:rPr lang="zh-CN" altLang="en-US" sz="1200" dirty="0">
                  <a:latin typeface="微软雅黑" panose="020B0503020204020204" pitchFamily="34" charset="-122"/>
                  <a:ea typeface="微软雅黑" panose="020B0503020204020204" pitchFamily="34" charset="-122"/>
                </a:rPr>
                <a:t>的代币将通过</a:t>
              </a:r>
              <a:r>
                <a:rPr lang="en-US" altLang="zh-CN" sz="1200" dirty="0">
                  <a:latin typeface="微软雅黑" panose="020B0503020204020204" pitchFamily="34" charset="-122"/>
                  <a:ea typeface="微软雅黑" panose="020B0503020204020204" pitchFamily="34" charset="-122"/>
                </a:rPr>
                <a:t>IDO</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Initial DEX Offering</a:t>
              </a:r>
              <a:r>
                <a:rPr lang="zh-CN" altLang="en-US" sz="1200" dirty="0">
                  <a:latin typeface="微软雅黑" panose="020B0503020204020204" pitchFamily="34" charset="-122"/>
                  <a:ea typeface="微软雅黑" panose="020B0503020204020204" pitchFamily="34" charset="-122"/>
                </a:rPr>
                <a:t>）进行初始发行，以确保项目的公平性和社区的广泛参与。</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分配机制：</a:t>
              </a:r>
              <a:r>
                <a:rPr lang="zh-CN" altLang="en-US" sz="1200" dirty="0">
                  <a:latin typeface="微软雅黑" panose="020B0503020204020204" pitchFamily="34" charset="-122"/>
                  <a:ea typeface="微软雅黑" panose="020B0503020204020204" pitchFamily="34" charset="-122"/>
                </a:rPr>
                <a:t>除初始发行外，</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的代币将用于挖矿及生态建设，以激励矿工参与网络的维护和生态的建设；另外</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将用于流动性提供和销毁，以稳定币价并减少总供应量，从而实现通缩的效果。</a:t>
              </a:r>
            </a:p>
          </p:txBody>
        </p:sp>
        <p:grpSp>
          <p:nvGrpSpPr>
            <p:cNvPr id="12" name="组合 11">
              <a:extLst>
                <a:ext uri="{FF2B5EF4-FFF2-40B4-BE49-F238E27FC236}">
                  <a16:creationId xmlns:a16="http://schemas.microsoft.com/office/drawing/2014/main" id="{79C55E8A-5922-96FD-856A-C02B6A4D3792}"/>
                </a:ext>
              </a:extLst>
            </p:cNvPr>
            <p:cNvGrpSpPr/>
            <p:nvPr/>
          </p:nvGrpSpPr>
          <p:grpSpPr>
            <a:xfrm>
              <a:off x="373676" y="2353480"/>
              <a:ext cx="5935048" cy="453088"/>
              <a:chOff x="373676" y="2489960"/>
              <a:chExt cx="5935048" cy="453088"/>
            </a:xfrm>
          </p:grpSpPr>
          <p:sp>
            <p:nvSpPr>
              <p:cNvPr id="13" name="文本框 12">
                <a:extLst>
                  <a:ext uri="{FF2B5EF4-FFF2-40B4-BE49-F238E27FC236}">
                    <a16:creationId xmlns:a16="http://schemas.microsoft.com/office/drawing/2014/main" id="{EB3DB62F-8383-1D93-FC09-A7095856DFE8}"/>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5.2 </a:t>
                </a:r>
                <a:r>
                  <a:rPr lang="zh-CN" altLang="en-US" b="1" dirty="0">
                    <a:solidFill>
                      <a:srgbClr val="CAAC68"/>
                    </a:solidFill>
                    <a:latin typeface="微软雅黑" panose="020B0503020204020204" pitchFamily="34" charset="-122"/>
                    <a:ea typeface="微软雅黑" panose="020B0503020204020204" pitchFamily="34" charset="-122"/>
                  </a:rPr>
                  <a:t>代币发行与分配机制</a:t>
                </a:r>
              </a:p>
            </p:txBody>
          </p:sp>
          <p:pic>
            <p:nvPicPr>
              <p:cNvPr id="16" name="图片 15">
                <a:extLst>
                  <a:ext uri="{FF2B5EF4-FFF2-40B4-BE49-F238E27FC236}">
                    <a16:creationId xmlns:a16="http://schemas.microsoft.com/office/drawing/2014/main" id="{DCE6C371-2582-D596-C28C-BC4171667ECA}"/>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311678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5.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技术架构与功能</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1297065"/>
            <a:ext cx="6116024" cy="3591590"/>
            <a:chOff x="373676" y="2353480"/>
            <a:chExt cx="6116024" cy="3591590"/>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2860463"/>
            </a:xfrm>
            <a:prstGeom prst="rect">
              <a:avLst/>
            </a:prstGeom>
            <a:noFill/>
          </p:spPr>
          <p:txBody>
            <a:bodyPr wrap="square" lIns="0" rIns="0">
              <a:spAutoFit/>
            </a:bodyPr>
            <a:lstStyle/>
            <a:p>
              <a:pPr algn="just">
                <a:lnSpc>
                  <a:spcPct val="150000"/>
                </a:lnSpc>
                <a:spcAft>
                  <a:spcPts val="600"/>
                </a:spcAft>
              </a:pPr>
              <a:r>
                <a:rPr lang="zh-CN" altLang="en-US" sz="1200" dirty="0">
                  <a:latin typeface="微软雅黑" panose="020B0503020204020204" pitchFamily="34" charset="-122"/>
                  <a:ea typeface="微软雅黑" panose="020B0503020204020204" pitchFamily="34" charset="-122"/>
                </a:rPr>
                <a:t>“龙币”智能合约将提供多种核心功能和用途，包括但不限于：</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转账与支付： </a:t>
              </a:r>
              <a:r>
                <a:rPr lang="zh-CN" altLang="en-US" sz="1200" dirty="0">
                  <a:latin typeface="微软雅黑" panose="020B0503020204020204" pitchFamily="34" charset="-122"/>
                  <a:ea typeface="微软雅黑" panose="020B0503020204020204" pitchFamily="34" charset="-122"/>
                </a:rPr>
                <a:t>用户可以使用“龙币”进行跨境转账和支付，无论地理位置和汇款金额如何，都能够实现快速、便捷的价值交换。</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存储价值： </a:t>
              </a:r>
              <a:r>
                <a:rPr lang="zh-CN" altLang="en-US" sz="1200" dirty="0">
                  <a:latin typeface="微软雅黑" panose="020B0503020204020204" pitchFamily="34" charset="-122"/>
                  <a:ea typeface="微软雅黑" panose="020B0503020204020204" pitchFamily="34" charset="-122"/>
                </a:rPr>
                <a:t>“龙币”作为数字资产，具备存储价值的功能，用户可以将资产安全地存放在智能合约中，实现资产的保值和增值。</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身份验证： </a:t>
              </a:r>
              <a:r>
                <a:rPr lang="zh-CN" altLang="en-US" sz="1200" dirty="0">
                  <a:latin typeface="微软雅黑" panose="020B0503020204020204" pitchFamily="34" charset="-122"/>
                  <a:ea typeface="微软雅黑" panose="020B0503020204020204" pitchFamily="34" charset="-122"/>
                </a:rPr>
                <a:t>智能合约可以用于验证用户的身份，为金融交易和在线服务提供更高的安全性和信任度。</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数字化资产： </a:t>
              </a:r>
              <a:r>
                <a:rPr lang="zh-CN" altLang="en-US" sz="1200" dirty="0">
                  <a:latin typeface="微软雅黑" panose="020B0503020204020204" pitchFamily="34" charset="-122"/>
                  <a:ea typeface="微软雅黑" panose="020B0503020204020204" pitchFamily="34" charset="-122"/>
                </a:rPr>
                <a:t>用户可以使用“龙币”智能合约发行自己的数字化资产，实现资产的分割和数字化转移。</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5.3 </a:t>
                </a:r>
                <a:r>
                  <a:rPr lang="zh-CN" altLang="en-US" b="1" dirty="0">
                    <a:solidFill>
                      <a:srgbClr val="CAAC68"/>
                    </a:solidFill>
                    <a:latin typeface="微软雅黑" panose="020B0503020204020204" pitchFamily="34" charset="-122"/>
                    <a:ea typeface="微软雅黑" panose="020B0503020204020204" pitchFamily="34" charset="-122"/>
                  </a:rPr>
                  <a:t>智能合约功能与用途</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grpSp>
        <p:nvGrpSpPr>
          <p:cNvPr id="9" name="组合 8">
            <a:extLst>
              <a:ext uri="{FF2B5EF4-FFF2-40B4-BE49-F238E27FC236}">
                <a16:creationId xmlns:a16="http://schemas.microsoft.com/office/drawing/2014/main" id="{7AAD3523-8120-693E-1A80-2DAA9E4F8502}"/>
              </a:ext>
            </a:extLst>
          </p:cNvPr>
          <p:cNvGrpSpPr/>
          <p:nvPr/>
        </p:nvGrpSpPr>
        <p:grpSpPr>
          <a:xfrm>
            <a:off x="373676" y="5207956"/>
            <a:ext cx="6116024" cy="4222532"/>
            <a:chOff x="373676" y="2353480"/>
            <a:chExt cx="6116024" cy="4222532"/>
          </a:xfrm>
        </p:grpSpPr>
        <p:sp>
          <p:nvSpPr>
            <p:cNvPr id="11" name="文本框 10">
              <a:extLst>
                <a:ext uri="{FF2B5EF4-FFF2-40B4-BE49-F238E27FC236}">
                  <a16:creationId xmlns:a16="http://schemas.microsoft.com/office/drawing/2014/main" id="{138688A1-6E42-AA78-79AE-AECA92457686}"/>
                </a:ext>
              </a:extLst>
            </p:cNvPr>
            <p:cNvSpPr txBox="1"/>
            <p:nvPr/>
          </p:nvSpPr>
          <p:spPr>
            <a:xfrm>
              <a:off x="383539" y="3084607"/>
              <a:ext cx="6106161" cy="3491405"/>
            </a:xfrm>
            <a:prstGeom prst="rect">
              <a:avLst/>
            </a:prstGeom>
            <a:noFill/>
          </p:spPr>
          <p:txBody>
            <a:bodyPr wrap="square" lIns="0" rIns="0">
              <a:spAutoFit/>
            </a:bodyPr>
            <a:lstStyle/>
            <a:p>
              <a:pPr algn="just">
                <a:lnSpc>
                  <a:spcPct val="150000"/>
                </a:lnSpc>
                <a:spcAft>
                  <a:spcPts val="600"/>
                </a:spcAft>
              </a:pPr>
              <a:r>
                <a:rPr lang="zh-CN" altLang="en-US" sz="1200" dirty="0">
                  <a:latin typeface="微软雅黑" panose="020B0503020204020204" pitchFamily="34" charset="-122"/>
                  <a:ea typeface="微软雅黑" panose="020B0503020204020204" pitchFamily="34" charset="-122"/>
                </a:rPr>
                <a:t>除了基本功能外，“龙币”智能合约还将引入更高级别的金融工具，以满足用户更多元化的金融需求。其中包括但不限于：</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借贷平台： </a:t>
              </a:r>
              <a:r>
                <a:rPr lang="zh-CN" altLang="en-US" sz="1200" dirty="0">
                  <a:latin typeface="微软雅黑" panose="020B0503020204020204" pitchFamily="34" charset="-122"/>
                  <a:ea typeface="微软雅黑" panose="020B0503020204020204" pitchFamily="34" charset="-122"/>
                </a:rPr>
                <a:t>用户可以在“龙币”智能合约上进行借贷操作，借入或借出数字资产，实现资金的有效利用和增值。</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衍生品交易： </a:t>
              </a:r>
              <a:r>
                <a:rPr lang="zh-CN" altLang="en-US" sz="1200" dirty="0">
                  <a:latin typeface="微软雅黑" panose="020B0503020204020204" pitchFamily="34" charset="-122"/>
                  <a:ea typeface="微软雅黑" panose="020B0503020204020204" pitchFamily="34" charset="-122"/>
                </a:rPr>
                <a:t>“龙币”智能合约将支持衍生品交易，用户可以进行期货、期权等金融衍生品交易，实现风险管理和投资增值。</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去中心化交易所：</a:t>
              </a:r>
              <a:r>
                <a:rPr lang="zh-CN" altLang="en-US" sz="1200" dirty="0">
                  <a:latin typeface="微软雅黑" panose="020B0503020204020204" pitchFamily="34" charset="-122"/>
                  <a:ea typeface="微软雅黑" panose="020B0503020204020204" pitchFamily="34" charset="-122"/>
                </a:rPr>
                <a:t>我们将推出去中心化交易所，用户可以在其中进行数字资产的交易，实现更高的交易透明度和安全性。</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稳定币发行：</a:t>
              </a:r>
              <a:r>
                <a:rPr lang="zh-CN" altLang="en-US" sz="1200" dirty="0">
                  <a:latin typeface="微软雅黑" panose="020B0503020204020204" pitchFamily="34" charset="-122"/>
                  <a:ea typeface="微软雅黑" panose="020B0503020204020204" pitchFamily="34" charset="-122"/>
                </a:rPr>
                <a:t>用户可以使用“龙币”智能合约发行自己的稳定币，实现资产锚定和风险避免。</a:t>
              </a:r>
            </a:p>
            <a:p>
              <a:pPr algn="just">
                <a:lnSpc>
                  <a:spcPct val="150000"/>
                </a:lnSpc>
                <a:spcAft>
                  <a:spcPts val="600"/>
                </a:spcAft>
              </a:pPr>
              <a:r>
                <a:rPr lang="zh-CN" altLang="en-US" sz="1200" dirty="0">
                  <a:latin typeface="微软雅黑" panose="020B0503020204020204" pitchFamily="34" charset="-122"/>
                  <a:ea typeface="微软雅黑" panose="020B0503020204020204" pitchFamily="34" charset="-122"/>
                </a:rPr>
                <a:t>通过引入这些高级金融工具，我们旨在为用户提供更广泛、更多样化的金融选择，满足不同用户的需求，促进金融市场的发展和创新。</a:t>
              </a:r>
            </a:p>
          </p:txBody>
        </p:sp>
        <p:grpSp>
          <p:nvGrpSpPr>
            <p:cNvPr id="12" name="组合 11">
              <a:extLst>
                <a:ext uri="{FF2B5EF4-FFF2-40B4-BE49-F238E27FC236}">
                  <a16:creationId xmlns:a16="http://schemas.microsoft.com/office/drawing/2014/main" id="{79C55E8A-5922-96FD-856A-C02B6A4D3792}"/>
                </a:ext>
              </a:extLst>
            </p:cNvPr>
            <p:cNvGrpSpPr/>
            <p:nvPr/>
          </p:nvGrpSpPr>
          <p:grpSpPr>
            <a:xfrm>
              <a:off x="373676" y="2353480"/>
              <a:ext cx="5935048" cy="453088"/>
              <a:chOff x="373676" y="2489960"/>
              <a:chExt cx="5935048" cy="453088"/>
            </a:xfrm>
          </p:grpSpPr>
          <p:sp>
            <p:nvSpPr>
              <p:cNvPr id="13" name="文本框 12">
                <a:extLst>
                  <a:ext uri="{FF2B5EF4-FFF2-40B4-BE49-F238E27FC236}">
                    <a16:creationId xmlns:a16="http://schemas.microsoft.com/office/drawing/2014/main" id="{EB3DB62F-8383-1D93-FC09-A7095856DFE8}"/>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5.4 </a:t>
                </a:r>
                <a:r>
                  <a:rPr lang="zh-CN" altLang="en-US" b="1" dirty="0">
                    <a:solidFill>
                      <a:srgbClr val="CAAC68"/>
                    </a:solidFill>
                    <a:latin typeface="微软雅黑" panose="020B0503020204020204" pitchFamily="34" charset="-122"/>
                    <a:ea typeface="微软雅黑" panose="020B0503020204020204" pitchFamily="34" charset="-122"/>
                  </a:rPr>
                  <a:t>高级金融工具介绍</a:t>
                </a:r>
              </a:p>
            </p:txBody>
          </p:sp>
          <p:pic>
            <p:nvPicPr>
              <p:cNvPr id="16" name="图片 15">
                <a:extLst>
                  <a:ext uri="{FF2B5EF4-FFF2-40B4-BE49-F238E27FC236}">
                    <a16:creationId xmlns:a16="http://schemas.microsoft.com/office/drawing/2014/main" id="{DCE6C371-2582-D596-C28C-BC4171667ECA}"/>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13800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6.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经济模型与治理</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2978809"/>
            <a:ext cx="6116024" cy="2406650"/>
            <a:chOff x="373676" y="2353480"/>
            <a:chExt cx="6116024" cy="2406650"/>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1675523"/>
            </a:xfrm>
            <a:prstGeom prst="rect">
              <a:avLst/>
            </a:prstGeom>
            <a:noFill/>
          </p:spPr>
          <p:txBody>
            <a:bodyPr wrap="square" lIns="0" rIns="0">
              <a:spAutoFit/>
            </a:bodyPr>
            <a:lstStyle/>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通缩机制： </a:t>
              </a:r>
              <a:r>
                <a:rPr lang="zh-CN" altLang="en-US" sz="1200" dirty="0">
                  <a:latin typeface="微软雅黑" panose="020B0503020204020204" pitchFamily="34" charset="-122"/>
                  <a:ea typeface="微软雅黑" panose="020B0503020204020204" pitchFamily="34" charset="-122"/>
                </a:rPr>
                <a:t>与传统的通胀模型不同，“龙币”智能合约项目没有通胀机制，而是采用通缩机制。随着交易量的不断增加，代币将逐渐被销毁，从而减少总供应量，从而促进代币价值的稳定和上涨。</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货币政策： </a:t>
              </a:r>
              <a:r>
                <a:rPr lang="zh-CN" altLang="en-US" sz="1200" dirty="0">
                  <a:latin typeface="微软雅黑" panose="020B0503020204020204" pitchFamily="34" charset="-122"/>
                  <a:ea typeface="微软雅黑" panose="020B0503020204020204" pitchFamily="34" charset="-122"/>
                </a:rPr>
                <a:t>我们将实施一种基于市场需求和供应的货币政策，确保代币的稀缺性和稳定性。通过控制销毁率和代币发行比例，我们将维护代币价值的稳定和可预测性。</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6.1 </a:t>
                </a:r>
                <a:r>
                  <a:rPr lang="zh-CN" altLang="en-US" b="1" dirty="0">
                    <a:solidFill>
                      <a:srgbClr val="CAAC68"/>
                    </a:solidFill>
                    <a:latin typeface="微软雅黑" panose="020B0503020204020204" pitchFamily="34" charset="-122"/>
                    <a:ea typeface="微软雅黑" panose="020B0503020204020204" pitchFamily="34" charset="-122"/>
                  </a:rPr>
                  <a:t>通缩机制与货币政策</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
        <p:nvSpPr>
          <p:cNvPr id="5" name="文本框 4">
            <a:extLst>
              <a:ext uri="{FF2B5EF4-FFF2-40B4-BE49-F238E27FC236}">
                <a16:creationId xmlns:a16="http://schemas.microsoft.com/office/drawing/2014/main" id="{9E124FC1-2630-E631-E20F-65C495557C79}"/>
              </a:ext>
            </a:extLst>
          </p:cNvPr>
          <p:cNvSpPr txBox="1"/>
          <p:nvPr/>
        </p:nvSpPr>
        <p:spPr>
          <a:xfrm>
            <a:off x="383539" y="1297065"/>
            <a:ext cx="6106161" cy="1167692"/>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在本章中，我们将深入探讨“龙币”智能合约项目的经济模型和治理机制。经济模型是项目发展的基石，而有效的治理机制则确保了项目的可持续性和社区的参与。通过建立清晰的通胀机制、奖励机制以及基于</a:t>
            </a:r>
            <a:r>
              <a:rPr lang="en-US" altLang="zh-CN" sz="1200" dirty="0">
                <a:latin typeface="微软雅黑" panose="020B0503020204020204" pitchFamily="34" charset="-122"/>
                <a:ea typeface="微软雅黑" panose="020B0503020204020204" pitchFamily="34" charset="-122"/>
              </a:rPr>
              <a:t>DAO</a:t>
            </a:r>
            <a:r>
              <a:rPr lang="zh-CN" altLang="en-US" sz="1200" dirty="0">
                <a:latin typeface="微软雅黑" panose="020B0503020204020204" pitchFamily="34" charset="-122"/>
                <a:ea typeface="微软雅黑" panose="020B0503020204020204" pitchFamily="34" charset="-122"/>
              </a:rPr>
              <a:t>的治理模式，我们旨在构建一个稳定、公平、高效的数字资产生态系统。</a:t>
            </a:r>
          </a:p>
        </p:txBody>
      </p:sp>
      <p:grpSp>
        <p:nvGrpSpPr>
          <p:cNvPr id="9" name="组合 8">
            <a:extLst>
              <a:ext uri="{FF2B5EF4-FFF2-40B4-BE49-F238E27FC236}">
                <a16:creationId xmlns:a16="http://schemas.microsoft.com/office/drawing/2014/main" id="{7AAD3523-8120-693E-1A80-2DAA9E4F8502}"/>
              </a:ext>
            </a:extLst>
          </p:cNvPr>
          <p:cNvGrpSpPr/>
          <p:nvPr/>
        </p:nvGrpSpPr>
        <p:grpSpPr>
          <a:xfrm>
            <a:off x="373676" y="5899511"/>
            <a:ext cx="6116024" cy="3191481"/>
            <a:chOff x="373676" y="2353480"/>
            <a:chExt cx="6116024" cy="3191481"/>
          </a:xfrm>
        </p:grpSpPr>
        <p:sp>
          <p:nvSpPr>
            <p:cNvPr id="11" name="文本框 10">
              <a:extLst>
                <a:ext uri="{FF2B5EF4-FFF2-40B4-BE49-F238E27FC236}">
                  <a16:creationId xmlns:a16="http://schemas.microsoft.com/office/drawing/2014/main" id="{138688A1-6E42-AA78-79AE-AECA92457686}"/>
                </a:ext>
              </a:extLst>
            </p:cNvPr>
            <p:cNvSpPr txBox="1"/>
            <p:nvPr/>
          </p:nvSpPr>
          <p:spPr>
            <a:xfrm>
              <a:off x="383539" y="3084607"/>
              <a:ext cx="6106161" cy="2460354"/>
            </a:xfrm>
            <a:prstGeom prst="rect">
              <a:avLst/>
            </a:prstGeom>
            <a:noFill/>
          </p:spPr>
          <p:txBody>
            <a:bodyPr wrap="square" lIns="0" rIns="0">
              <a:spAutoFit/>
            </a:bodyPr>
            <a:lstStyle/>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挖矿奖励： </a:t>
              </a:r>
              <a:r>
                <a:rPr lang="zh-CN" altLang="en-US" sz="1200" dirty="0">
                  <a:latin typeface="微软雅黑" panose="020B0503020204020204" pitchFamily="34" charset="-122"/>
                  <a:ea typeface="微软雅黑" panose="020B0503020204020204" pitchFamily="34" charset="-122"/>
                </a:rPr>
                <a:t>为了激励矿工参与网络维护，我们将设立挖矿奖励机制。矿工可以通过参与交易验证和区块生成获得代币奖励，从而增加代币的流通性和价值。</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生态建设奖励： </a:t>
              </a:r>
              <a:r>
                <a:rPr lang="zh-CN" altLang="en-US" sz="1200" dirty="0">
                  <a:latin typeface="微软雅黑" panose="020B0503020204020204" pitchFamily="34" charset="-122"/>
                  <a:ea typeface="微软雅黑" panose="020B0503020204020204" pitchFamily="34" charset="-122"/>
                </a:rPr>
                <a:t>除了挖矿奖励外，我们还将设置生态建设奖励，以鼓励开发者和合作伙伴参与项目的生态建设和推广。这些奖励将有助于扩大项目影响力和用户群体。</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用户激励： </a:t>
              </a:r>
              <a:r>
                <a:rPr lang="zh-CN" altLang="en-US" sz="1200" dirty="0">
                  <a:latin typeface="微软雅黑" panose="020B0503020204020204" pitchFamily="34" charset="-122"/>
                  <a:ea typeface="微软雅黑" panose="020B0503020204020204" pitchFamily="34" charset="-122"/>
                </a:rPr>
                <a:t>为了吸引更多用户参与项目，我们将设立用户激励计划，通过推广、分享、参与社区活动等方式奖励用户。用户可以获得代币奖励，同时项目也能够增加用户粘性和社区活跃度。</a:t>
              </a:r>
            </a:p>
          </p:txBody>
        </p:sp>
        <p:grpSp>
          <p:nvGrpSpPr>
            <p:cNvPr id="12" name="组合 11">
              <a:extLst>
                <a:ext uri="{FF2B5EF4-FFF2-40B4-BE49-F238E27FC236}">
                  <a16:creationId xmlns:a16="http://schemas.microsoft.com/office/drawing/2014/main" id="{79C55E8A-5922-96FD-856A-C02B6A4D3792}"/>
                </a:ext>
              </a:extLst>
            </p:cNvPr>
            <p:cNvGrpSpPr/>
            <p:nvPr/>
          </p:nvGrpSpPr>
          <p:grpSpPr>
            <a:xfrm>
              <a:off x="373676" y="2353480"/>
              <a:ext cx="5935048" cy="453088"/>
              <a:chOff x="373676" y="2489960"/>
              <a:chExt cx="5935048" cy="453088"/>
            </a:xfrm>
          </p:grpSpPr>
          <p:sp>
            <p:nvSpPr>
              <p:cNvPr id="13" name="文本框 12">
                <a:extLst>
                  <a:ext uri="{FF2B5EF4-FFF2-40B4-BE49-F238E27FC236}">
                    <a16:creationId xmlns:a16="http://schemas.microsoft.com/office/drawing/2014/main" id="{EB3DB62F-8383-1D93-FC09-A7095856DFE8}"/>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6.2 </a:t>
                </a:r>
                <a:r>
                  <a:rPr lang="zh-CN" altLang="en-US" b="1" dirty="0">
                    <a:solidFill>
                      <a:srgbClr val="CAAC68"/>
                    </a:solidFill>
                    <a:latin typeface="微软雅黑" panose="020B0503020204020204" pitchFamily="34" charset="-122"/>
                    <a:ea typeface="微软雅黑" panose="020B0503020204020204" pitchFamily="34" charset="-122"/>
                  </a:rPr>
                  <a:t>奖励机制与用户激励</a:t>
                </a:r>
              </a:p>
            </p:txBody>
          </p:sp>
          <p:pic>
            <p:nvPicPr>
              <p:cNvPr id="16" name="图片 15">
                <a:extLst>
                  <a:ext uri="{FF2B5EF4-FFF2-40B4-BE49-F238E27FC236}">
                    <a16:creationId xmlns:a16="http://schemas.microsoft.com/office/drawing/2014/main" id="{DCE6C371-2582-D596-C28C-BC4171667ECA}"/>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212147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6.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经济模型与治理</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1297065"/>
            <a:ext cx="6116024" cy="4253310"/>
            <a:chOff x="373676" y="2353480"/>
            <a:chExt cx="6116024" cy="4253310"/>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3522183"/>
            </a:xfrm>
            <a:prstGeom prst="rect">
              <a:avLst/>
            </a:prstGeom>
            <a:noFill/>
          </p:spPr>
          <p:txBody>
            <a:bodyPr wrap="square" lIns="0" rIns="0">
              <a:spAutoFit/>
            </a:bodyPr>
            <a:lstStyle/>
            <a:p>
              <a:pPr algn="just">
                <a:lnSpc>
                  <a:spcPct val="150000"/>
                </a:lnSpc>
                <a:spcAft>
                  <a:spcPts val="1800"/>
                </a:spcAft>
              </a:pPr>
              <a:r>
                <a:rPr lang="en-US" altLang="zh-CN" sz="1200" b="1" dirty="0">
                  <a:latin typeface="微软雅黑" panose="020B0503020204020204" pitchFamily="34" charset="-122"/>
                  <a:ea typeface="微软雅黑" panose="020B0503020204020204" pitchFamily="34" charset="-122"/>
                </a:rPr>
                <a:t>DAO</a:t>
              </a:r>
              <a:r>
                <a:rPr lang="zh-CN" altLang="en-US" sz="1200" b="1" dirty="0">
                  <a:latin typeface="微软雅黑" panose="020B0503020204020204" pitchFamily="34" charset="-122"/>
                  <a:ea typeface="微软雅黑" panose="020B0503020204020204" pitchFamily="34" charset="-122"/>
                </a:rPr>
                <a:t>治理： </a:t>
              </a:r>
              <a:r>
                <a:rPr lang="zh-CN" altLang="en-US" sz="1200" dirty="0">
                  <a:latin typeface="微软雅黑" panose="020B0503020204020204" pitchFamily="34" charset="-122"/>
                  <a:ea typeface="微软雅黑" panose="020B0503020204020204" pitchFamily="34" charset="-122"/>
                </a:rPr>
                <a:t>我们将采用基于</a:t>
              </a:r>
              <a:r>
                <a:rPr lang="en-US" altLang="zh-CN" sz="1200" dirty="0">
                  <a:latin typeface="微软雅黑" panose="020B0503020204020204" pitchFamily="34" charset="-122"/>
                  <a:ea typeface="微软雅黑" panose="020B0503020204020204" pitchFamily="34" charset="-122"/>
                </a:rPr>
                <a:t>DAO</a:t>
              </a:r>
              <a:r>
                <a:rPr lang="zh-CN" altLang="en-US" sz="1200" dirty="0">
                  <a:latin typeface="微软雅黑" panose="020B0503020204020204" pitchFamily="34" charset="-122"/>
                  <a:ea typeface="微软雅黑" panose="020B0503020204020204" pitchFamily="34" charset="-122"/>
                </a:rPr>
                <a:t>（去中心化自治组织）的治理模式，使社区成员能够参与项目的决策和管理。通过代币持有者投票，社区可以决定重大事务，如协议更新、参数调整和生态发展方向。</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透明决策： </a:t>
              </a:r>
              <a:r>
                <a:rPr lang="en-US" altLang="zh-CN" sz="1200" dirty="0">
                  <a:latin typeface="微软雅黑" panose="020B0503020204020204" pitchFamily="34" charset="-122"/>
                  <a:ea typeface="微软雅黑" panose="020B0503020204020204" pitchFamily="34" charset="-122"/>
                </a:rPr>
                <a:t>DAO</a:t>
              </a:r>
              <a:r>
                <a:rPr lang="zh-CN" altLang="en-US" sz="1200" dirty="0">
                  <a:latin typeface="微软雅黑" panose="020B0503020204020204" pitchFamily="34" charset="-122"/>
                  <a:ea typeface="微软雅黑" panose="020B0503020204020204" pitchFamily="34" charset="-122"/>
                </a:rPr>
                <a:t>治理模式将确保项目决策的透明性和公正性。社区成员可以监督和参与项目的各个方面，从而减少中心化风险，使项目更加灵活和民主。</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治理代币： </a:t>
              </a:r>
              <a:r>
                <a:rPr lang="zh-CN" altLang="en-US" sz="1200" dirty="0">
                  <a:latin typeface="微软雅黑" panose="020B0503020204020204" pitchFamily="34" charset="-122"/>
                  <a:ea typeface="微软雅黑" panose="020B0503020204020204" pitchFamily="34" charset="-122"/>
                </a:rPr>
                <a:t>我们将引入治理代币，代币持有者可以通过持有和投票治理代币来参与</a:t>
              </a:r>
              <a:r>
                <a:rPr lang="en-US" altLang="zh-CN" sz="1200" dirty="0">
                  <a:latin typeface="微软雅黑" panose="020B0503020204020204" pitchFamily="34" charset="-122"/>
                  <a:ea typeface="微软雅黑" panose="020B0503020204020204" pitchFamily="34" charset="-122"/>
                </a:rPr>
                <a:t>DAO</a:t>
              </a:r>
              <a:r>
                <a:rPr lang="zh-CN" altLang="en-US" sz="1200" dirty="0">
                  <a:latin typeface="微软雅黑" panose="020B0503020204020204" pitchFamily="34" charset="-122"/>
                  <a:ea typeface="微软雅黑" panose="020B0503020204020204" pitchFamily="34" charset="-122"/>
                </a:rPr>
                <a:t>决策。这将鼓励社区参与和投入，推动项目长期发展。</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通过上述经济模型和治理机制，我们将实现项目的稳定发展、社区的参与和用户的激励。下一章节中，我们将介绍“龙币”智能合约项目的社区生态建设和发展计划，展望未来的发展前景。</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6.3 </a:t>
                </a:r>
                <a:r>
                  <a:rPr lang="zh-CN" altLang="en-US" b="1" dirty="0">
                    <a:solidFill>
                      <a:srgbClr val="CAAC68"/>
                    </a:solidFill>
                    <a:latin typeface="微软雅黑" panose="020B0503020204020204" pitchFamily="34" charset="-122"/>
                    <a:ea typeface="微软雅黑" panose="020B0503020204020204" pitchFamily="34" charset="-122"/>
                  </a:rPr>
                  <a:t>基于</a:t>
                </a:r>
                <a:r>
                  <a:rPr lang="en-US" altLang="zh-CN" b="1" dirty="0">
                    <a:solidFill>
                      <a:srgbClr val="CAAC68"/>
                    </a:solidFill>
                    <a:latin typeface="微软雅黑" panose="020B0503020204020204" pitchFamily="34" charset="-122"/>
                    <a:ea typeface="微软雅黑" panose="020B0503020204020204" pitchFamily="34" charset="-122"/>
                  </a:rPr>
                  <a:t>DAO</a:t>
                </a:r>
                <a:r>
                  <a:rPr lang="zh-CN" altLang="en-US" b="1" dirty="0">
                    <a:solidFill>
                      <a:srgbClr val="CAAC68"/>
                    </a:solidFill>
                    <a:latin typeface="微软雅黑" panose="020B0503020204020204" pitchFamily="34" charset="-122"/>
                    <a:ea typeface="微软雅黑" panose="020B0503020204020204" pitchFamily="34" charset="-122"/>
                  </a:rPr>
                  <a:t>的治理模式</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6361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796C79-196A-DDDA-1860-22448FEEFB4A}"/>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8" name="文本框 7">
            <a:extLst>
              <a:ext uri="{FF2B5EF4-FFF2-40B4-BE49-F238E27FC236}">
                <a16:creationId xmlns:a16="http://schemas.microsoft.com/office/drawing/2014/main" id="{2591DE57-A3F2-7622-994C-39DCD2E8BFBF}"/>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zh-CN" altLang="en-US" sz="3200" b="1" kern="100" dirty="0">
                <a:latin typeface="Calibri" panose="020F0502020204030204" pitchFamily="34" charset="0"/>
                <a:ea typeface="微软雅黑" panose="020B0503020204020204" pitchFamily="34" charset="-122"/>
                <a:cs typeface="宋体" panose="02010600030101010101" pitchFamily="2" charset="-122"/>
              </a:rPr>
              <a:t>目 录</a:t>
            </a:r>
            <a:endParaRPr lang="zh-CN" altLang="zh-CN" sz="1100" b="1" kern="100" dirty="0">
              <a:effectLst/>
              <a:latin typeface="Calibri" panose="020F0502020204030204" pitchFamily="34" charset="0"/>
              <a:ea typeface="宋体" panose="02010600030101010101" pitchFamily="2" charset="-122"/>
              <a:cs typeface="宋体" panose="02010600030101010101" pitchFamily="2" charset="-122"/>
            </a:endParaRPr>
          </a:p>
        </p:txBody>
      </p:sp>
      <p:sp>
        <p:nvSpPr>
          <p:cNvPr id="4" name="矩形 3">
            <a:extLst>
              <a:ext uri="{FF2B5EF4-FFF2-40B4-BE49-F238E27FC236}">
                <a16:creationId xmlns:a16="http://schemas.microsoft.com/office/drawing/2014/main" id="{F7C86EF7-E68B-3485-BEFE-F1F0AE365EC9}"/>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9EA0A04C-F341-4263-4035-817185826004}"/>
              </a:ext>
            </a:extLst>
          </p:cNvPr>
          <p:cNvGrpSpPr/>
          <p:nvPr/>
        </p:nvGrpSpPr>
        <p:grpSpPr>
          <a:xfrm>
            <a:off x="368299" y="1410863"/>
            <a:ext cx="6121401" cy="1148948"/>
            <a:chOff x="368299" y="1331857"/>
            <a:chExt cx="6121401" cy="1148948"/>
          </a:xfrm>
        </p:grpSpPr>
        <p:sp>
          <p:nvSpPr>
            <p:cNvPr id="10" name="文本框 9">
              <a:extLst>
                <a:ext uri="{FF2B5EF4-FFF2-40B4-BE49-F238E27FC236}">
                  <a16:creationId xmlns:a16="http://schemas.microsoft.com/office/drawing/2014/main" id="{9394F9A3-3872-E806-F46F-5662AFBEC4FA}"/>
                </a:ext>
              </a:extLst>
            </p:cNvPr>
            <p:cNvSpPr txBox="1"/>
            <p:nvPr/>
          </p:nvSpPr>
          <p:spPr>
            <a:xfrm>
              <a:off x="368299" y="1717070"/>
              <a:ext cx="3432412" cy="763735"/>
            </a:xfrm>
            <a:prstGeom prst="rect">
              <a:avLst/>
            </a:prstGeom>
            <a:noFill/>
          </p:spPr>
          <p:txBody>
            <a:bodyPr wrap="square">
              <a:spAutoFit/>
            </a:bodyPr>
            <a:lstStyle/>
            <a:p>
              <a:pPr>
                <a:lnSpc>
                  <a:spcPct val="125000"/>
                </a:lnSpc>
              </a:pPr>
              <a:r>
                <a:rPr lang="en-US" altLang="zh-CN" sz="1200" dirty="0">
                  <a:latin typeface="微软雅黑" panose="020B0503020204020204" pitchFamily="34" charset="-122"/>
                  <a:ea typeface="微软雅黑" panose="020B0503020204020204" pitchFamily="34" charset="-122"/>
                </a:rPr>
                <a:t>1.1 </a:t>
              </a:r>
              <a:r>
                <a:rPr lang="zh-CN" altLang="en-US" sz="1200" dirty="0">
                  <a:latin typeface="微软雅黑" panose="020B0503020204020204" pitchFamily="34" charset="-122"/>
                  <a:ea typeface="微软雅黑" panose="020B0503020204020204" pitchFamily="34" charset="-122"/>
                </a:rPr>
                <a:t>背景介绍</a:t>
              </a:r>
            </a:p>
            <a:p>
              <a:pPr>
                <a:lnSpc>
                  <a:spcPct val="125000"/>
                </a:lnSpc>
              </a:pPr>
              <a:r>
                <a:rPr lang="en-US" altLang="zh-CN" sz="1200" dirty="0">
                  <a:latin typeface="微软雅黑" panose="020B0503020204020204" pitchFamily="34" charset="-122"/>
                  <a:ea typeface="微软雅黑" panose="020B0503020204020204" pitchFamily="34" charset="-122"/>
                </a:rPr>
                <a:t>1.2 </a:t>
              </a:r>
              <a:r>
                <a:rPr lang="zh-CN" altLang="en-US" sz="1200" dirty="0">
                  <a:latin typeface="微软雅黑" panose="020B0503020204020204" pitchFamily="34" charset="-122"/>
                  <a:ea typeface="微软雅黑" panose="020B0503020204020204" pitchFamily="34" charset="-122"/>
                </a:rPr>
                <a:t>区块链与加密货币的崛起	</a:t>
              </a:r>
            </a:p>
            <a:p>
              <a:pPr>
                <a:lnSpc>
                  <a:spcPct val="125000"/>
                </a:lnSpc>
              </a:pPr>
              <a:r>
                <a:rPr lang="en-US" altLang="zh-CN" sz="1200" dirty="0">
                  <a:latin typeface="微软雅黑" panose="020B0503020204020204" pitchFamily="34" charset="-122"/>
                  <a:ea typeface="微软雅黑" panose="020B0503020204020204" pitchFamily="34" charset="-122"/>
                </a:rPr>
                <a:t>1.3 </a:t>
              </a:r>
              <a:r>
                <a:rPr lang="zh-CN" altLang="en-US" sz="1200" dirty="0">
                  <a:latin typeface="微软雅黑" panose="020B0503020204020204" pitchFamily="34" charset="-122"/>
                  <a:ea typeface="微软雅黑" panose="020B0503020204020204" pitchFamily="34" charset="-122"/>
                </a:rPr>
                <a:t>当前市场问题与需求</a:t>
              </a:r>
            </a:p>
          </p:txBody>
        </p:sp>
        <p:grpSp>
          <p:nvGrpSpPr>
            <p:cNvPr id="24" name="组合 23">
              <a:extLst>
                <a:ext uri="{FF2B5EF4-FFF2-40B4-BE49-F238E27FC236}">
                  <a16:creationId xmlns:a16="http://schemas.microsoft.com/office/drawing/2014/main" id="{0661F6A5-88F2-41C7-3A52-A287592E7425}"/>
                </a:ext>
              </a:extLst>
            </p:cNvPr>
            <p:cNvGrpSpPr/>
            <p:nvPr/>
          </p:nvGrpSpPr>
          <p:grpSpPr>
            <a:xfrm>
              <a:off x="368299" y="1331857"/>
              <a:ext cx="6121401" cy="369332"/>
              <a:chOff x="368299" y="1331857"/>
              <a:chExt cx="6121401" cy="369332"/>
            </a:xfrm>
          </p:grpSpPr>
          <p:sp>
            <p:nvSpPr>
              <p:cNvPr id="9" name="文本框 8">
                <a:extLst>
                  <a:ext uri="{FF2B5EF4-FFF2-40B4-BE49-F238E27FC236}">
                    <a16:creationId xmlns:a16="http://schemas.microsoft.com/office/drawing/2014/main" id="{550F5CB5-BA13-3C0A-BD10-931A1D01E56A}"/>
                  </a:ext>
                </a:extLst>
              </p:cNvPr>
              <p:cNvSpPr txBox="1"/>
              <p:nvPr/>
            </p:nvSpPr>
            <p:spPr>
              <a:xfrm>
                <a:off x="368299" y="1331857"/>
                <a:ext cx="2838924" cy="369332"/>
              </a:xfrm>
              <a:prstGeom prst="rect">
                <a:avLst/>
              </a:prstGeom>
              <a:noFill/>
            </p:spPr>
            <p:txBody>
              <a:bodyPr wrap="square">
                <a:spAutoFit/>
              </a:bodyPr>
              <a:lstStyle/>
              <a:p>
                <a:r>
                  <a:rPr lang="en-US" altLang="zh-CN" b="1" dirty="0">
                    <a:solidFill>
                      <a:srgbClr val="CAAC68"/>
                    </a:solidFill>
                    <a:latin typeface="微软雅黑" panose="020B0503020204020204" pitchFamily="34" charset="-122"/>
                    <a:ea typeface="微软雅黑" panose="020B0503020204020204" pitchFamily="34" charset="-122"/>
                  </a:rPr>
                  <a:t>1. </a:t>
                </a:r>
                <a:r>
                  <a:rPr lang="zh-CN" altLang="en-US" b="1" dirty="0">
                    <a:solidFill>
                      <a:srgbClr val="CAAC68"/>
                    </a:solidFill>
                    <a:latin typeface="微软雅黑" panose="020B0503020204020204" pitchFamily="34" charset="-122"/>
                    <a:ea typeface="微软雅黑" panose="020B0503020204020204" pitchFamily="34" charset="-122"/>
                  </a:rPr>
                  <a:t>引言</a:t>
                </a:r>
              </a:p>
            </p:txBody>
          </p:sp>
          <p:cxnSp>
            <p:nvCxnSpPr>
              <p:cNvPr id="18" name="直接连接符 17">
                <a:extLst>
                  <a:ext uri="{FF2B5EF4-FFF2-40B4-BE49-F238E27FC236}">
                    <a16:creationId xmlns:a16="http://schemas.microsoft.com/office/drawing/2014/main" id="{261CD0F0-10EA-CAA9-5BBD-B99331295119}"/>
                  </a:ext>
                </a:extLst>
              </p:cNvPr>
              <p:cNvCxnSpPr>
                <a:cxnSpLocks/>
              </p:cNvCxnSpPr>
              <p:nvPr/>
            </p:nvCxnSpPr>
            <p:spPr>
              <a:xfrm>
                <a:off x="1270000" y="1516523"/>
                <a:ext cx="4862670" cy="0"/>
              </a:xfrm>
              <a:prstGeom prst="line">
                <a:avLst/>
              </a:prstGeom>
              <a:ln>
                <a:solidFill>
                  <a:srgbClr val="CAAC68"/>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3AE9CDB-AF7B-F1EC-8AC6-465EBA398659}"/>
                  </a:ext>
                </a:extLst>
              </p:cNvPr>
              <p:cNvSpPr txBox="1"/>
              <p:nvPr/>
            </p:nvSpPr>
            <p:spPr>
              <a:xfrm>
                <a:off x="6070996" y="1331857"/>
                <a:ext cx="418704" cy="369332"/>
              </a:xfrm>
              <a:prstGeom prst="rect">
                <a:avLst/>
              </a:prstGeom>
              <a:noFill/>
            </p:spPr>
            <p:txBody>
              <a:bodyPr wrap="square" lIns="72000" rIns="0" rtlCol="0">
                <a:spAutoFit/>
              </a:bodyPr>
              <a:lstStyle/>
              <a:p>
                <a:pPr algn="r"/>
                <a:r>
                  <a:rPr lang="en-US" altLang="zh-CN" dirty="0">
                    <a:solidFill>
                      <a:srgbClr val="CAAC68"/>
                    </a:solidFill>
                  </a:rPr>
                  <a:t>04</a:t>
                </a:r>
                <a:endParaRPr lang="zh-CN" altLang="en-US" dirty="0">
                  <a:solidFill>
                    <a:srgbClr val="CAAC68"/>
                  </a:solidFill>
                </a:endParaRPr>
              </a:p>
            </p:txBody>
          </p:sp>
        </p:grpSp>
      </p:grpSp>
      <p:grpSp>
        <p:nvGrpSpPr>
          <p:cNvPr id="76" name="组合 75">
            <a:extLst>
              <a:ext uri="{FF2B5EF4-FFF2-40B4-BE49-F238E27FC236}">
                <a16:creationId xmlns:a16="http://schemas.microsoft.com/office/drawing/2014/main" id="{C325729D-BAAC-BEEC-772C-CCE288E90BEF}"/>
              </a:ext>
            </a:extLst>
          </p:cNvPr>
          <p:cNvGrpSpPr/>
          <p:nvPr/>
        </p:nvGrpSpPr>
        <p:grpSpPr>
          <a:xfrm>
            <a:off x="368299" y="3006312"/>
            <a:ext cx="6121401" cy="1148948"/>
            <a:chOff x="368299" y="1331857"/>
            <a:chExt cx="6121401" cy="1148948"/>
          </a:xfrm>
        </p:grpSpPr>
        <p:sp>
          <p:nvSpPr>
            <p:cNvPr id="77" name="文本框 76">
              <a:extLst>
                <a:ext uri="{FF2B5EF4-FFF2-40B4-BE49-F238E27FC236}">
                  <a16:creationId xmlns:a16="http://schemas.microsoft.com/office/drawing/2014/main" id="{7BDF1711-41ED-1A0F-6934-ADEC81B9A5C9}"/>
                </a:ext>
              </a:extLst>
            </p:cNvPr>
            <p:cNvSpPr txBox="1"/>
            <p:nvPr/>
          </p:nvSpPr>
          <p:spPr>
            <a:xfrm>
              <a:off x="368299" y="1717070"/>
              <a:ext cx="3432412" cy="763735"/>
            </a:xfrm>
            <a:prstGeom prst="rect">
              <a:avLst/>
            </a:prstGeom>
            <a:noFill/>
          </p:spPr>
          <p:txBody>
            <a:bodyPr wrap="square">
              <a:spAutoFit/>
            </a:bodyPr>
            <a:lstStyle/>
            <a:p>
              <a:pPr>
                <a:lnSpc>
                  <a:spcPct val="125000"/>
                </a:lnSpc>
              </a:pPr>
              <a:r>
                <a:rPr lang="en-US" altLang="zh-CN" sz="1200" dirty="0">
                  <a:latin typeface="微软雅黑" panose="020B0503020204020204" pitchFamily="34" charset="-122"/>
                  <a:ea typeface="微软雅黑" panose="020B0503020204020204" pitchFamily="34" charset="-122"/>
                </a:rPr>
                <a:t>2.1 </a:t>
              </a:r>
              <a:r>
                <a:rPr lang="zh-CN" altLang="en-US" sz="1200" dirty="0">
                  <a:latin typeface="微软雅黑" panose="020B0503020204020204" pitchFamily="34" charset="-122"/>
                  <a:ea typeface="微软雅黑" panose="020B0503020204020204" pitchFamily="34" charset="-122"/>
                </a:rPr>
                <a:t>项目名称与背景</a:t>
              </a:r>
            </a:p>
            <a:p>
              <a:pPr>
                <a:lnSpc>
                  <a:spcPct val="125000"/>
                </a:lnSpc>
              </a:pPr>
              <a:r>
                <a:rPr lang="en-US" altLang="zh-CN" sz="1200" dirty="0">
                  <a:latin typeface="微软雅黑" panose="020B0503020204020204" pitchFamily="34" charset="-122"/>
                  <a:ea typeface="微软雅黑" panose="020B0503020204020204" pitchFamily="34" charset="-122"/>
                </a:rPr>
                <a:t>2.2 </a:t>
              </a:r>
              <a:r>
                <a:rPr lang="zh-CN" altLang="en-US" sz="1200" dirty="0">
                  <a:latin typeface="微软雅黑" panose="020B0503020204020204" pitchFamily="34" charset="-122"/>
                  <a:ea typeface="微软雅黑" panose="020B0503020204020204" pitchFamily="34" charset="-122"/>
                </a:rPr>
                <a:t>公司地址与背景</a:t>
              </a:r>
            </a:p>
            <a:p>
              <a:pPr>
                <a:lnSpc>
                  <a:spcPct val="125000"/>
                </a:lnSpc>
              </a:pPr>
              <a:r>
                <a:rPr lang="en-US" altLang="zh-CN" sz="1200" dirty="0">
                  <a:latin typeface="微软雅黑" panose="020B0503020204020204" pitchFamily="34" charset="-122"/>
                  <a:ea typeface="微软雅黑" panose="020B0503020204020204" pitchFamily="34" charset="-122"/>
                </a:rPr>
                <a:t>2.3 </a:t>
              </a:r>
              <a:r>
                <a:rPr lang="zh-CN" altLang="en-US" sz="1200" dirty="0">
                  <a:latin typeface="微软雅黑" panose="020B0503020204020204" pitchFamily="34" charset="-122"/>
                  <a:ea typeface="微软雅黑" panose="020B0503020204020204" pitchFamily="34" charset="-122"/>
                </a:rPr>
                <a:t>项目优势</a:t>
              </a:r>
            </a:p>
          </p:txBody>
        </p:sp>
        <p:grpSp>
          <p:nvGrpSpPr>
            <p:cNvPr id="78" name="组合 77">
              <a:extLst>
                <a:ext uri="{FF2B5EF4-FFF2-40B4-BE49-F238E27FC236}">
                  <a16:creationId xmlns:a16="http://schemas.microsoft.com/office/drawing/2014/main" id="{8EB24C97-9D91-758D-E8FA-FA16244369B4}"/>
                </a:ext>
              </a:extLst>
            </p:cNvPr>
            <p:cNvGrpSpPr/>
            <p:nvPr/>
          </p:nvGrpSpPr>
          <p:grpSpPr>
            <a:xfrm>
              <a:off x="368299" y="1331857"/>
              <a:ext cx="6121401" cy="369332"/>
              <a:chOff x="368299" y="1331857"/>
              <a:chExt cx="6121401" cy="369332"/>
            </a:xfrm>
          </p:grpSpPr>
          <p:sp>
            <p:nvSpPr>
              <p:cNvPr id="79" name="文本框 78">
                <a:extLst>
                  <a:ext uri="{FF2B5EF4-FFF2-40B4-BE49-F238E27FC236}">
                    <a16:creationId xmlns:a16="http://schemas.microsoft.com/office/drawing/2014/main" id="{75BFB8F2-3D91-590D-B504-BDF74BBC07A7}"/>
                  </a:ext>
                </a:extLst>
              </p:cNvPr>
              <p:cNvSpPr txBox="1"/>
              <p:nvPr/>
            </p:nvSpPr>
            <p:spPr>
              <a:xfrm>
                <a:off x="368299" y="1331857"/>
                <a:ext cx="2838924" cy="369332"/>
              </a:xfrm>
              <a:prstGeom prst="rect">
                <a:avLst/>
              </a:prstGeom>
              <a:noFill/>
            </p:spPr>
            <p:txBody>
              <a:bodyPr wrap="square">
                <a:spAutoFit/>
              </a:bodyPr>
              <a:lstStyle/>
              <a:p>
                <a:r>
                  <a:rPr lang="en-US" altLang="zh-CN" b="1" dirty="0">
                    <a:solidFill>
                      <a:srgbClr val="CAAC68"/>
                    </a:solidFill>
                    <a:latin typeface="微软雅黑" panose="020B0503020204020204" pitchFamily="34" charset="-122"/>
                    <a:ea typeface="微软雅黑" panose="020B0503020204020204" pitchFamily="34" charset="-122"/>
                  </a:rPr>
                  <a:t>2. </a:t>
                </a:r>
                <a:r>
                  <a:rPr lang="zh-CN" altLang="en-US" b="1" dirty="0">
                    <a:solidFill>
                      <a:srgbClr val="CAAC68"/>
                    </a:solidFill>
                    <a:latin typeface="微软雅黑" panose="020B0503020204020204" pitchFamily="34" charset="-122"/>
                    <a:ea typeface="微软雅黑" panose="020B0503020204020204" pitchFamily="34" charset="-122"/>
                  </a:rPr>
                  <a:t>项目概述</a:t>
                </a:r>
              </a:p>
            </p:txBody>
          </p:sp>
          <p:cxnSp>
            <p:nvCxnSpPr>
              <p:cNvPr id="80" name="直接连接符 79">
                <a:extLst>
                  <a:ext uri="{FF2B5EF4-FFF2-40B4-BE49-F238E27FC236}">
                    <a16:creationId xmlns:a16="http://schemas.microsoft.com/office/drawing/2014/main" id="{D81A0BC9-627B-037E-B6ED-21A0FCB739D9}"/>
                  </a:ext>
                </a:extLst>
              </p:cNvPr>
              <p:cNvCxnSpPr>
                <a:cxnSpLocks/>
              </p:cNvCxnSpPr>
              <p:nvPr/>
            </p:nvCxnSpPr>
            <p:spPr>
              <a:xfrm>
                <a:off x="1787761" y="1516523"/>
                <a:ext cx="4344909" cy="0"/>
              </a:xfrm>
              <a:prstGeom prst="line">
                <a:avLst/>
              </a:prstGeom>
              <a:ln>
                <a:solidFill>
                  <a:srgbClr val="CAAC68"/>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6FF984CD-7587-7603-F8EF-7BA09A1BD9D8}"/>
                  </a:ext>
                </a:extLst>
              </p:cNvPr>
              <p:cNvSpPr txBox="1"/>
              <p:nvPr/>
            </p:nvSpPr>
            <p:spPr>
              <a:xfrm>
                <a:off x="6070996" y="1331857"/>
                <a:ext cx="418704" cy="369332"/>
              </a:xfrm>
              <a:prstGeom prst="rect">
                <a:avLst/>
              </a:prstGeom>
              <a:noFill/>
            </p:spPr>
            <p:txBody>
              <a:bodyPr wrap="square" lIns="72000" rIns="0" rtlCol="0">
                <a:spAutoFit/>
              </a:bodyPr>
              <a:lstStyle/>
              <a:p>
                <a:pPr algn="r"/>
                <a:r>
                  <a:rPr lang="en-US" altLang="zh-CN" dirty="0">
                    <a:solidFill>
                      <a:srgbClr val="CAAC68"/>
                    </a:solidFill>
                  </a:rPr>
                  <a:t>05</a:t>
                </a:r>
                <a:endParaRPr lang="zh-CN" altLang="en-US" dirty="0">
                  <a:solidFill>
                    <a:srgbClr val="CAAC68"/>
                  </a:solidFill>
                </a:endParaRPr>
              </a:p>
            </p:txBody>
          </p:sp>
        </p:grpSp>
      </p:grpSp>
      <p:grpSp>
        <p:nvGrpSpPr>
          <p:cNvPr id="83" name="组合 82">
            <a:extLst>
              <a:ext uri="{FF2B5EF4-FFF2-40B4-BE49-F238E27FC236}">
                <a16:creationId xmlns:a16="http://schemas.microsoft.com/office/drawing/2014/main" id="{C59F9656-26D6-77FB-1146-D17E99E5AA91}"/>
              </a:ext>
            </a:extLst>
          </p:cNvPr>
          <p:cNvGrpSpPr/>
          <p:nvPr/>
        </p:nvGrpSpPr>
        <p:grpSpPr>
          <a:xfrm>
            <a:off x="368299" y="4601761"/>
            <a:ext cx="6121401" cy="1379781"/>
            <a:chOff x="368299" y="1331857"/>
            <a:chExt cx="6121401" cy="1379781"/>
          </a:xfrm>
        </p:grpSpPr>
        <p:sp>
          <p:nvSpPr>
            <p:cNvPr id="84" name="文本框 83">
              <a:extLst>
                <a:ext uri="{FF2B5EF4-FFF2-40B4-BE49-F238E27FC236}">
                  <a16:creationId xmlns:a16="http://schemas.microsoft.com/office/drawing/2014/main" id="{7C88C771-A2B8-606F-35DD-E1A1C9DB4462}"/>
                </a:ext>
              </a:extLst>
            </p:cNvPr>
            <p:cNvSpPr txBox="1"/>
            <p:nvPr/>
          </p:nvSpPr>
          <p:spPr>
            <a:xfrm>
              <a:off x="368299" y="1717070"/>
              <a:ext cx="3432412" cy="994568"/>
            </a:xfrm>
            <a:prstGeom prst="rect">
              <a:avLst/>
            </a:prstGeom>
            <a:noFill/>
          </p:spPr>
          <p:txBody>
            <a:bodyPr wrap="square">
              <a:spAutoFit/>
            </a:bodyPr>
            <a:lstStyle/>
            <a:p>
              <a:pPr>
                <a:lnSpc>
                  <a:spcPct val="125000"/>
                </a:lnSpc>
              </a:pPr>
              <a:r>
                <a:rPr lang="en-US" altLang="zh-CN" sz="1200" dirty="0">
                  <a:latin typeface="微软雅黑" panose="020B0503020204020204" pitchFamily="34" charset="-122"/>
                  <a:ea typeface="微软雅黑" panose="020B0503020204020204" pitchFamily="34" charset="-122"/>
                </a:rPr>
                <a:t>3.1 </a:t>
              </a:r>
              <a:r>
                <a:rPr lang="zh-CN" altLang="en-US" sz="1200" dirty="0">
                  <a:latin typeface="微软雅黑" panose="020B0503020204020204" pitchFamily="34" charset="-122"/>
                  <a:ea typeface="微软雅黑" panose="020B0503020204020204" pitchFamily="34" charset="-122"/>
                </a:rPr>
                <a:t>名称与目标</a:t>
              </a:r>
            </a:p>
            <a:p>
              <a:pPr>
                <a:lnSpc>
                  <a:spcPct val="125000"/>
                </a:lnSpc>
              </a:pPr>
              <a:r>
                <a:rPr lang="en-US" altLang="zh-CN" sz="1200" dirty="0">
                  <a:latin typeface="微软雅黑" panose="020B0503020204020204" pitchFamily="34" charset="-122"/>
                  <a:ea typeface="微软雅黑" panose="020B0503020204020204" pitchFamily="34" charset="-122"/>
                </a:rPr>
                <a:t>3.2 </a:t>
              </a:r>
              <a:r>
                <a:rPr lang="zh-CN" altLang="en-US" sz="1200" dirty="0">
                  <a:latin typeface="微软雅黑" panose="020B0503020204020204" pitchFamily="34" charset="-122"/>
                  <a:ea typeface="微软雅黑" panose="020B0503020204020204" pitchFamily="34" charset="-122"/>
                </a:rPr>
                <a:t>技术架构概述</a:t>
              </a:r>
            </a:p>
            <a:p>
              <a:pPr>
                <a:lnSpc>
                  <a:spcPct val="125000"/>
                </a:lnSpc>
              </a:pPr>
              <a:r>
                <a:rPr lang="en-US" altLang="zh-CN" sz="1200" dirty="0">
                  <a:latin typeface="微软雅黑" panose="020B0503020204020204" pitchFamily="34" charset="-122"/>
                  <a:ea typeface="微软雅黑" panose="020B0503020204020204" pitchFamily="34" charset="-122"/>
                </a:rPr>
                <a:t>3.3 </a:t>
              </a:r>
              <a:r>
                <a:rPr lang="zh-CN" altLang="en-US" sz="1200" dirty="0">
                  <a:latin typeface="微软雅黑" panose="020B0503020204020204" pitchFamily="34" charset="-122"/>
                  <a:ea typeface="微软雅黑" panose="020B0503020204020204" pitchFamily="34" charset="-122"/>
                </a:rPr>
                <a:t>核心功能与优势</a:t>
              </a:r>
            </a:p>
            <a:p>
              <a:pPr>
                <a:lnSpc>
                  <a:spcPct val="125000"/>
                </a:lnSpc>
              </a:pPr>
              <a:r>
                <a:rPr lang="en-US" altLang="zh-CN" sz="1200" dirty="0">
                  <a:latin typeface="微软雅黑" panose="020B0503020204020204" pitchFamily="34" charset="-122"/>
                  <a:ea typeface="微软雅黑" panose="020B0503020204020204" pitchFamily="34" charset="-122"/>
                </a:rPr>
                <a:t>3.4 </a:t>
              </a:r>
              <a:r>
                <a:rPr lang="zh-CN" altLang="en-US" sz="1200" dirty="0">
                  <a:latin typeface="微软雅黑" panose="020B0503020204020204" pitchFamily="34" charset="-122"/>
                  <a:ea typeface="微软雅黑" panose="020B0503020204020204" pitchFamily="34" charset="-122"/>
                </a:rPr>
                <a:t>安全性与去中心化特点</a:t>
              </a:r>
            </a:p>
          </p:txBody>
        </p:sp>
        <p:grpSp>
          <p:nvGrpSpPr>
            <p:cNvPr id="85" name="组合 84">
              <a:extLst>
                <a:ext uri="{FF2B5EF4-FFF2-40B4-BE49-F238E27FC236}">
                  <a16:creationId xmlns:a16="http://schemas.microsoft.com/office/drawing/2014/main" id="{4F3A9E9F-FAFF-6DD3-B7BE-B67514AA12D9}"/>
                </a:ext>
              </a:extLst>
            </p:cNvPr>
            <p:cNvGrpSpPr/>
            <p:nvPr/>
          </p:nvGrpSpPr>
          <p:grpSpPr>
            <a:xfrm>
              <a:off x="368299" y="1331857"/>
              <a:ext cx="6121401" cy="369332"/>
              <a:chOff x="368299" y="1331857"/>
              <a:chExt cx="6121401" cy="369332"/>
            </a:xfrm>
          </p:grpSpPr>
          <p:sp>
            <p:nvSpPr>
              <p:cNvPr id="86" name="文本框 85">
                <a:extLst>
                  <a:ext uri="{FF2B5EF4-FFF2-40B4-BE49-F238E27FC236}">
                    <a16:creationId xmlns:a16="http://schemas.microsoft.com/office/drawing/2014/main" id="{FFF5E646-C5A0-7F52-1C02-464A8A290466}"/>
                  </a:ext>
                </a:extLst>
              </p:cNvPr>
              <p:cNvSpPr txBox="1"/>
              <p:nvPr/>
            </p:nvSpPr>
            <p:spPr>
              <a:xfrm>
                <a:off x="368299" y="1331857"/>
                <a:ext cx="2838924" cy="369332"/>
              </a:xfrm>
              <a:prstGeom prst="rect">
                <a:avLst/>
              </a:prstGeom>
              <a:noFill/>
            </p:spPr>
            <p:txBody>
              <a:bodyPr wrap="square">
                <a:spAutoFit/>
              </a:bodyPr>
              <a:lstStyle/>
              <a:p>
                <a:r>
                  <a:rPr lang="en-US" altLang="zh-CN" b="1" dirty="0">
                    <a:solidFill>
                      <a:srgbClr val="CAAC68"/>
                    </a:solidFill>
                    <a:latin typeface="微软雅黑" panose="020B0503020204020204" pitchFamily="34" charset="-122"/>
                    <a:ea typeface="微软雅黑" panose="020B0503020204020204" pitchFamily="34" charset="-122"/>
                  </a:rPr>
                  <a:t>3. </a:t>
                </a:r>
                <a:r>
                  <a:rPr lang="zh-CN" altLang="en-US" b="1" dirty="0">
                    <a:solidFill>
                      <a:srgbClr val="CAAC68"/>
                    </a:solidFill>
                    <a:latin typeface="微软雅黑" panose="020B0503020204020204" pitchFamily="34" charset="-122"/>
                    <a:ea typeface="微软雅黑" panose="020B0503020204020204" pitchFamily="34" charset="-122"/>
                  </a:rPr>
                  <a:t>龙币智能合约</a:t>
                </a:r>
              </a:p>
            </p:txBody>
          </p:sp>
          <p:cxnSp>
            <p:nvCxnSpPr>
              <p:cNvPr id="87" name="直接连接符 86">
                <a:extLst>
                  <a:ext uri="{FF2B5EF4-FFF2-40B4-BE49-F238E27FC236}">
                    <a16:creationId xmlns:a16="http://schemas.microsoft.com/office/drawing/2014/main" id="{3ED0F751-B0C5-7E0B-BB99-14013CEB0C40}"/>
                  </a:ext>
                </a:extLst>
              </p:cNvPr>
              <p:cNvCxnSpPr>
                <a:cxnSpLocks/>
              </p:cNvCxnSpPr>
              <p:nvPr/>
            </p:nvCxnSpPr>
            <p:spPr>
              <a:xfrm>
                <a:off x="2251880" y="1516523"/>
                <a:ext cx="3880790" cy="0"/>
              </a:xfrm>
              <a:prstGeom prst="line">
                <a:avLst/>
              </a:prstGeom>
              <a:ln>
                <a:solidFill>
                  <a:srgbClr val="CAAC68"/>
                </a:solidFill>
                <a:prstDash val="dash"/>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1A534D85-EA99-D301-8326-F8B1D657B12D}"/>
                  </a:ext>
                </a:extLst>
              </p:cNvPr>
              <p:cNvSpPr txBox="1"/>
              <p:nvPr/>
            </p:nvSpPr>
            <p:spPr>
              <a:xfrm>
                <a:off x="6070996" y="1331857"/>
                <a:ext cx="418704" cy="369332"/>
              </a:xfrm>
              <a:prstGeom prst="rect">
                <a:avLst/>
              </a:prstGeom>
              <a:noFill/>
            </p:spPr>
            <p:txBody>
              <a:bodyPr wrap="square" lIns="72000" rIns="0" rtlCol="0">
                <a:spAutoFit/>
              </a:bodyPr>
              <a:lstStyle/>
              <a:p>
                <a:pPr algn="r"/>
                <a:r>
                  <a:rPr lang="en-US" altLang="zh-CN" dirty="0">
                    <a:solidFill>
                      <a:srgbClr val="CAAC68"/>
                    </a:solidFill>
                  </a:rPr>
                  <a:t>10</a:t>
                </a:r>
                <a:endParaRPr lang="zh-CN" altLang="en-US" dirty="0">
                  <a:solidFill>
                    <a:srgbClr val="CAAC68"/>
                  </a:solidFill>
                </a:endParaRPr>
              </a:p>
            </p:txBody>
          </p:sp>
        </p:grpSp>
      </p:grpSp>
      <p:grpSp>
        <p:nvGrpSpPr>
          <p:cNvPr id="90" name="组合 89">
            <a:extLst>
              <a:ext uri="{FF2B5EF4-FFF2-40B4-BE49-F238E27FC236}">
                <a16:creationId xmlns:a16="http://schemas.microsoft.com/office/drawing/2014/main" id="{5C37B30F-0587-B131-8E05-BF593D22ED14}"/>
              </a:ext>
            </a:extLst>
          </p:cNvPr>
          <p:cNvGrpSpPr/>
          <p:nvPr/>
        </p:nvGrpSpPr>
        <p:grpSpPr>
          <a:xfrm>
            <a:off x="368299" y="6428043"/>
            <a:ext cx="6121401" cy="1148948"/>
            <a:chOff x="368299" y="1331857"/>
            <a:chExt cx="6121401" cy="1148948"/>
          </a:xfrm>
        </p:grpSpPr>
        <p:sp>
          <p:nvSpPr>
            <p:cNvPr id="91" name="文本框 90">
              <a:extLst>
                <a:ext uri="{FF2B5EF4-FFF2-40B4-BE49-F238E27FC236}">
                  <a16:creationId xmlns:a16="http://schemas.microsoft.com/office/drawing/2014/main" id="{70497611-FFD7-95DD-E40C-D834E634A134}"/>
                </a:ext>
              </a:extLst>
            </p:cNvPr>
            <p:cNvSpPr txBox="1"/>
            <p:nvPr/>
          </p:nvSpPr>
          <p:spPr>
            <a:xfrm>
              <a:off x="368299" y="1717070"/>
              <a:ext cx="3432412" cy="763735"/>
            </a:xfrm>
            <a:prstGeom prst="rect">
              <a:avLst/>
            </a:prstGeom>
            <a:noFill/>
          </p:spPr>
          <p:txBody>
            <a:bodyPr wrap="square">
              <a:spAutoFit/>
            </a:bodyPr>
            <a:lstStyle/>
            <a:p>
              <a:pPr>
                <a:lnSpc>
                  <a:spcPct val="125000"/>
                </a:lnSpc>
              </a:pPr>
              <a:r>
                <a:rPr lang="en-US" altLang="zh-CN" sz="1200" dirty="0">
                  <a:latin typeface="微软雅黑" panose="020B0503020204020204" pitchFamily="34" charset="-122"/>
                  <a:ea typeface="微软雅黑" panose="020B0503020204020204" pitchFamily="34" charset="-122"/>
                </a:rPr>
                <a:t>4.1 </a:t>
              </a:r>
              <a:r>
                <a:rPr lang="zh-CN" altLang="en-US" sz="1200" dirty="0">
                  <a:latin typeface="微软雅黑" panose="020B0503020204020204" pitchFamily="34" charset="-122"/>
                  <a:ea typeface="微软雅黑" panose="020B0503020204020204" pitchFamily="34" charset="-122"/>
                </a:rPr>
                <a:t>项目目标</a:t>
              </a:r>
            </a:p>
            <a:p>
              <a:pPr>
                <a:lnSpc>
                  <a:spcPct val="125000"/>
                </a:lnSpc>
              </a:pPr>
              <a:r>
                <a:rPr lang="en-US" altLang="zh-CN" sz="1200" dirty="0">
                  <a:latin typeface="微软雅黑" panose="020B0503020204020204" pitchFamily="34" charset="-122"/>
                  <a:ea typeface="微软雅黑" panose="020B0503020204020204" pitchFamily="34" charset="-122"/>
                </a:rPr>
                <a:t>4.2 </a:t>
              </a:r>
              <a:r>
                <a:rPr lang="zh-CN" altLang="en-US" sz="1200" dirty="0">
                  <a:latin typeface="微软雅黑" panose="020B0503020204020204" pitchFamily="34" charset="-122"/>
                  <a:ea typeface="微软雅黑" panose="020B0503020204020204" pitchFamily="34" charset="-122"/>
                </a:rPr>
                <a:t>创造价值的愿景</a:t>
              </a:r>
            </a:p>
            <a:p>
              <a:pPr>
                <a:lnSpc>
                  <a:spcPct val="125000"/>
                </a:lnSpc>
              </a:pPr>
              <a:r>
                <a:rPr lang="en-US" altLang="zh-CN" sz="1200" dirty="0">
                  <a:latin typeface="微软雅黑" panose="020B0503020204020204" pitchFamily="34" charset="-122"/>
                  <a:ea typeface="微软雅黑" panose="020B0503020204020204" pitchFamily="34" charset="-122"/>
                </a:rPr>
                <a:t>4.3 </a:t>
              </a:r>
              <a:r>
                <a:rPr lang="zh-CN" altLang="en-US" sz="1200" dirty="0">
                  <a:latin typeface="微软雅黑" panose="020B0503020204020204" pitchFamily="34" charset="-122"/>
                  <a:ea typeface="微软雅黑" panose="020B0503020204020204" pitchFamily="34" charset="-122"/>
                </a:rPr>
                <a:t>特点与价值主张</a:t>
              </a:r>
            </a:p>
          </p:txBody>
        </p:sp>
        <p:grpSp>
          <p:nvGrpSpPr>
            <p:cNvPr id="92" name="组合 91">
              <a:extLst>
                <a:ext uri="{FF2B5EF4-FFF2-40B4-BE49-F238E27FC236}">
                  <a16:creationId xmlns:a16="http://schemas.microsoft.com/office/drawing/2014/main" id="{44D9E995-2D4F-9F53-E705-5324E9728DEB}"/>
                </a:ext>
              </a:extLst>
            </p:cNvPr>
            <p:cNvGrpSpPr/>
            <p:nvPr/>
          </p:nvGrpSpPr>
          <p:grpSpPr>
            <a:xfrm>
              <a:off x="368299" y="1331857"/>
              <a:ext cx="6121401" cy="369332"/>
              <a:chOff x="368299" y="1331857"/>
              <a:chExt cx="6121401" cy="369332"/>
            </a:xfrm>
          </p:grpSpPr>
          <p:sp>
            <p:nvSpPr>
              <p:cNvPr id="93" name="文本框 92">
                <a:extLst>
                  <a:ext uri="{FF2B5EF4-FFF2-40B4-BE49-F238E27FC236}">
                    <a16:creationId xmlns:a16="http://schemas.microsoft.com/office/drawing/2014/main" id="{9E76AF45-A740-F380-0112-4964282125CF}"/>
                  </a:ext>
                </a:extLst>
              </p:cNvPr>
              <p:cNvSpPr txBox="1"/>
              <p:nvPr/>
            </p:nvSpPr>
            <p:spPr>
              <a:xfrm>
                <a:off x="368299" y="1331857"/>
                <a:ext cx="2838924" cy="369332"/>
              </a:xfrm>
              <a:prstGeom prst="rect">
                <a:avLst/>
              </a:prstGeom>
              <a:noFill/>
            </p:spPr>
            <p:txBody>
              <a:bodyPr wrap="square">
                <a:spAutoFit/>
              </a:bodyPr>
              <a:lstStyle/>
              <a:p>
                <a:r>
                  <a:rPr lang="en-US" altLang="zh-CN" b="1" dirty="0">
                    <a:solidFill>
                      <a:srgbClr val="CAAC68"/>
                    </a:solidFill>
                    <a:latin typeface="微软雅黑" panose="020B0503020204020204" pitchFamily="34" charset="-122"/>
                    <a:ea typeface="微软雅黑" panose="020B0503020204020204" pitchFamily="34" charset="-122"/>
                  </a:rPr>
                  <a:t>4. </a:t>
                </a:r>
                <a:r>
                  <a:rPr lang="zh-CN" altLang="en-US" b="1" dirty="0">
                    <a:solidFill>
                      <a:srgbClr val="CAAC68"/>
                    </a:solidFill>
                    <a:latin typeface="微软雅黑" panose="020B0503020204020204" pitchFamily="34" charset="-122"/>
                    <a:ea typeface="微软雅黑" panose="020B0503020204020204" pitchFamily="34" charset="-122"/>
                  </a:rPr>
                  <a:t>目标与愿景</a:t>
                </a:r>
              </a:p>
            </p:txBody>
          </p:sp>
          <p:cxnSp>
            <p:nvCxnSpPr>
              <p:cNvPr id="94" name="直接连接符 93">
                <a:extLst>
                  <a:ext uri="{FF2B5EF4-FFF2-40B4-BE49-F238E27FC236}">
                    <a16:creationId xmlns:a16="http://schemas.microsoft.com/office/drawing/2014/main" id="{EDF7A150-BED6-7F20-C594-17F4B4D032E3}"/>
                  </a:ext>
                </a:extLst>
              </p:cNvPr>
              <p:cNvCxnSpPr>
                <a:cxnSpLocks/>
              </p:cNvCxnSpPr>
              <p:nvPr/>
            </p:nvCxnSpPr>
            <p:spPr>
              <a:xfrm>
                <a:off x="2041657" y="1516523"/>
                <a:ext cx="4091013" cy="0"/>
              </a:xfrm>
              <a:prstGeom prst="line">
                <a:avLst/>
              </a:prstGeom>
              <a:ln>
                <a:solidFill>
                  <a:srgbClr val="CAAC68"/>
                </a:solidFill>
                <a:prstDash val="dash"/>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2972E495-30BB-A832-98E9-7111653A43BE}"/>
                  </a:ext>
                </a:extLst>
              </p:cNvPr>
              <p:cNvSpPr txBox="1"/>
              <p:nvPr/>
            </p:nvSpPr>
            <p:spPr>
              <a:xfrm>
                <a:off x="6070996" y="1331857"/>
                <a:ext cx="418704" cy="369332"/>
              </a:xfrm>
              <a:prstGeom prst="rect">
                <a:avLst/>
              </a:prstGeom>
              <a:noFill/>
            </p:spPr>
            <p:txBody>
              <a:bodyPr wrap="square" lIns="72000" rIns="0" rtlCol="0">
                <a:spAutoFit/>
              </a:bodyPr>
              <a:lstStyle/>
              <a:p>
                <a:pPr algn="r"/>
                <a:r>
                  <a:rPr lang="en-US" altLang="zh-CN" dirty="0">
                    <a:solidFill>
                      <a:srgbClr val="CAAC68"/>
                    </a:solidFill>
                  </a:rPr>
                  <a:t>13</a:t>
                </a:r>
                <a:endParaRPr lang="zh-CN" altLang="en-US" dirty="0">
                  <a:solidFill>
                    <a:srgbClr val="CAAC68"/>
                  </a:solidFill>
                </a:endParaRPr>
              </a:p>
            </p:txBody>
          </p:sp>
        </p:grpSp>
      </p:grpSp>
      <p:grpSp>
        <p:nvGrpSpPr>
          <p:cNvPr id="97" name="组合 96">
            <a:extLst>
              <a:ext uri="{FF2B5EF4-FFF2-40B4-BE49-F238E27FC236}">
                <a16:creationId xmlns:a16="http://schemas.microsoft.com/office/drawing/2014/main" id="{40E3A42E-C1C1-BFF7-939E-F225DD038B49}"/>
              </a:ext>
            </a:extLst>
          </p:cNvPr>
          <p:cNvGrpSpPr/>
          <p:nvPr/>
        </p:nvGrpSpPr>
        <p:grpSpPr>
          <a:xfrm>
            <a:off x="368299" y="8023490"/>
            <a:ext cx="6121401" cy="1379781"/>
            <a:chOff x="368299" y="1331857"/>
            <a:chExt cx="6121401" cy="1379781"/>
          </a:xfrm>
        </p:grpSpPr>
        <p:sp>
          <p:nvSpPr>
            <p:cNvPr id="98" name="文本框 97">
              <a:extLst>
                <a:ext uri="{FF2B5EF4-FFF2-40B4-BE49-F238E27FC236}">
                  <a16:creationId xmlns:a16="http://schemas.microsoft.com/office/drawing/2014/main" id="{BEBCF01B-2644-54AF-6B26-262ECB4FB7FF}"/>
                </a:ext>
              </a:extLst>
            </p:cNvPr>
            <p:cNvSpPr txBox="1"/>
            <p:nvPr/>
          </p:nvSpPr>
          <p:spPr>
            <a:xfrm>
              <a:off x="368299" y="1717070"/>
              <a:ext cx="3432412" cy="994568"/>
            </a:xfrm>
            <a:prstGeom prst="rect">
              <a:avLst/>
            </a:prstGeom>
            <a:noFill/>
          </p:spPr>
          <p:txBody>
            <a:bodyPr wrap="square">
              <a:spAutoFit/>
            </a:bodyPr>
            <a:lstStyle/>
            <a:p>
              <a:pPr>
                <a:lnSpc>
                  <a:spcPct val="125000"/>
                </a:lnSpc>
              </a:pPr>
              <a:r>
                <a:rPr lang="en-US" altLang="zh-CN" sz="1200" dirty="0">
                  <a:latin typeface="微软雅黑" panose="020B0503020204020204" pitchFamily="34" charset="-122"/>
                  <a:ea typeface="微软雅黑" panose="020B0503020204020204" pitchFamily="34" charset="-122"/>
                </a:rPr>
                <a:t>5.1 </a:t>
              </a:r>
              <a:r>
                <a:rPr lang="zh-CN" altLang="en-US" sz="1200" dirty="0">
                  <a:latin typeface="微软雅黑" panose="020B0503020204020204" pitchFamily="34" charset="-122"/>
                  <a:ea typeface="微软雅黑" panose="020B0503020204020204" pitchFamily="34" charset="-122"/>
                </a:rPr>
                <a:t>区块链选择与背景</a:t>
              </a:r>
            </a:p>
            <a:p>
              <a:pPr>
                <a:lnSpc>
                  <a:spcPct val="125000"/>
                </a:lnSpc>
              </a:pPr>
              <a:r>
                <a:rPr lang="en-US" altLang="zh-CN" sz="1200" dirty="0">
                  <a:latin typeface="微软雅黑" panose="020B0503020204020204" pitchFamily="34" charset="-122"/>
                  <a:ea typeface="微软雅黑" panose="020B0503020204020204" pitchFamily="34" charset="-122"/>
                </a:rPr>
                <a:t>5.2 </a:t>
              </a:r>
              <a:r>
                <a:rPr lang="zh-CN" altLang="en-US" sz="1200" dirty="0">
                  <a:latin typeface="微软雅黑" panose="020B0503020204020204" pitchFamily="34" charset="-122"/>
                  <a:ea typeface="微软雅黑" panose="020B0503020204020204" pitchFamily="34" charset="-122"/>
                </a:rPr>
                <a:t>代币发行与分配机制</a:t>
              </a:r>
            </a:p>
            <a:p>
              <a:pPr>
                <a:lnSpc>
                  <a:spcPct val="125000"/>
                </a:lnSpc>
              </a:pPr>
              <a:r>
                <a:rPr lang="en-US" altLang="zh-CN" sz="1200" dirty="0">
                  <a:latin typeface="微软雅黑" panose="020B0503020204020204" pitchFamily="34" charset="-122"/>
                  <a:ea typeface="微软雅黑" panose="020B0503020204020204" pitchFamily="34" charset="-122"/>
                </a:rPr>
                <a:t>5.3 </a:t>
              </a:r>
              <a:r>
                <a:rPr lang="zh-CN" altLang="en-US" sz="1200" dirty="0">
                  <a:latin typeface="微软雅黑" panose="020B0503020204020204" pitchFamily="34" charset="-122"/>
                  <a:ea typeface="微软雅黑" panose="020B0503020204020204" pitchFamily="34" charset="-122"/>
                </a:rPr>
                <a:t>智能合约功能与用途</a:t>
              </a:r>
            </a:p>
            <a:p>
              <a:pPr>
                <a:lnSpc>
                  <a:spcPct val="125000"/>
                </a:lnSpc>
              </a:pPr>
              <a:r>
                <a:rPr lang="en-US" altLang="zh-CN" sz="1200" dirty="0">
                  <a:latin typeface="微软雅黑" panose="020B0503020204020204" pitchFamily="34" charset="-122"/>
                  <a:ea typeface="微软雅黑" panose="020B0503020204020204" pitchFamily="34" charset="-122"/>
                </a:rPr>
                <a:t>5.4 </a:t>
              </a:r>
              <a:r>
                <a:rPr lang="zh-CN" altLang="en-US" sz="1200" dirty="0">
                  <a:latin typeface="微软雅黑" panose="020B0503020204020204" pitchFamily="34" charset="-122"/>
                  <a:ea typeface="微软雅黑" panose="020B0503020204020204" pitchFamily="34" charset="-122"/>
                </a:rPr>
                <a:t>高级金融工具介绍</a:t>
              </a:r>
            </a:p>
          </p:txBody>
        </p:sp>
        <p:grpSp>
          <p:nvGrpSpPr>
            <p:cNvPr id="99" name="组合 98">
              <a:extLst>
                <a:ext uri="{FF2B5EF4-FFF2-40B4-BE49-F238E27FC236}">
                  <a16:creationId xmlns:a16="http://schemas.microsoft.com/office/drawing/2014/main" id="{1C4C81C3-F8A5-4D1B-A2F3-E82377FFF194}"/>
                </a:ext>
              </a:extLst>
            </p:cNvPr>
            <p:cNvGrpSpPr/>
            <p:nvPr/>
          </p:nvGrpSpPr>
          <p:grpSpPr>
            <a:xfrm>
              <a:off x="368299" y="1331857"/>
              <a:ext cx="6121401" cy="369332"/>
              <a:chOff x="368299" y="1331857"/>
              <a:chExt cx="6121401" cy="369332"/>
            </a:xfrm>
          </p:grpSpPr>
          <p:sp>
            <p:nvSpPr>
              <p:cNvPr id="100" name="文本框 99">
                <a:extLst>
                  <a:ext uri="{FF2B5EF4-FFF2-40B4-BE49-F238E27FC236}">
                    <a16:creationId xmlns:a16="http://schemas.microsoft.com/office/drawing/2014/main" id="{5A6152B8-6FAC-DED4-3F5B-93F881E6C8FA}"/>
                  </a:ext>
                </a:extLst>
              </p:cNvPr>
              <p:cNvSpPr txBox="1"/>
              <p:nvPr/>
            </p:nvSpPr>
            <p:spPr>
              <a:xfrm>
                <a:off x="368299" y="1331857"/>
                <a:ext cx="2838924" cy="369332"/>
              </a:xfrm>
              <a:prstGeom prst="rect">
                <a:avLst/>
              </a:prstGeom>
              <a:noFill/>
            </p:spPr>
            <p:txBody>
              <a:bodyPr wrap="square">
                <a:spAutoFit/>
              </a:bodyPr>
              <a:lstStyle/>
              <a:p>
                <a:r>
                  <a:rPr lang="en-US" altLang="zh-CN" b="1" dirty="0">
                    <a:solidFill>
                      <a:srgbClr val="CAAC68"/>
                    </a:solidFill>
                    <a:latin typeface="微软雅黑" panose="020B0503020204020204" pitchFamily="34" charset="-122"/>
                    <a:ea typeface="微软雅黑" panose="020B0503020204020204" pitchFamily="34" charset="-122"/>
                  </a:rPr>
                  <a:t>5. </a:t>
                </a:r>
                <a:r>
                  <a:rPr lang="zh-CN" altLang="en-US" b="1" dirty="0">
                    <a:solidFill>
                      <a:srgbClr val="CAAC68"/>
                    </a:solidFill>
                    <a:latin typeface="微软雅黑" panose="020B0503020204020204" pitchFamily="34" charset="-122"/>
                    <a:ea typeface="微软雅黑" panose="020B0503020204020204" pitchFamily="34" charset="-122"/>
                  </a:rPr>
                  <a:t>技术架构与功能</a:t>
                </a:r>
              </a:p>
            </p:txBody>
          </p:sp>
          <p:cxnSp>
            <p:nvCxnSpPr>
              <p:cNvPr id="101" name="直接连接符 100">
                <a:extLst>
                  <a:ext uri="{FF2B5EF4-FFF2-40B4-BE49-F238E27FC236}">
                    <a16:creationId xmlns:a16="http://schemas.microsoft.com/office/drawing/2014/main" id="{FFFFD91D-BA30-7348-7B8A-FC3807C9A609}"/>
                  </a:ext>
                </a:extLst>
              </p:cNvPr>
              <p:cNvCxnSpPr>
                <a:cxnSpLocks/>
              </p:cNvCxnSpPr>
              <p:nvPr/>
            </p:nvCxnSpPr>
            <p:spPr>
              <a:xfrm>
                <a:off x="2497540" y="1516523"/>
                <a:ext cx="3635130" cy="0"/>
              </a:xfrm>
              <a:prstGeom prst="line">
                <a:avLst/>
              </a:prstGeom>
              <a:ln>
                <a:solidFill>
                  <a:srgbClr val="CAAC68"/>
                </a:solidFill>
                <a:prstDash val="dash"/>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4C8AF403-2221-A3A8-3A44-0C795BB1154B}"/>
                  </a:ext>
                </a:extLst>
              </p:cNvPr>
              <p:cNvSpPr txBox="1"/>
              <p:nvPr/>
            </p:nvSpPr>
            <p:spPr>
              <a:xfrm>
                <a:off x="6070996" y="1331857"/>
                <a:ext cx="418704" cy="369332"/>
              </a:xfrm>
              <a:prstGeom prst="rect">
                <a:avLst/>
              </a:prstGeom>
              <a:noFill/>
            </p:spPr>
            <p:txBody>
              <a:bodyPr wrap="square" lIns="72000" rIns="0" rtlCol="0">
                <a:spAutoFit/>
              </a:bodyPr>
              <a:lstStyle/>
              <a:p>
                <a:pPr algn="r"/>
                <a:r>
                  <a:rPr lang="en-US" altLang="zh-CN" dirty="0">
                    <a:solidFill>
                      <a:srgbClr val="CAAC68"/>
                    </a:solidFill>
                  </a:rPr>
                  <a:t>16</a:t>
                </a:r>
                <a:endParaRPr lang="zh-CN" altLang="en-US" dirty="0">
                  <a:solidFill>
                    <a:srgbClr val="CAAC68"/>
                  </a:solidFill>
                </a:endParaRPr>
              </a:p>
            </p:txBody>
          </p:sp>
        </p:grpSp>
      </p:grpSp>
      <p:sp>
        <p:nvSpPr>
          <p:cNvPr id="106" name="iŝlíḑè">
            <a:extLst>
              <a:ext uri="{FF2B5EF4-FFF2-40B4-BE49-F238E27FC236}">
                <a16:creationId xmlns:a16="http://schemas.microsoft.com/office/drawing/2014/main" id="{59F330D2-150A-5F84-56F3-F328615CE4A2}"/>
              </a:ext>
            </a:extLst>
          </p:cNvPr>
          <p:cNvSpPr/>
          <p:nvPr/>
        </p:nvSpPr>
        <p:spPr>
          <a:xfrm>
            <a:off x="2086546" y="4006811"/>
            <a:ext cx="3446" cy="3446"/>
          </a:xfrm>
          <a:custGeom>
            <a:avLst/>
            <a:gdLst/>
            <a:ahLst/>
            <a:cxnLst/>
            <a:rect l="l" t="t" r="r" b="b"/>
            <a:pathLst>
              <a:path w="3634" h="3634"/>
            </a:pathLst>
          </a:custGeom>
          <a:noFill/>
          <a:ln w="3632" cap="flat">
            <a:solidFill>
              <a:srgbClr val="727272"/>
            </a:solidFill>
            <a:prstDash val="solid"/>
            <a:miter/>
          </a:ln>
        </p:spPr>
        <p:txBody>
          <a:bodyPr rtlCol="0" anchor="ctr"/>
          <a:lstStyle/>
          <a:p>
            <a:endParaRPr lang="zh-CN" altLang="en-US"/>
          </a:p>
        </p:txBody>
      </p:sp>
      <p:sp>
        <p:nvSpPr>
          <p:cNvPr id="160" name="iṡḻidê">
            <a:extLst>
              <a:ext uri="{FF2B5EF4-FFF2-40B4-BE49-F238E27FC236}">
                <a16:creationId xmlns:a16="http://schemas.microsoft.com/office/drawing/2014/main" id="{78D2C194-EB12-52CC-0CEB-0650E36EE44B}"/>
              </a:ext>
            </a:extLst>
          </p:cNvPr>
          <p:cNvSpPr/>
          <p:nvPr/>
        </p:nvSpPr>
        <p:spPr>
          <a:xfrm>
            <a:off x="2086546" y="4006811"/>
            <a:ext cx="3446" cy="3446"/>
          </a:xfrm>
          <a:custGeom>
            <a:avLst/>
            <a:gdLst/>
            <a:ahLst/>
            <a:cxnLst/>
            <a:rect l="l" t="t" r="r" b="b"/>
            <a:pathLst>
              <a:path w="3634" h="3634"/>
            </a:pathLst>
          </a:custGeom>
          <a:solidFill>
            <a:srgbClr val="E6FFF0"/>
          </a:solidFill>
          <a:ln w="3632" cap="flat">
            <a:noFill/>
            <a:prstDash val="solid"/>
            <a:miter/>
          </a:ln>
        </p:spPr>
        <p:txBody>
          <a:bodyPr rtlCol="0" anchor="ctr"/>
          <a:lstStyle/>
          <a:p>
            <a:endParaRPr lang="zh-CN" altLang="en-US"/>
          </a:p>
        </p:txBody>
      </p:sp>
    </p:spTree>
    <p:custDataLst>
      <p:tags r:id="rId1"/>
    </p:custDataLst>
    <p:extLst>
      <p:ext uri="{BB962C8B-B14F-4D97-AF65-F5344CB8AC3E}">
        <p14:creationId xmlns:p14="http://schemas.microsoft.com/office/powerpoint/2010/main" val="2692117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7.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生态系统建设</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2521664"/>
            <a:ext cx="6116024" cy="1621820"/>
            <a:chOff x="373676" y="2353480"/>
            <a:chExt cx="6116024" cy="1621820"/>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890693"/>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我们将积极寻求与其他项目的合作，以扩大“龙币”智能合约在不同领域的应用。通过与区块链、金融、科技等领域的合作伙伴合作，我们将推动“龙币”在实际生活中的应用，为用户提供更多支付选择和服务。</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7.1 </a:t>
                </a:r>
                <a:r>
                  <a:rPr lang="zh-CN" altLang="en-US" b="1" dirty="0">
                    <a:solidFill>
                      <a:srgbClr val="CAAC68"/>
                    </a:solidFill>
                    <a:latin typeface="微软雅黑" panose="020B0503020204020204" pitchFamily="34" charset="-122"/>
                    <a:ea typeface="微软雅黑" panose="020B0503020204020204" pitchFamily="34" charset="-122"/>
                  </a:rPr>
                  <a:t>与其他项目的合作</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
        <p:nvSpPr>
          <p:cNvPr id="5" name="文本框 4">
            <a:extLst>
              <a:ext uri="{FF2B5EF4-FFF2-40B4-BE49-F238E27FC236}">
                <a16:creationId xmlns:a16="http://schemas.microsoft.com/office/drawing/2014/main" id="{9E124FC1-2630-E631-E20F-65C495557C79}"/>
              </a:ext>
            </a:extLst>
          </p:cNvPr>
          <p:cNvSpPr txBox="1"/>
          <p:nvPr/>
        </p:nvSpPr>
        <p:spPr>
          <a:xfrm>
            <a:off x="373676" y="1297065"/>
            <a:ext cx="6106161" cy="613694"/>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在本章中，我们将深入探讨“龙币”智能合约项目的生态系统建设，包括与其他项目的合作、支付服务应用、开发者社区的构建以及推动社区发展的各项计划。</a:t>
            </a:r>
          </a:p>
        </p:txBody>
      </p:sp>
      <p:grpSp>
        <p:nvGrpSpPr>
          <p:cNvPr id="17" name="组合 16">
            <a:extLst>
              <a:ext uri="{FF2B5EF4-FFF2-40B4-BE49-F238E27FC236}">
                <a16:creationId xmlns:a16="http://schemas.microsoft.com/office/drawing/2014/main" id="{7C8958D3-3217-0C51-157B-BD92A86F7882}"/>
              </a:ext>
            </a:extLst>
          </p:cNvPr>
          <p:cNvGrpSpPr/>
          <p:nvPr/>
        </p:nvGrpSpPr>
        <p:grpSpPr>
          <a:xfrm>
            <a:off x="373676" y="4754389"/>
            <a:ext cx="6116024" cy="1621820"/>
            <a:chOff x="373676" y="2353480"/>
            <a:chExt cx="6116024" cy="1621820"/>
          </a:xfrm>
        </p:grpSpPr>
        <p:sp>
          <p:nvSpPr>
            <p:cNvPr id="18" name="文本框 17">
              <a:extLst>
                <a:ext uri="{FF2B5EF4-FFF2-40B4-BE49-F238E27FC236}">
                  <a16:creationId xmlns:a16="http://schemas.microsoft.com/office/drawing/2014/main" id="{4A91E871-32E9-8A59-B1C5-B5463FE0BD45}"/>
                </a:ext>
              </a:extLst>
            </p:cNvPr>
            <p:cNvSpPr txBox="1"/>
            <p:nvPr/>
          </p:nvSpPr>
          <p:spPr>
            <a:xfrm>
              <a:off x="383539" y="3084607"/>
              <a:ext cx="6106161" cy="890693"/>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我们将努力推动“龙币”在支付领域的应用，使其成为数字化价值交换的便捷工具。通过与商家合作，用户可以使用“龙币”进行购物、支付服务费用等，实现数字资产在现实生活中的无缝应用。</a:t>
              </a:r>
            </a:p>
          </p:txBody>
        </p:sp>
        <p:grpSp>
          <p:nvGrpSpPr>
            <p:cNvPr id="19" name="组合 18">
              <a:extLst>
                <a:ext uri="{FF2B5EF4-FFF2-40B4-BE49-F238E27FC236}">
                  <a16:creationId xmlns:a16="http://schemas.microsoft.com/office/drawing/2014/main" id="{8FED9BA2-47F2-2A89-8DF8-7CACA564DF10}"/>
                </a:ext>
              </a:extLst>
            </p:cNvPr>
            <p:cNvGrpSpPr/>
            <p:nvPr/>
          </p:nvGrpSpPr>
          <p:grpSpPr>
            <a:xfrm>
              <a:off x="373676" y="2353480"/>
              <a:ext cx="5935048" cy="453088"/>
              <a:chOff x="373676" y="2489960"/>
              <a:chExt cx="5935048" cy="453088"/>
            </a:xfrm>
          </p:grpSpPr>
          <p:sp>
            <p:nvSpPr>
              <p:cNvPr id="20" name="文本框 19">
                <a:extLst>
                  <a:ext uri="{FF2B5EF4-FFF2-40B4-BE49-F238E27FC236}">
                    <a16:creationId xmlns:a16="http://schemas.microsoft.com/office/drawing/2014/main" id="{858BDECE-AF82-464C-ABDC-49E0AC20C86F}"/>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7.2 </a:t>
                </a:r>
                <a:r>
                  <a:rPr lang="zh-CN" altLang="en-US" b="1" dirty="0">
                    <a:solidFill>
                      <a:srgbClr val="CAAC68"/>
                    </a:solidFill>
                    <a:latin typeface="微软雅黑" panose="020B0503020204020204" pitchFamily="34" charset="-122"/>
                    <a:ea typeface="微软雅黑" panose="020B0503020204020204" pitchFamily="34" charset="-122"/>
                  </a:rPr>
                  <a:t>支付服务应用</a:t>
                </a:r>
              </a:p>
            </p:txBody>
          </p:sp>
          <p:pic>
            <p:nvPicPr>
              <p:cNvPr id="21" name="图片 20">
                <a:extLst>
                  <a:ext uri="{FF2B5EF4-FFF2-40B4-BE49-F238E27FC236}">
                    <a16:creationId xmlns:a16="http://schemas.microsoft.com/office/drawing/2014/main" id="{13892D99-AC20-AEDB-7913-CA2F14169790}"/>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grpSp>
        <p:nvGrpSpPr>
          <p:cNvPr id="22" name="组合 21">
            <a:extLst>
              <a:ext uri="{FF2B5EF4-FFF2-40B4-BE49-F238E27FC236}">
                <a16:creationId xmlns:a16="http://schemas.microsoft.com/office/drawing/2014/main" id="{32566572-3963-FD7F-6977-2FE03E3A1CF5}"/>
              </a:ext>
            </a:extLst>
          </p:cNvPr>
          <p:cNvGrpSpPr/>
          <p:nvPr/>
        </p:nvGrpSpPr>
        <p:grpSpPr>
          <a:xfrm>
            <a:off x="373676" y="6987115"/>
            <a:ext cx="6116024" cy="1621820"/>
            <a:chOff x="373676" y="2353480"/>
            <a:chExt cx="6116024" cy="1621820"/>
          </a:xfrm>
        </p:grpSpPr>
        <p:sp>
          <p:nvSpPr>
            <p:cNvPr id="23" name="文本框 22">
              <a:extLst>
                <a:ext uri="{FF2B5EF4-FFF2-40B4-BE49-F238E27FC236}">
                  <a16:creationId xmlns:a16="http://schemas.microsoft.com/office/drawing/2014/main" id="{546D13FA-AB5D-0EC4-98C4-6EF559F983D2}"/>
                </a:ext>
              </a:extLst>
            </p:cNvPr>
            <p:cNvSpPr txBox="1"/>
            <p:nvPr/>
          </p:nvSpPr>
          <p:spPr>
            <a:xfrm>
              <a:off x="383539" y="3084607"/>
              <a:ext cx="6106161" cy="890693"/>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我们将积极构建开发者社区，吸引更多的区块链开发者参与“龙币”智能合约的开发和创新。通过举办技术讲座、比赛、培训等活动，我们将促进开发者的交流与合作，推动项目技术的不断进步。</a:t>
              </a:r>
            </a:p>
          </p:txBody>
        </p:sp>
        <p:grpSp>
          <p:nvGrpSpPr>
            <p:cNvPr id="24" name="组合 23">
              <a:extLst>
                <a:ext uri="{FF2B5EF4-FFF2-40B4-BE49-F238E27FC236}">
                  <a16:creationId xmlns:a16="http://schemas.microsoft.com/office/drawing/2014/main" id="{7B8861A3-EBF7-1D41-F298-50E0ACCFA876}"/>
                </a:ext>
              </a:extLst>
            </p:cNvPr>
            <p:cNvGrpSpPr/>
            <p:nvPr/>
          </p:nvGrpSpPr>
          <p:grpSpPr>
            <a:xfrm>
              <a:off x="373676" y="2353480"/>
              <a:ext cx="5935048" cy="453088"/>
              <a:chOff x="373676" y="2489960"/>
              <a:chExt cx="5935048" cy="453088"/>
            </a:xfrm>
          </p:grpSpPr>
          <p:sp>
            <p:nvSpPr>
              <p:cNvPr id="25" name="文本框 24">
                <a:extLst>
                  <a:ext uri="{FF2B5EF4-FFF2-40B4-BE49-F238E27FC236}">
                    <a16:creationId xmlns:a16="http://schemas.microsoft.com/office/drawing/2014/main" id="{5200D010-06F0-6272-B901-031B14C83EBC}"/>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7.3 </a:t>
                </a:r>
                <a:r>
                  <a:rPr lang="zh-CN" altLang="en-US" b="1" dirty="0">
                    <a:solidFill>
                      <a:srgbClr val="CAAC68"/>
                    </a:solidFill>
                    <a:latin typeface="微软雅黑" panose="020B0503020204020204" pitchFamily="34" charset="-122"/>
                    <a:ea typeface="微软雅黑" panose="020B0503020204020204" pitchFamily="34" charset="-122"/>
                  </a:rPr>
                  <a:t>开发者社区的构建</a:t>
                </a:r>
              </a:p>
            </p:txBody>
          </p:sp>
          <p:pic>
            <p:nvPicPr>
              <p:cNvPr id="26" name="图片 25">
                <a:extLst>
                  <a:ext uri="{FF2B5EF4-FFF2-40B4-BE49-F238E27FC236}">
                    <a16:creationId xmlns:a16="http://schemas.microsoft.com/office/drawing/2014/main" id="{DC318615-C552-115B-5472-214DC38DAB45}"/>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118287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7.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生态系统建设</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1297065"/>
            <a:ext cx="6116024" cy="1344821"/>
            <a:chOff x="373676" y="2353480"/>
            <a:chExt cx="6116024" cy="1344821"/>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613694"/>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我们将持续推动社区的发展，鼓励社区成员参与项目建设和治理。通过举办线上线下活动、社区奖励计划等方式，我们将增强社区凝聚力，促进社区成员的积极参与和贡献。</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7.4 </a:t>
                </a:r>
                <a:r>
                  <a:rPr lang="zh-CN" altLang="en-US" b="1" dirty="0">
                    <a:solidFill>
                      <a:srgbClr val="CAAC68"/>
                    </a:solidFill>
                    <a:latin typeface="微软雅黑" panose="020B0503020204020204" pitchFamily="34" charset="-122"/>
                    <a:ea typeface="微软雅黑" panose="020B0503020204020204" pitchFamily="34" charset="-122"/>
                  </a:rPr>
                  <a:t>推动社区发展</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grpSp>
        <p:nvGrpSpPr>
          <p:cNvPr id="17" name="组合 16">
            <a:extLst>
              <a:ext uri="{FF2B5EF4-FFF2-40B4-BE49-F238E27FC236}">
                <a16:creationId xmlns:a16="http://schemas.microsoft.com/office/drawing/2014/main" id="{7C8958D3-3217-0C51-157B-BD92A86F7882}"/>
              </a:ext>
            </a:extLst>
          </p:cNvPr>
          <p:cNvGrpSpPr/>
          <p:nvPr/>
        </p:nvGrpSpPr>
        <p:grpSpPr>
          <a:xfrm>
            <a:off x="373676" y="3212186"/>
            <a:ext cx="6116024" cy="2406650"/>
            <a:chOff x="373676" y="2353480"/>
            <a:chExt cx="6116024" cy="2406650"/>
          </a:xfrm>
        </p:grpSpPr>
        <p:sp>
          <p:nvSpPr>
            <p:cNvPr id="18" name="文本框 17">
              <a:extLst>
                <a:ext uri="{FF2B5EF4-FFF2-40B4-BE49-F238E27FC236}">
                  <a16:creationId xmlns:a16="http://schemas.microsoft.com/office/drawing/2014/main" id="{4A91E871-32E9-8A59-B1C5-B5463FE0BD45}"/>
                </a:ext>
              </a:extLst>
            </p:cNvPr>
            <p:cNvSpPr txBox="1"/>
            <p:nvPr/>
          </p:nvSpPr>
          <p:spPr>
            <a:xfrm>
              <a:off x="383539" y="3084607"/>
              <a:ext cx="6106161" cy="1675523"/>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除了国内市场，我们还将积极拓展国际市场，将“龙币”智能合约推广到全球范围。通过与国际合作伙伴合作，我们将进一步扩大项目影响力，吸引更多国际用户的参与和投资。</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通过上述生态系统建设，我们将实现“龙币”智能合约项目在多个领域的应用和推广，为用户提供更多价值和选择。我们坚信，通过不断的努力和创新，我们能够打造一个充满活力和可持续发展的“龙币”生态系统，为数字经济的未来贡献力量。</a:t>
              </a:r>
            </a:p>
          </p:txBody>
        </p:sp>
        <p:grpSp>
          <p:nvGrpSpPr>
            <p:cNvPr id="19" name="组合 18">
              <a:extLst>
                <a:ext uri="{FF2B5EF4-FFF2-40B4-BE49-F238E27FC236}">
                  <a16:creationId xmlns:a16="http://schemas.microsoft.com/office/drawing/2014/main" id="{8FED9BA2-47F2-2A89-8DF8-7CACA564DF10}"/>
                </a:ext>
              </a:extLst>
            </p:cNvPr>
            <p:cNvGrpSpPr/>
            <p:nvPr/>
          </p:nvGrpSpPr>
          <p:grpSpPr>
            <a:xfrm>
              <a:off x="373676" y="2353480"/>
              <a:ext cx="5935048" cy="453088"/>
              <a:chOff x="373676" y="2489960"/>
              <a:chExt cx="5935048" cy="453088"/>
            </a:xfrm>
          </p:grpSpPr>
          <p:sp>
            <p:nvSpPr>
              <p:cNvPr id="20" name="文本框 19">
                <a:extLst>
                  <a:ext uri="{FF2B5EF4-FFF2-40B4-BE49-F238E27FC236}">
                    <a16:creationId xmlns:a16="http://schemas.microsoft.com/office/drawing/2014/main" id="{858BDECE-AF82-464C-ABDC-49E0AC20C86F}"/>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7.5 </a:t>
                </a:r>
                <a:r>
                  <a:rPr lang="zh-CN" altLang="en-US" b="1" dirty="0">
                    <a:solidFill>
                      <a:srgbClr val="CAAC68"/>
                    </a:solidFill>
                    <a:latin typeface="微软雅黑" panose="020B0503020204020204" pitchFamily="34" charset="-122"/>
                    <a:ea typeface="微软雅黑" panose="020B0503020204020204" pitchFamily="34" charset="-122"/>
                  </a:rPr>
                  <a:t>拓展国际市场</a:t>
                </a:r>
              </a:p>
            </p:txBody>
          </p:sp>
          <p:pic>
            <p:nvPicPr>
              <p:cNvPr id="21" name="图片 20">
                <a:extLst>
                  <a:ext uri="{FF2B5EF4-FFF2-40B4-BE49-F238E27FC236}">
                    <a16:creationId xmlns:a16="http://schemas.microsoft.com/office/drawing/2014/main" id="{13892D99-AC20-AEDB-7913-CA2F14169790}"/>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3990612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8.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风险与挑战</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2521664"/>
            <a:ext cx="6116024" cy="1621820"/>
            <a:chOff x="373676" y="2353480"/>
            <a:chExt cx="6116024" cy="1621820"/>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890693"/>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随着加密货币市场的不断发展，监管政策的不确定性可能会对项目产生负面影响。不同国家和地区对加密货币的监管态度不一，可能导致法规风险和合规问题。为应对这一挑战，我们将与相关法律和监管机构保持紧密合作，确保项目在合规的框架下发展。</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8.1 </a:t>
                </a:r>
                <a:r>
                  <a:rPr lang="zh-CN" altLang="en-US" b="1" dirty="0">
                    <a:solidFill>
                      <a:srgbClr val="CAAC68"/>
                    </a:solidFill>
                    <a:latin typeface="微软雅黑" panose="020B0503020204020204" pitchFamily="34" charset="-122"/>
                    <a:ea typeface="微软雅黑" panose="020B0503020204020204" pitchFamily="34" charset="-122"/>
                  </a:rPr>
                  <a:t>监管政策风险</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
        <p:nvSpPr>
          <p:cNvPr id="5" name="文本框 4">
            <a:extLst>
              <a:ext uri="{FF2B5EF4-FFF2-40B4-BE49-F238E27FC236}">
                <a16:creationId xmlns:a16="http://schemas.microsoft.com/office/drawing/2014/main" id="{9E124FC1-2630-E631-E20F-65C495557C79}"/>
              </a:ext>
            </a:extLst>
          </p:cNvPr>
          <p:cNvSpPr txBox="1"/>
          <p:nvPr/>
        </p:nvSpPr>
        <p:spPr>
          <a:xfrm>
            <a:off x="373676" y="1297065"/>
            <a:ext cx="6106161" cy="890693"/>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尽管“龙币”智能合约项目具有巨大的潜力和优势，但我们也清楚地认识到在项目发展过程中可能面临的各种风险和挑战。在本章中，我们将详细讨论可能存在的风险，并提出相应的应对策略。</a:t>
            </a:r>
          </a:p>
        </p:txBody>
      </p:sp>
      <p:grpSp>
        <p:nvGrpSpPr>
          <p:cNvPr id="17" name="组合 16">
            <a:extLst>
              <a:ext uri="{FF2B5EF4-FFF2-40B4-BE49-F238E27FC236}">
                <a16:creationId xmlns:a16="http://schemas.microsoft.com/office/drawing/2014/main" id="{7C8958D3-3217-0C51-157B-BD92A86F7882}"/>
              </a:ext>
            </a:extLst>
          </p:cNvPr>
          <p:cNvGrpSpPr/>
          <p:nvPr/>
        </p:nvGrpSpPr>
        <p:grpSpPr>
          <a:xfrm>
            <a:off x="373676" y="4754390"/>
            <a:ext cx="6116024" cy="1621820"/>
            <a:chOff x="373676" y="2353480"/>
            <a:chExt cx="6116024" cy="1621820"/>
          </a:xfrm>
        </p:grpSpPr>
        <p:sp>
          <p:nvSpPr>
            <p:cNvPr id="18" name="文本框 17">
              <a:extLst>
                <a:ext uri="{FF2B5EF4-FFF2-40B4-BE49-F238E27FC236}">
                  <a16:creationId xmlns:a16="http://schemas.microsoft.com/office/drawing/2014/main" id="{4A91E871-32E9-8A59-B1C5-B5463FE0BD45}"/>
                </a:ext>
              </a:extLst>
            </p:cNvPr>
            <p:cNvSpPr txBox="1"/>
            <p:nvPr/>
          </p:nvSpPr>
          <p:spPr>
            <a:xfrm>
              <a:off x="383539" y="3084607"/>
              <a:ext cx="6106161" cy="890693"/>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在数字资产领域，安全性一直是最重要的考虑因素之一。智能合约的漏洞、黑客攻击等安全风险可能会导致用户资金的损失。为了确保用户的资产安全，我们将采用最先进的密码学算法，建立多层次的安全机制，并定期进行安全审计和漏洞修复。</a:t>
              </a:r>
            </a:p>
          </p:txBody>
        </p:sp>
        <p:grpSp>
          <p:nvGrpSpPr>
            <p:cNvPr id="19" name="组合 18">
              <a:extLst>
                <a:ext uri="{FF2B5EF4-FFF2-40B4-BE49-F238E27FC236}">
                  <a16:creationId xmlns:a16="http://schemas.microsoft.com/office/drawing/2014/main" id="{8FED9BA2-47F2-2A89-8DF8-7CACA564DF10}"/>
                </a:ext>
              </a:extLst>
            </p:cNvPr>
            <p:cNvGrpSpPr/>
            <p:nvPr/>
          </p:nvGrpSpPr>
          <p:grpSpPr>
            <a:xfrm>
              <a:off x="373676" y="2353480"/>
              <a:ext cx="5935048" cy="453088"/>
              <a:chOff x="373676" y="2489960"/>
              <a:chExt cx="5935048" cy="453088"/>
            </a:xfrm>
          </p:grpSpPr>
          <p:sp>
            <p:nvSpPr>
              <p:cNvPr id="20" name="文本框 19">
                <a:extLst>
                  <a:ext uri="{FF2B5EF4-FFF2-40B4-BE49-F238E27FC236}">
                    <a16:creationId xmlns:a16="http://schemas.microsoft.com/office/drawing/2014/main" id="{858BDECE-AF82-464C-ABDC-49E0AC20C86F}"/>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8.2 </a:t>
                </a:r>
                <a:r>
                  <a:rPr lang="zh-CN" altLang="en-US" b="1" dirty="0">
                    <a:solidFill>
                      <a:srgbClr val="CAAC68"/>
                    </a:solidFill>
                    <a:latin typeface="微软雅黑" panose="020B0503020204020204" pitchFamily="34" charset="-122"/>
                    <a:ea typeface="微软雅黑" panose="020B0503020204020204" pitchFamily="34" charset="-122"/>
                  </a:rPr>
                  <a:t>安全风险</a:t>
                </a:r>
              </a:p>
            </p:txBody>
          </p:sp>
          <p:pic>
            <p:nvPicPr>
              <p:cNvPr id="21" name="图片 20">
                <a:extLst>
                  <a:ext uri="{FF2B5EF4-FFF2-40B4-BE49-F238E27FC236}">
                    <a16:creationId xmlns:a16="http://schemas.microsoft.com/office/drawing/2014/main" id="{13892D99-AC20-AEDB-7913-CA2F14169790}"/>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grpSp>
        <p:nvGrpSpPr>
          <p:cNvPr id="22" name="组合 21">
            <a:extLst>
              <a:ext uri="{FF2B5EF4-FFF2-40B4-BE49-F238E27FC236}">
                <a16:creationId xmlns:a16="http://schemas.microsoft.com/office/drawing/2014/main" id="{32566572-3963-FD7F-6977-2FE03E3A1CF5}"/>
              </a:ext>
            </a:extLst>
          </p:cNvPr>
          <p:cNvGrpSpPr/>
          <p:nvPr/>
        </p:nvGrpSpPr>
        <p:grpSpPr>
          <a:xfrm>
            <a:off x="373676" y="6987115"/>
            <a:ext cx="6116024" cy="1621820"/>
            <a:chOff x="373676" y="2353480"/>
            <a:chExt cx="6116024" cy="1621820"/>
          </a:xfrm>
        </p:grpSpPr>
        <p:sp>
          <p:nvSpPr>
            <p:cNvPr id="23" name="文本框 22">
              <a:extLst>
                <a:ext uri="{FF2B5EF4-FFF2-40B4-BE49-F238E27FC236}">
                  <a16:creationId xmlns:a16="http://schemas.microsoft.com/office/drawing/2014/main" id="{546D13FA-AB5D-0EC4-98C4-6EF559F983D2}"/>
                </a:ext>
              </a:extLst>
            </p:cNvPr>
            <p:cNvSpPr txBox="1"/>
            <p:nvPr/>
          </p:nvSpPr>
          <p:spPr>
            <a:xfrm>
              <a:off x="383539" y="3084607"/>
              <a:ext cx="6106161" cy="890693"/>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区块链技术的发展迅猛，但仍然存在一些技术挑战，如扩展性、性能等问题。项目可能面临技术升级、兼容性等方面的风险。为了应对技术风险，我们将持续关注区块链技术的最新进展，保持技术的先进性，同时保障项目的稳定运行。</a:t>
              </a:r>
            </a:p>
          </p:txBody>
        </p:sp>
        <p:grpSp>
          <p:nvGrpSpPr>
            <p:cNvPr id="24" name="组合 23">
              <a:extLst>
                <a:ext uri="{FF2B5EF4-FFF2-40B4-BE49-F238E27FC236}">
                  <a16:creationId xmlns:a16="http://schemas.microsoft.com/office/drawing/2014/main" id="{7B8861A3-EBF7-1D41-F298-50E0ACCFA876}"/>
                </a:ext>
              </a:extLst>
            </p:cNvPr>
            <p:cNvGrpSpPr/>
            <p:nvPr/>
          </p:nvGrpSpPr>
          <p:grpSpPr>
            <a:xfrm>
              <a:off x="373676" y="2353480"/>
              <a:ext cx="5935048" cy="453088"/>
              <a:chOff x="373676" y="2489960"/>
              <a:chExt cx="5935048" cy="453088"/>
            </a:xfrm>
          </p:grpSpPr>
          <p:sp>
            <p:nvSpPr>
              <p:cNvPr id="25" name="文本框 24">
                <a:extLst>
                  <a:ext uri="{FF2B5EF4-FFF2-40B4-BE49-F238E27FC236}">
                    <a16:creationId xmlns:a16="http://schemas.microsoft.com/office/drawing/2014/main" id="{5200D010-06F0-6272-B901-031B14C83EBC}"/>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8.3 </a:t>
                </a:r>
                <a:r>
                  <a:rPr lang="zh-CN" altLang="en-US" b="1" dirty="0">
                    <a:solidFill>
                      <a:srgbClr val="CAAC68"/>
                    </a:solidFill>
                    <a:latin typeface="微软雅黑" panose="020B0503020204020204" pitchFamily="34" charset="-122"/>
                    <a:ea typeface="微软雅黑" panose="020B0503020204020204" pitchFamily="34" charset="-122"/>
                  </a:rPr>
                  <a:t>技术风险</a:t>
                </a:r>
              </a:p>
            </p:txBody>
          </p:sp>
          <p:pic>
            <p:nvPicPr>
              <p:cNvPr id="26" name="图片 25">
                <a:extLst>
                  <a:ext uri="{FF2B5EF4-FFF2-40B4-BE49-F238E27FC236}">
                    <a16:creationId xmlns:a16="http://schemas.microsoft.com/office/drawing/2014/main" id="{DC318615-C552-115B-5472-214DC38DAB45}"/>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139155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8.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风险与挑战</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68300" y="1297065"/>
            <a:ext cx="6116024" cy="1621820"/>
            <a:chOff x="373676" y="2353480"/>
            <a:chExt cx="6116024" cy="1621820"/>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890693"/>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加密货币市场的价格波动性较大，可能会导致投资者的资产价值波动。市场需求和竞争状况也可能影响项目的发展和用户的使用体验。为了规避市场风险，我们将制定合理的风险管理策略，建立健全的市场分析体系，确保项目能够稳健地发展。</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8.4 </a:t>
                </a:r>
                <a:r>
                  <a:rPr lang="zh-CN" altLang="en-US" b="1" dirty="0">
                    <a:solidFill>
                      <a:srgbClr val="CAAC68"/>
                    </a:solidFill>
                    <a:latin typeface="微软雅黑" panose="020B0503020204020204" pitchFamily="34" charset="-122"/>
                    <a:ea typeface="微软雅黑" panose="020B0503020204020204" pitchFamily="34" charset="-122"/>
                  </a:rPr>
                  <a:t>市场风险</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grpSp>
        <p:nvGrpSpPr>
          <p:cNvPr id="17" name="组合 16">
            <a:extLst>
              <a:ext uri="{FF2B5EF4-FFF2-40B4-BE49-F238E27FC236}">
                <a16:creationId xmlns:a16="http://schemas.microsoft.com/office/drawing/2014/main" id="{7C8958D3-3217-0C51-157B-BD92A86F7882}"/>
              </a:ext>
            </a:extLst>
          </p:cNvPr>
          <p:cNvGrpSpPr/>
          <p:nvPr/>
        </p:nvGrpSpPr>
        <p:grpSpPr>
          <a:xfrm>
            <a:off x="373676" y="3500644"/>
            <a:ext cx="6116024" cy="1621820"/>
            <a:chOff x="373676" y="2353480"/>
            <a:chExt cx="6116024" cy="1621820"/>
          </a:xfrm>
        </p:grpSpPr>
        <p:sp>
          <p:nvSpPr>
            <p:cNvPr id="18" name="文本框 17">
              <a:extLst>
                <a:ext uri="{FF2B5EF4-FFF2-40B4-BE49-F238E27FC236}">
                  <a16:creationId xmlns:a16="http://schemas.microsoft.com/office/drawing/2014/main" id="{4A91E871-32E9-8A59-B1C5-B5463FE0BD45}"/>
                </a:ext>
              </a:extLst>
            </p:cNvPr>
            <p:cNvSpPr txBox="1"/>
            <p:nvPr/>
          </p:nvSpPr>
          <p:spPr>
            <a:xfrm>
              <a:off x="383539" y="3084607"/>
              <a:ext cx="6106161" cy="890693"/>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在加密货币领域，竞争激烈，可能出现类似或竞争性的项目。用户选择和市场份额的竞争可能对项目产生影响。为了应对竞争风险，我们将不断提升项目的独特性和创新性，提供更好的用户体验，确保项目在竞争中保持竞争力。</a:t>
              </a:r>
            </a:p>
          </p:txBody>
        </p:sp>
        <p:grpSp>
          <p:nvGrpSpPr>
            <p:cNvPr id="19" name="组合 18">
              <a:extLst>
                <a:ext uri="{FF2B5EF4-FFF2-40B4-BE49-F238E27FC236}">
                  <a16:creationId xmlns:a16="http://schemas.microsoft.com/office/drawing/2014/main" id="{8FED9BA2-47F2-2A89-8DF8-7CACA564DF10}"/>
                </a:ext>
              </a:extLst>
            </p:cNvPr>
            <p:cNvGrpSpPr/>
            <p:nvPr/>
          </p:nvGrpSpPr>
          <p:grpSpPr>
            <a:xfrm>
              <a:off x="373676" y="2353480"/>
              <a:ext cx="5935048" cy="453088"/>
              <a:chOff x="373676" y="2489960"/>
              <a:chExt cx="5935048" cy="453088"/>
            </a:xfrm>
          </p:grpSpPr>
          <p:sp>
            <p:nvSpPr>
              <p:cNvPr id="20" name="文本框 19">
                <a:extLst>
                  <a:ext uri="{FF2B5EF4-FFF2-40B4-BE49-F238E27FC236}">
                    <a16:creationId xmlns:a16="http://schemas.microsoft.com/office/drawing/2014/main" id="{858BDECE-AF82-464C-ABDC-49E0AC20C86F}"/>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8.5 </a:t>
                </a:r>
                <a:r>
                  <a:rPr lang="zh-CN" altLang="en-US" b="1" dirty="0">
                    <a:solidFill>
                      <a:srgbClr val="CAAC68"/>
                    </a:solidFill>
                    <a:latin typeface="微软雅黑" panose="020B0503020204020204" pitchFamily="34" charset="-122"/>
                    <a:ea typeface="微软雅黑" panose="020B0503020204020204" pitchFamily="34" charset="-122"/>
                  </a:rPr>
                  <a:t>竞争风险</a:t>
                </a:r>
              </a:p>
            </p:txBody>
          </p:sp>
          <p:pic>
            <p:nvPicPr>
              <p:cNvPr id="21" name="图片 20">
                <a:extLst>
                  <a:ext uri="{FF2B5EF4-FFF2-40B4-BE49-F238E27FC236}">
                    <a16:creationId xmlns:a16="http://schemas.microsoft.com/office/drawing/2014/main" id="{13892D99-AC20-AEDB-7913-CA2F14169790}"/>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grpSp>
        <p:nvGrpSpPr>
          <p:cNvPr id="22" name="组合 21">
            <a:extLst>
              <a:ext uri="{FF2B5EF4-FFF2-40B4-BE49-F238E27FC236}">
                <a16:creationId xmlns:a16="http://schemas.microsoft.com/office/drawing/2014/main" id="{32566572-3963-FD7F-6977-2FE03E3A1CF5}"/>
              </a:ext>
            </a:extLst>
          </p:cNvPr>
          <p:cNvGrpSpPr/>
          <p:nvPr/>
        </p:nvGrpSpPr>
        <p:grpSpPr>
          <a:xfrm>
            <a:off x="373676" y="5704223"/>
            <a:ext cx="6116024" cy="2683649"/>
            <a:chOff x="373676" y="2353480"/>
            <a:chExt cx="6116024" cy="2683649"/>
          </a:xfrm>
        </p:grpSpPr>
        <p:sp>
          <p:nvSpPr>
            <p:cNvPr id="23" name="文本框 22">
              <a:extLst>
                <a:ext uri="{FF2B5EF4-FFF2-40B4-BE49-F238E27FC236}">
                  <a16:creationId xmlns:a16="http://schemas.microsoft.com/office/drawing/2014/main" id="{546D13FA-AB5D-0EC4-98C4-6EF559F983D2}"/>
                </a:ext>
              </a:extLst>
            </p:cNvPr>
            <p:cNvSpPr txBox="1"/>
            <p:nvPr/>
          </p:nvSpPr>
          <p:spPr>
            <a:xfrm>
              <a:off x="383539" y="3084607"/>
              <a:ext cx="6106161" cy="1952522"/>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加密货币和区块链技术的普及程度仍然不高，一些用户可能缺乏相关知识，存在投资和使用上的风险。为了降低社会认知风险，我们将加强用户教育和宣传，提供详细的信息和指导，帮助用户更好地了解和使用“龙币”智能合约。</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总体而言，风险和挑战是项目发展过程中不可避免的一部分。我们将以开放的态度面对风险，不断优化项目策略和运营，保障用户的权益和资产安全。通过有效的风险管理和应对策略，我们有信心克服各种挑战，实现“龙币”智能合约项目的长期发展目标。</a:t>
              </a:r>
            </a:p>
          </p:txBody>
        </p:sp>
        <p:grpSp>
          <p:nvGrpSpPr>
            <p:cNvPr id="24" name="组合 23">
              <a:extLst>
                <a:ext uri="{FF2B5EF4-FFF2-40B4-BE49-F238E27FC236}">
                  <a16:creationId xmlns:a16="http://schemas.microsoft.com/office/drawing/2014/main" id="{7B8861A3-EBF7-1D41-F298-50E0ACCFA876}"/>
                </a:ext>
              </a:extLst>
            </p:cNvPr>
            <p:cNvGrpSpPr/>
            <p:nvPr/>
          </p:nvGrpSpPr>
          <p:grpSpPr>
            <a:xfrm>
              <a:off x="373676" y="2353480"/>
              <a:ext cx="5935048" cy="453088"/>
              <a:chOff x="373676" y="2489960"/>
              <a:chExt cx="5935048" cy="453088"/>
            </a:xfrm>
          </p:grpSpPr>
          <p:sp>
            <p:nvSpPr>
              <p:cNvPr id="25" name="文本框 24">
                <a:extLst>
                  <a:ext uri="{FF2B5EF4-FFF2-40B4-BE49-F238E27FC236}">
                    <a16:creationId xmlns:a16="http://schemas.microsoft.com/office/drawing/2014/main" id="{5200D010-06F0-6272-B901-031B14C83EBC}"/>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8.6 </a:t>
                </a:r>
                <a:r>
                  <a:rPr lang="zh-CN" altLang="en-US" b="1" dirty="0">
                    <a:solidFill>
                      <a:srgbClr val="CAAC68"/>
                    </a:solidFill>
                    <a:latin typeface="微软雅黑" panose="020B0503020204020204" pitchFamily="34" charset="-122"/>
                    <a:ea typeface="微软雅黑" panose="020B0503020204020204" pitchFamily="34" charset="-122"/>
                  </a:rPr>
                  <a:t>社会认知风险</a:t>
                </a:r>
              </a:p>
            </p:txBody>
          </p:sp>
          <p:pic>
            <p:nvPicPr>
              <p:cNvPr id="26" name="图片 25">
                <a:extLst>
                  <a:ext uri="{FF2B5EF4-FFF2-40B4-BE49-F238E27FC236}">
                    <a16:creationId xmlns:a16="http://schemas.microsoft.com/office/drawing/2014/main" id="{DC318615-C552-115B-5472-214DC38DAB45}"/>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2936548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9.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结论</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2521664"/>
            <a:ext cx="6116024" cy="4484142"/>
            <a:chOff x="373676" y="2353480"/>
            <a:chExt cx="6116024" cy="4484142"/>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3753015"/>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“龙币”智能合约项目的核心价值在于构建一个安全、透明和去中心化的数字资产生态系统，为全球用户提供可信赖的价值交换和金融自由。通过区块链技术的创新应用，我们旨在实现以下核心价值：</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安全性与透明度：</a:t>
              </a:r>
              <a:r>
                <a:rPr lang="zh-CN" altLang="en-US" sz="1200" dirty="0">
                  <a:latin typeface="微软雅黑" panose="020B0503020204020204" pitchFamily="34" charset="-122"/>
                  <a:ea typeface="微软雅黑" panose="020B0503020204020204" pitchFamily="34" charset="-122"/>
                </a:rPr>
                <a:t>利用区块链技术的不可篡改性和透明性，确保交易和资产的安全。</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高效的金融工具：</a:t>
              </a:r>
              <a:r>
                <a:rPr lang="zh-CN" altLang="en-US" sz="1200" dirty="0">
                  <a:latin typeface="微软雅黑" panose="020B0503020204020204" pitchFamily="34" charset="-122"/>
                  <a:ea typeface="微软雅黑" panose="020B0503020204020204" pitchFamily="34" charset="-122"/>
                </a:rPr>
                <a:t>除了基本的转账和存储功能外，我们还将推出更高级别的金融工具，如借贷和衍生品交易，满足用户多样化的金融需求。</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去中心化的金融自由：</a:t>
              </a:r>
              <a:r>
                <a:rPr lang="zh-CN" altLang="en-US" sz="1200" dirty="0">
                  <a:latin typeface="微软雅黑" panose="020B0503020204020204" pitchFamily="34" charset="-122"/>
                  <a:ea typeface="微软雅黑" panose="020B0503020204020204" pitchFamily="34" charset="-122"/>
                </a:rPr>
                <a:t>消除传统金融机构对经济活动的限制，使用户能够更自主地管理和掌控自己的资产。</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全球范围内的应用：</a:t>
              </a:r>
              <a:r>
                <a:rPr lang="zh-CN" altLang="en-US" sz="1200" dirty="0">
                  <a:latin typeface="微软雅黑" panose="020B0503020204020204" pitchFamily="34" charset="-122"/>
                  <a:ea typeface="微软雅黑" panose="020B0503020204020204" pitchFamily="34" charset="-122"/>
                </a:rPr>
                <a:t>通过与其他项目合作，推动“龙币”在不同领域建立使用支付服务或接受价值储存的应用场景。</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9.1 </a:t>
                </a:r>
                <a:r>
                  <a:rPr lang="zh-CN" altLang="en-US" b="1" dirty="0">
                    <a:solidFill>
                      <a:srgbClr val="CAAC68"/>
                    </a:solidFill>
                    <a:latin typeface="微软雅黑" panose="020B0503020204020204" pitchFamily="34" charset="-122"/>
                    <a:ea typeface="微软雅黑" panose="020B0503020204020204" pitchFamily="34" charset="-122"/>
                  </a:rPr>
                  <a:t>项目核心价值</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
        <p:nvSpPr>
          <p:cNvPr id="5" name="文本框 4">
            <a:extLst>
              <a:ext uri="{FF2B5EF4-FFF2-40B4-BE49-F238E27FC236}">
                <a16:creationId xmlns:a16="http://schemas.microsoft.com/office/drawing/2014/main" id="{9E124FC1-2630-E631-E20F-65C495557C79}"/>
              </a:ext>
            </a:extLst>
          </p:cNvPr>
          <p:cNvSpPr txBox="1"/>
          <p:nvPr/>
        </p:nvSpPr>
        <p:spPr>
          <a:xfrm>
            <a:off x="373676" y="1297065"/>
            <a:ext cx="6106161" cy="890693"/>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本白皮书详细介绍了“龙币”智能合约项目的背景、目标、技术架构、核心功能、经济模型、生态系统建设以及可能面临的风险与挑战。在本章中，我们将对全文内容进行总结，并强调项目的核心价值和未来发展前景。</a:t>
            </a:r>
          </a:p>
        </p:txBody>
      </p:sp>
    </p:spTree>
    <p:extLst>
      <p:ext uri="{BB962C8B-B14F-4D97-AF65-F5344CB8AC3E}">
        <p14:creationId xmlns:p14="http://schemas.microsoft.com/office/powerpoint/2010/main" val="3354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9.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结论</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1297065"/>
            <a:ext cx="6116024" cy="5869137"/>
            <a:chOff x="373676" y="2353480"/>
            <a:chExt cx="6116024" cy="5869137"/>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5138010"/>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龙币”智能合约项目在未来有着广阔的发展前景。随着加密货币市场的不断成熟和用户对数字资产的需求不断增加，我们相信“龙币”将能够成为数字经济的重要组成部分。通过与新加坡这个创新和国际化氛围浓厚的地方合作，我们将能够更好地整合全球领先的区块链技术和金融专业知识，为用户创造更大的价值和机遇。</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在未来的发展中，我们将继续关注技术的创新和升级，不断优化用户体验，提供更多的金融工具和服务。同时，我们也将与相关法律和监管机构保持密切合作，确保项目的合规性和安全性。我们深信，通过团队的努力和全球用户的支持，将会使“龙币”智能合约项目在加密货币领域取得更加卓越的成就。</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龙币”智能合约项目致力于通过区块链技术的创新应用，为全球用户创造一个安全、透明和去中心化的数字资产生态系统。我们将不断努力创新，克服各种风险和挑战，为用户提供更优质的金融服务体验。在新加坡这个国际化的平台上，我们将凭借团队的实力和全球用户的支持，为“龙币”智能合约项目的成功发展努力前行，迎接数字经济时代的挑战和机遇。</a:t>
              </a:r>
              <a:endParaRPr lang="en-US" altLang="zh-CN" sz="1200" dirty="0">
                <a:latin typeface="微软雅黑" panose="020B0503020204020204" pitchFamily="34" charset="-122"/>
                <a:ea typeface="微软雅黑" panose="020B0503020204020204" pitchFamily="34" charset="-122"/>
              </a:endParaRPr>
            </a:p>
            <a:p>
              <a:pPr algn="just">
                <a:lnSpc>
                  <a:spcPct val="150000"/>
                </a:lnSpc>
                <a:spcAft>
                  <a:spcPts val="1800"/>
                </a:spcAft>
              </a:pPr>
              <a:endParaRPr lang="zh-CN" altLang="en-US" sz="1200" dirty="0">
                <a:latin typeface="微软雅黑" panose="020B0503020204020204" pitchFamily="34" charset="-122"/>
                <a:ea typeface="微软雅黑" panose="020B0503020204020204" pitchFamily="34" charset="-122"/>
              </a:endParaRP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免责声明： 本白皮书仅供参考，请谨慎投资并了解相关风险。我们将不对用户的投资决策承担责任。</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9.2 </a:t>
                </a:r>
                <a:r>
                  <a:rPr lang="zh-CN" altLang="en-US" b="1" dirty="0">
                    <a:solidFill>
                      <a:srgbClr val="CAAC68"/>
                    </a:solidFill>
                    <a:latin typeface="微软雅黑" panose="020B0503020204020204" pitchFamily="34" charset="-122"/>
                    <a:ea typeface="微软雅黑" panose="020B0503020204020204" pitchFamily="34" charset="-122"/>
                  </a:rPr>
                  <a:t>未来发展前景</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99116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id="{78EE04DA-1FD8-247E-E058-6BABCFD2A4DA}"/>
              </a:ext>
            </a:extLst>
          </p:cNvPr>
          <p:cNvGrpSpPr/>
          <p:nvPr/>
        </p:nvGrpSpPr>
        <p:grpSpPr>
          <a:xfrm>
            <a:off x="368299" y="1410863"/>
            <a:ext cx="6121401" cy="1148948"/>
            <a:chOff x="368299" y="1331857"/>
            <a:chExt cx="6121401" cy="1148948"/>
          </a:xfrm>
        </p:grpSpPr>
        <p:sp>
          <p:nvSpPr>
            <p:cNvPr id="105" name="文本框 104">
              <a:extLst>
                <a:ext uri="{FF2B5EF4-FFF2-40B4-BE49-F238E27FC236}">
                  <a16:creationId xmlns:a16="http://schemas.microsoft.com/office/drawing/2014/main" id="{1E69C6F0-4358-C205-BF94-917BD3E28E70}"/>
                </a:ext>
              </a:extLst>
            </p:cNvPr>
            <p:cNvSpPr txBox="1"/>
            <p:nvPr/>
          </p:nvSpPr>
          <p:spPr>
            <a:xfrm>
              <a:off x="368299" y="1717070"/>
              <a:ext cx="3432412" cy="763735"/>
            </a:xfrm>
            <a:prstGeom prst="rect">
              <a:avLst/>
            </a:prstGeom>
            <a:noFill/>
          </p:spPr>
          <p:txBody>
            <a:bodyPr wrap="square">
              <a:spAutoFit/>
            </a:bodyPr>
            <a:lstStyle/>
            <a:p>
              <a:pPr>
                <a:lnSpc>
                  <a:spcPct val="125000"/>
                </a:lnSpc>
              </a:pPr>
              <a:r>
                <a:rPr lang="en-US" altLang="zh-CN" sz="1200" dirty="0">
                  <a:latin typeface="微软雅黑" panose="020B0503020204020204" pitchFamily="34" charset="-122"/>
                  <a:ea typeface="微软雅黑" panose="020B0503020204020204" pitchFamily="34" charset="-122"/>
                </a:rPr>
                <a:t>6.1 </a:t>
              </a:r>
              <a:r>
                <a:rPr lang="zh-CN" altLang="en-US" sz="1200" dirty="0">
                  <a:latin typeface="微软雅黑" panose="020B0503020204020204" pitchFamily="34" charset="-122"/>
                  <a:ea typeface="微软雅黑" panose="020B0503020204020204" pitchFamily="34" charset="-122"/>
                </a:rPr>
                <a:t>通缩机制与货币政策</a:t>
              </a:r>
            </a:p>
            <a:p>
              <a:pPr>
                <a:lnSpc>
                  <a:spcPct val="125000"/>
                </a:lnSpc>
              </a:pPr>
              <a:r>
                <a:rPr lang="en-US" altLang="zh-CN" sz="1200" dirty="0">
                  <a:latin typeface="微软雅黑" panose="020B0503020204020204" pitchFamily="34" charset="-122"/>
                  <a:ea typeface="微软雅黑" panose="020B0503020204020204" pitchFamily="34" charset="-122"/>
                </a:rPr>
                <a:t>6.2 </a:t>
              </a:r>
              <a:r>
                <a:rPr lang="zh-CN" altLang="en-US" sz="1200" dirty="0">
                  <a:latin typeface="微软雅黑" panose="020B0503020204020204" pitchFamily="34" charset="-122"/>
                  <a:ea typeface="微软雅黑" panose="020B0503020204020204" pitchFamily="34" charset="-122"/>
                </a:rPr>
                <a:t>奖励机制与用户激励</a:t>
              </a:r>
            </a:p>
            <a:p>
              <a:pPr>
                <a:lnSpc>
                  <a:spcPct val="125000"/>
                </a:lnSpc>
              </a:pPr>
              <a:r>
                <a:rPr lang="en-US" altLang="zh-CN" sz="1200" dirty="0">
                  <a:latin typeface="微软雅黑" panose="020B0503020204020204" pitchFamily="34" charset="-122"/>
                  <a:ea typeface="微软雅黑" panose="020B0503020204020204" pitchFamily="34" charset="-122"/>
                </a:rPr>
                <a:t>6.3 </a:t>
              </a:r>
              <a:r>
                <a:rPr lang="zh-CN" altLang="en-US" sz="1200" dirty="0">
                  <a:latin typeface="微软雅黑" panose="020B0503020204020204" pitchFamily="34" charset="-122"/>
                  <a:ea typeface="微软雅黑" panose="020B0503020204020204" pitchFamily="34" charset="-122"/>
                </a:rPr>
                <a:t>基于</a:t>
              </a:r>
              <a:r>
                <a:rPr lang="en-US" altLang="zh-CN" sz="1200" dirty="0">
                  <a:latin typeface="微软雅黑" panose="020B0503020204020204" pitchFamily="34" charset="-122"/>
                  <a:ea typeface="微软雅黑" panose="020B0503020204020204" pitchFamily="34" charset="-122"/>
                </a:rPr>
                <a:t>DAO</a:t>
              </a:r>
              <a:r>
                <a:rPr lang="zh-CN" altLang="en-US" sz="1200" dirty="0">
                  <a:latin typeface="微软雅黑" panose="020B0503020204020204" pitchFamily="34" charset="-122"/>
                  <a:ea typeface="微软雅黑" panose="020B0503020204020204" pitchFamily="34" charset="-122"/>
                </a:rPr>
                <a:t>的治理模式</a:t>
              </a:r>
            </a:p>
          </p:txBody>
        </p:sp>
        <p:grpSp>
          <p:nvGrpSpPr>
            <p:cNvPr id="106" name="组合 105">
              <a:extLst>
                <a:ext uri="{FF2B5EF4-FFF2-40B4-BE49-F238E27FC236}">
                  <a16:creationId xmlns:a16="http://schemas.microsoft.com/office/drawing/2014/main" id="{6DDB8C8B-766B-D325-E916-F9489433BF2B}"/>
                </a:ext>
              </a:extLst>
            </p:cNvPr>
            <p:cNvGrpSpPr/>
            <p:nvPr/>
          </p:nvGrpSpPr>
          <p:grpSpPr>
            <a:xfrm>
              <a:off x="368299" y="1331857"/>
              <a:ext cx="6121401" cy="369332"/>
              <a:chOff x="368299" y="1331857"/>
              <a:chExt cx="6121401" cy="369332"/>
            </a:xfrm>
          </p:grpSpPr>
          <p:sp>
            <p:nvSpPr>
              <p:cNvPr id="107" name="文本框 106">
                <a:extLst>
                  <a:ext uri="{FF2B5EF4-FFF2-40B4-BE49-F238E27FC236}">
                    <a16:creationId xmlns:a16="http://schemas.microsoft.com/office/drawing/2014/main" id="{F56218DD-D33B-A25B-F65E-A3922D5112B9}"/>
                  </a:ext>
                </a:extLst>
              </p:cNvPr>
              <p:cNvSpPr txBox="1"/>
              <p:nvPr/>
            </p:nvSpPr>
            <p:spPr>
              <a:xfrm>
                <a:off x="368299" y="1331857"/>
                <a:ext cx="2838924" cy="369332"/>
              </a:xfrm>
              <a:prstGeom prst="rect">
                <a:avLst/>
              </a:prstGeom>
              <a:noFill/>
            </p:spPr>
            <p:txBody>
              <a:bodyPr wrap="square">
                <a:spAutoFit/>
              </a:bodyPr>
              <a:lstStyle/>
              <a:p>
                <a:r>
                  <a:rPr lang="en-US" altLang="zh-CN" b="1" dirty="0">
                    <a:solidFill>
                      <a:srgbClr val="CAAC68"/>
                    </a:solidFill>
                    <a:latin typeface="微软雅黑" panose="020B0503020204020204" pitchFamily="34" charset="-122"/>
                    <a:ea typeface="微软雅黑" panose="020B0503020204020204" pitchFamily="34" charset="-122"/>
                  </a:rPr>
                  <a:t>6. </a:t>
                </a:r>
                <a:r>
                  <a:rPr lang="zh-CN" altLang="en-US" b="1" dirty="0">
                    <a:solidFill>
                      <a:srgbClr val="CAAC68"/>
                    </a:solidFill>
                    <a:latin typeface="微软雅黑" panose="020B0503020204020204" pitchFamily="34" charset="-122"/>
                    <a:ea typeface="微软雅黑" panose="020B0503020204020204" pitchFamily="34" charset="-122"/>
                  </a:rPr>
                  <a:t>经济模型与治理</a:t>
                </a:r>
              </a:p>
            </p:txBody>
          </p:sp>
          <p:cxnSp>
            <p:nvCxnSpPr>
              <p:cNvPr id="108" name="直接连接符 107">
                <a:extLst>
                  <a:ext uri="{FF2B5EF4-FFF2-40B4-BE49-F238E27FC236}">
                    <a16:creationId xmlns:a16="http://schemas.microsoft.com/office/drawing/2014/main" id="{6598576E-AE86-C210-942E-49BA9A241BA8}"/>
                  </a:ext>
                </a:extLst>
              </p:cNvPr>
              <p:cNvCxnSpPr>
                <a:cxnSpLocks/>
              </p:cNvCxnSpPr>
              <p:nvPr/>
            </p:nvCxnSpPr>
            <p:spPr>
              <a:xfrm>
                <a:off x="2497540" y="1516523"/>
                <a:ext cx="3635130" cy="0"/>
              </a:xfrm>
              <a:prstGeom prst="line">
                <a:avLst/>
              </a:prstGeom>
              <a:ln>
                <a:solidFill>
                  <a:srgbClr val="CAAC68"/>
                </a:solidFill>
                <a:prstDash val="dash"/>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F3B085E9-B34E-74DA-257E-DC7AC22D4125}"/>
                  </a:ext>
                </a:extLst>
              </p:cNvPr>
              <p:cNvSpPr txBox="1"/>
              <p:nvPr/>
            </p:nvSpPr>
            <p:spPr>
              <a:xfrm>
                <a:off x="6070996" y="1331857"/>
                <a:ext cx="418704" cy="369332"/>
              </a:xfrm>
              <a:prstGeom prst="rect">
                <a:avLst/>
              </a:prstGeom>
              <a:noFill/>
            </p:spPr>
            <p:txBody>
              <a:bodyPr wrap="square" lIns="72000" rIns="0" rtlCol="0">
                <a:spAutoFit/>
              </a:bodyPr>
              <a:lstStyle/>
              <a:p>
                <a:pPr algn="r"/>
                <a:r>
                  <a:rPr lang="en-US" altLang="zh-CN" dirty="0">
                    <a:solidFill>
                      <a:srgbClr val="CAAC68"/>
                    </a:solidFill>
                  </a:rPr>
                  <a:t>18</a:t>
                </a:r>
                <a:endParaRPr lang="zh-CN" altLang="en-US" dirty="0">
                  <a:solidFill>
                    <a:srgbClr val="CAAC68"/>
                  </a:solidFill>
                </a:endParaRPr>
              </a:p>
            </p:txBody>
          </p:sp>
        </p:grpSp>
      </p:grpSp>
      <p:grpSp>
        <p:nvGrpSpPr>
          <p:cNvPr id="38" name="组合 37">
            <a:extLst>
              <a:ext uri="{FF2B5EF4-FFF2-40B4-BE49-F238E27FC236}">
                <a16:creationId xmlns:a16="http://schemas.microsoft.com/office/drawing/2014/main" id="{A69977FE-2CF1-89BD-F140-4D99EE7E20F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60796C79-196A-DDDA-1860-22448FEEFB4A}"/>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8" name="文本框 7">
              <a:extLst>
                <a:ext uri="{FF2B5EF4-FFF2-40B4-BE49-F238E27FC236}">
                  <a16:creationId xmlns:a16="http://schemas.microsoft.com/office/drawing/2014/main" id="{2591DE57-A3F2-7622-994C-39DCD2E8BFBF}"/>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zh-CN" altLang="en-US" sz="3200" b="1" kern="100" dirty="0">
                  <a:latin typeface="Calibri" panose="020F0502020204030204" pitchFamily="34" charset="0"/>
                  <a:ea typeface="微软雅黑" panose="020B0503020204020204" pitchFamily="34" charset="-122"/>
                  <a:cs typeface="宋体" panose="02010600030101010101" pitchFamily="2" charset="-122"/>
                </a:rPr>
                <a:t>目 录</a:t>
              </a:r>
              <a:endParaRPr lang="zh-CN" altLang="zh-CN" sz="1100" b="1" kern="100" dirty="0">
                <a:effectLst/>
                <a:latin typeface="Calibri" panose="020F0502020204030204" pitchFamily="34" charset="0"/>
                <a:ea typeface="宋体" panose="02010600030101010101" pitchFamily="2" charset="-122"/>
                <a:cs typeface="宋体" panose="02010600030101010101" pitchFamily="2" charset="-122"/>
              </a:endParaRPr>
            </a:p>
          </p:txBody>
        </p:sp>
        <p:sp>
          <p:nvSpPr>
            <p:cNvPr id="4" name="矩形 3">
              <a:extLst>
                <a:ext uri="{FF2B5EF4-FFF2-40B4-BE49-F238E27FC236}">
                  <a16:creationId xmlns:a16="http://schemas.microsoft.com/office/drawing/2014/main" id="{F7C86EF7-E68B-3485-BEFE-F1F0AE365EC9}"/>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5266E06D-43C3-53DF-12C7-F08D22379812}"/>
              </a:ext>
            </a:extLst>
          </p:cNvPr>
          <p:cNvGrpSpPr/>
          <p:nvPr/>
        </p:nvGrpSpPr>
        <p:grpSpPr>
          <a:xfrm>
            <a:off x="368299" y="2915860"/>
            <a:ext cx="6121401" cy="1610613"/>
            <a:chOff x="368299" y="1331857"/>
            <a:chExt cx="6121401" cy="1610613"/>
          </a:xfrm>
        </p:grpSpPr>
        <p:sp>
          <p:nvSpPr>
            <p:cNvPr id="14" name="文本框 13">
              <a:extLst>
                <a:ext uri="{FF2B5EF4-FFF2-40B4-BE49-F238E27FC236}">
                  <a16:creationId xmlns:a16="http://schemas.microsoft.com/office/drawing/2014/main" id="{18261285-7600-F0A0-3B33-47B42904C438}"/>
                </a:ext>
              </a:extLst>
            </p:cNvPr>
            <p:cNvSpPr txBox="1"/>
            <p:nvPr/>
          </p:nvSpPr>
          <p:spPr>
            <a:xfrm>
              <a:off x="368299" y="1717070"/>
              <a:ext cx="3432412" cy="1225400"/>
            </a:xfrm>
            <a:prstGeom prst="rect">
              <a:avLst/>
            </a:prstGeom>
            <a:noFill/>
          </p:spPr>
          <p:txBody>
            <a:bodyPr wrap="square">
              <a:spAutoFit/>
            </a:bodyPr>
            <a:lstStyle/>
            <a:p>
              <a:pPr>
                <a:lnSpc>
                  <a:spcPct val="125000"/>
                </a:lnSpc>
              </a:pPr>
              <a:r>
                <a:rPr lang="en-US" altLang="zh-CN" sz="1200" dirty="0">
                  <a:latin typeface="微软雅黑" panose="020B0503020204020204" pitchFamily="34" charset="-122"/>
                  <a:ea typeface="微软雅黑" panose="020B0503020204020204" pitchFamily="34" charset="-122"/>
                </a:rPr>
                <a:t>7.1 </a:t>
              </a:r>
              <a:r>
                <a:rPr lang="zh-CN" altLang="en-US" sz="1200" dirty="0">
                  <a:latin typeface="微软雅黑" panose="020B0503020204020204" pitchFamily="34" charset="-122"/>
                  <a:ea typeface="微软雅黑" panose="020B0503020204020204" pitchFamily="34" charset="-122"/>
                </a:rPr>
                <a:t>与其他项目的合作</a:t>
              </a:r>
            </a:p>
            <a:p>
              <a:pPr>
                <a:lnSpc>
                  <a:spcPct val="125000"/>
                </a:lnSpc>
              </a:pPr>
              <a:r>
                <a:rPr lang="en-US" altLang="zh-CN" sz="1200" dirty="0">
                  <a:latin typeface="微软雅黑" panose="020B0503020204020204" pitchFamily="34" charset="-122"/>
                  <a:ea typeface="微软雅黑" panose="020B0503020204020204" pitchFamily="34" charset="-122"/>
                </a:rPr>
                <a:t>7.2 </a:t>
              </a:r>
              <a:r>
                <a:rPr lang="zh-CN" altLang="en-US" sz="1200" dirty="0">
                  <a:latin typeface="微软雅黑" panose="020B0503020204020204" pitchFamily="34" charset="-122"/>
                  <a:ea typeface="微软雅黑" panose="020B0503020204020204" pitchFamily="34" charset="-122"/>
                </a:rPr>
                <a:t>支付服务应用</a:t>
              </a:r>
            </a:p>
            <a:p>
              <a:pPr>
                <a:lnSpc>
                  <a:spcPct val="125000"/>
                </a:lnSpc>
              </a:pPr>
              <a:r>
                <a:rPr lang="en-US" altLang="zh-CN" sz="1200" dirty="0">
                  <a:latin typeface="微软雅黑" panose="020B0503020204020204" pitchFamily="34" charset="-122"/>
                  <a:ea typeface="微软雅黑" panose="020B0503020204020204" pitchFamily="34" charset="-122"/>
                </a:rPr>
                <a:t>7.3 </a:t>
              </a:r>
              <a:r>
                <a:rPr lang="zh-CN" altLang="en-US" sz="1200" dirty="0">
                  <a:latin typeface="微软雅黑" panose="020B0503020204020204" pitchFamily="34" charset="-122"/>
                  <a:ea typeface="微软雅黑" panose="020B0503020204020204" pitchFamily="34" charset="-122"/>
                </a:rPr>
                <a:t>开发者社区的构建</a:t>
              </a:r>
            </a:p>
            <a:p>
              <a:pPr>
                <a:lnSpc>
                  <a:spcPct val="125000"/>
                </a:lnSpc>
              </a:pPr>
              <a:r>
                <a:rPr lang="en-US" altLang="zh-CN" sz="1200" dirty="0">
                  <a:latin typeface="微软雅黑" panose="020B0503020204020204" pitchFamily="34" charset="-122"/>
                  <a:ea typeface="微软雅黑" panose="020B0503020204020204" pitchFamily="34" charset="-122"/>
                </a:rPr>
                <a:t>7.4 </a:t>
              </a:r>
              <a:r>
                <a:rPr lang="zh-CN" altLang="en-US" sz="1200" dirty="0">
                  <a:latin typeface="微软雅黑" panose="020B0503020204020204" pitchFamily="34" charset="-122"/>
                  <a:ea typeface="微软雅黑" panose="020B0503020204020204" pitchFamily="34" charset="-122"/>
                </a:rPr>
                <a:t>推动社区发展</a:t>
              </a:r>
            </a:p>
            <a:p>
              <a:pPr>
                <a:lnSpc>
                  <a:spcPct val="125000"/>
                </a:lnSpc>
              </a:pPr>
              <a:r>
                <a:rPr lang="en-US" altLang="zh-CN" sz="1200" dirty="0">
                  <a:latin typeface="微软雅黑" panose="020B0503020204020204" pitchFamily="34" charset="-122"/>
                  <a:ea typeface="微软雅黑" panose="020B0503020204020204" pitchFamily="34" charset="-122"/>
                </a:rPr>
                <a:t>7.5 </a:t>
              </a:r>
              <a:r>
                <a:rPr lang="zh-CN" altLang="en-US" sz="1200" dirty="0">
                  <a:latin typeface="微软雅黑" panose="020B0503020204020204" pitchFamily="34" charset="-122"/>
                  <a:ea typeface="微软雅黑" panose="020B0503020204020204" pitchFamily="34" charset="-122"/>
                </a:rPr>
                <a:t>拓展国际市场</a:t>
              </a:r>
            </a:p>
          </p:txBody>
        </p:sp>
        <p:grpSp>
          <p:nvGrpSpPr>
            <p:cNvPr id="15" name="组合 14">
              <a:extLst>
                <a:ext uri="{FF2B5EF4-FFF2-40B4-BE49-F238E27FC236}">
                  <a16:creationId xmlns:a16="http://schemas.microsoft.com/office/drawing/2014/main" id="{17C25FF2-F3D2-0805-A42A-707E2FBE6D0F}"/>
                </a:ext>
              </a:extLst>
            </p:cNvPr>
            <p:cNvGrpSpPr/>
            <p:nvPr/>
          </p:nvGrpSpPr>
          <p:grpSpPr>
            <a:xfrm>
              <a:off x="368299" y="1331857"/>
              <a:ext cx="6121401" cy="369332"/>
              <a:chOff x="368299" y="1331857"/>
              <a:chExt cx="6121401" cy="369332"/>
            </a:xfrm>
          </p:grpSpPr>
          <p:sp>
            <p:nvSpPr>
              <p:cNvPr id="16" name="文本框 15">
                <a:extLst>
                  <a:ext uri="{FF2B5EF4-FFF2-40B4-BE49-F238E27FC236}">
                    <a16:creationId xmlns:a16="http://schemas.microsoft.com/office/drawing/2014/main" id="{8BE4BA6A-F512-317C-9812-CD2F391DF9F5}"/>
                  </a:ext>
                </a:extLst>
              </p:cNvPr>
              <p:cNvSpPr txBox="1"/>
              <p:nvPr/>
            </p:nvSpPr>
            <p:spPr>
              <a:xfrm>
                <a:off x="368299" y="1331857"/>
                <a:ext cx="2838924" cy="369332"/>
              </a:xfrm>
              <a:prstGeom prst="rect">
                <a:avLst/>
              </a:prstGeom>
              <a:noFill/>
            </p:spPr>
            <p:txBody>
              <a:bodyPr wrap="square">
                <a:spAutoFit/>
              </a:bodyPr>
              <a:lstStyle/>
              <a:p>
                <a:r>
                  <a:rPr lang="en-US" altLang="zh-CN" b="1" dirty="0">
                    <a:solidFill>
                      <a:srgbClr val="CAAC68"/>
                    </a:solidFill>
                    <a:latin typeface="微软雅黑" panose="020B0503020204020204" pitchFamily="34" charset="-122"/>
                    <a:ea typeface="微软雅黑" panose="020B0503020204020204" pitchFamily="34" charset="-122"/>
                  </a:rPr>
                  <a:t>7. </a:t>
                </a:r>
                <a:r>
                  <a:rPr lang="zh-CN" altLang="en-US" b="1" dirty="0">
                    <a:solidFill>
                      <a:srgbClr val="CAAC68"/>
                    </a:solidFill>
                    <a:latin typeface="微软雅黑" panose="020B0503020204020204" pitchFamily="34" charset="-122"/>
                    <a:ea typeface="微软雅黑" panose="020B0503020204020204" pitchFamily="34" charset="-122"/>
                  </a:rPr>
                  <a:t>生态系统建设</a:t>
                </a:r>
              </a:p>
            </p:txBody>
          </p:sp>
          <p:cxnSp>
            <p:nvCxnSpPr>
              <p:cNvPr id="17" name="直接连接符 16">
                <a:extLst>
                  <a:ext uri="{FF2B5EF4-FFF2-40B4-BE49-F238E27FC236}">
                    <a16:creationId xmlns:a16="http://schemas.microsoft.com/office/drawing/2014/main" id="{FDA1839B-12FC-0EE4-5BC6-7793F2AA6703}"/>
                  </a:ext>
                </a:extLst>
              </p:cNvPr>
              <p:cNvCxnSpPr>
                <a:cxnSpLocks/>
              </p:cNvCxnSpPr>
              <p:nvPr/>
            </p:nvCxnSpPr>
            <p:spPr>
              <a:xfrm>
                <a:off x="2292824" y="1516523"/>
                <a:ext cx="3839846" cy="0"/>
              </a:xfrm>
              <a:prstGeom prst="line">
                <a:avLst/>
              </a:prstGeom>
              <a:ln>
                <a:solidFill>
                  <a:srgbClr val="CAAC68"/>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E5DFB63-352F-0381-FE57-5F4AE13B5F53}"/>
                  </a:ext>
                </a:extLst>
              </p:cNvPr>
              <p:cNvSpPr txBox="1"/>
              <p:nvPr/>
            </p:nvSpPr>
            <p:spPr>
              <a:xfrm>
                <a:off x="6070996" y="1331857"/>
                <a:ext cx="418704" cy="369332"/>
              </a:xfrm>
              <a:prstGeom prst="rect">
                <a:avLst/>
              </a:prstGeom>
              <a:noFill/>
            </p:spPr>
            <p:txBody>
              <a:bodyPr wrap="square" lIns="72000" rIns="0" rtlCol="0">
                <a:spAutoFit/>
              </a:bodyPr>
              <a:lstStyle/>
              <a:p>
                <a:pPr algn="r"/>
                <a:r>
                  <a:rPr lang="en-US" altLang="zh-CN" dirty="0">
                    <a:solidFill>
                      <a:srgbClr val="CAAC68"/>
                    </a:solidFill>
                  </a:rPr>
                  <a:t>20</a:t>
                </a:r>
                <a:endParaRPr lang="zh-CN" altLang="en-US" dirty="0">
                  <a:solidFill>
                    <a:srgbClr val="CAAC68"/>
                  </a:solidFill>
                </a:endParaRPr>
              </a:p>
            </p:txBody>
          </p:sp>
        </p:grpSp>
      </p:grpSp>
      <p:grpSp>
        <p:nvGrpSpPr>
          <p:cNvPr id="20" name="组合 19">
            <a:extLst>
              <a:ext uri="{FF2B5EF4-FFF2-40B4-BE49-F238E27FC236}">
                <a16:creationId xmlns:a16="http://schemas.microsoft.com/office/drawing/2014/main" id="{8338FB9B-F8D1-92E7-33A7-C939B50984BD}"/>
              </a:ext>
            </a:extLst>
          </p:cNvPr>
          <p:cNvGrpSpPr/>
          <p:nvPr/>
        </p:nvGrpSpPr>
        <p:grpSpPr>
          <a:xfrm>
            <a:off x="368299" y="4882522"/>
            <a:ext cx="6121401" cy="1841445"/>
            <a:chOff x="368299" y="1331857"/>
            <a:chExt cx="6121401" cy="1841445"/>
          </a:xfrm>
        </p:grpSpPr>
        <p:sp>
          <p:nvSpPr>
            <p:cNvPr id="22" name="文本框 21">
              <a:extLst>
                <a:ext uri="{FF2B5EF4-FFF2-40B4-BE49-F238E27FC236}">
                  <a16:creationId xmlns:a16="http://schemas.microsoft.com/office/drawing/2014/main" id="{98A1088B-5315-2C99-78C5-36FAFFCF80A5}"/>
                </a:ext>
              </a:extLst>
            </p:cNvPr>
            <p:cNvSpPr txBox="1"/>
            <p:nvPr/>
          </p:nvSpPr>
          <p:spPr>
            <a:xfrm>
              <a:off x="368299" y="1717070"/>
              <a:ext cx="3432412" cy="1456232"/>
            </a:xfrm>
            <a:prstGeom prst="rect">
              <a:avLst/>
            </a:prstGeom>
            <a:noFill/>
          </p:spPr>
          <p:txBody>
            <a:bodyPr wrap="square">
              <a:spAutoFit/>
            </a:bodyPr>
            <a:lstStyle/>
            <a:p>
              <a:pPr>
                <a:lnSpc>
                  <a:spcPct val="125000"/>
                </a:lnSpc>
              </a:pPr>
              <a:r>
                <a:rPr lang="en-US" altLang="zh-CN" sz="1200" dirty="0">
                  <a:latin typeface="微软雅黑" panose="020B0503020204020204" pitchFamily="34" charset="-122"/>
                  <a:ea typeface="微软雅黑" panose="020B0503020204020204" pitchFamily="34" charset="-122"/>
                </a:rPr>
                <a:t>8.1 </a:t>
              </a:r>
              <a:r>
                <a:rPr lang="zh-CN" altLang="en-US" sz="1200" dirty="0">
                  <a:latin typeface="微软雅黑" panose="020B0503020204020204" pitchFamily="34" charset="-122"/>
                  <a:ea typeface="微软雅黑" panose="020B0503020204020204" pitchFamily="34" charset="-122"/>
                </a:rPr>
                <a:t>监管政策风险</a:t>
              </a:r>
            </a:p>
            <a:p>
              <a:pPr>
                <a:lnSpc>
                  <a:spcPct val="125000"/>
                </a:lnSpc>
              </a:pPr>
              <a:r>
                <a:rPr lang="en-US" altLang="zh-CN" sz="1200" dirty="0">
                  <a:latin typeface="微软雅黑" panose="020B0503020204020204" pitchFamily="34" charset="-122"/>
                  <a:ea typeface="微软雅黑" panose="020B0503020204020204" pitchFamily="34" charset="-122"/>
                </a:rPr>
                <a:t>8.2 </a:t>
              </a:r>
              <a:r>
                <a:rPr lang="zh-CN" altLang="en-US" sz="1200" dirty="0">
                  <a:latin typeface="微软雅黑" panose="020B0503020204020204" pitchFamily="34" charset="-122"/>
                  <a:ea typeface="微软雅黑" panose="020B0503020204020204" pitchFamily="34" charset="-122"/>
                </a:rPr>
                <a:t>安全风险</a:t>
              </a:r>
            </a:p>
            <a:p>
              <a:pPr>
                <a:lnSpc>
                  <a:spcPct val="125000"/>
                </a:lnSpc>
              </a:pPr>
              <a:r>
                <a:rPr lang="en-US" altLang="zh-CN" sz="1200" dirty="0">
                  <a:latin typeface="微软雅黑" panose="020B0503020204020204" pitchFamily="34" charset="-122"/>
                  <a:ea typeface="微软雅黑" panose="020B0503020204020204" pitchFamily="34" charset="-122"/>
                </a:rPr>
                <a:t>8.3 </a:t>
              </a:r>
              <a:r>
                <a:rPr lang="zh-CN" altLang="en-US" sz="1200" dirty="0">
                  <a:latin typeface="微软雅黑" panose="020B0503020204020204" pitchFamily="34" charset="-122"/>
                  <a:ea typeface="微软雅黑" panose="020B0503020204020204" pitchFamily="34" charset="-122"/>
                </a:rPr>
                <a:t>技术风险</a:t>
              </a:r>
            </a:p>
            <a:p>
              <a:pPr>
                <a:lnSpc>
                  <a:spcPct val="125000"/>
                </a:lnSpc>
              </a:pPr>
              <a:r>
                <a:rPr lang="en-US" altLang="zh-CN" sz="1200" dirty="0">
                  <a:latin typeface="微软雅黑" panose="020B0503020204020204" pitchFamily="34" charset="-122"/>
                  <a:ea typeface="微软雅黑" panose="020B0503020204020204" pitchFamily="34" charset="-122"/>
                </a:rPr>
                <a:t>8.4 </a:t>
              </a:r>
              <a:r>
                <a:rPr lang="zh-CN" altLang="en-US" sz="1200" dirty="0">
                  <a:latin typeface="微软雅黑" panose="020B0503020204020204" pitchFamily="34" charset="-122"/>
                  <a:ea typeface="微软雅黑" panose="020B0503020204020204" pitchFamily="34" charset="-122"/>
                </a:rPr>
                <a:t>市场风险</a:t>
              </a:r>
            </a:p>
            <a:p>
              <a:pPr>
                <a:lnSpc>
                  <a:spcPct val="125000"/>
                </a:lnSpc>
              </a:pPr>
              <a:r>
                <a:rPr lang="en-US" altLang="zh-CN" sz="1200" dirty="0">
                  <a:latin typeface="微软雅黑" panose="020B0503020204020204" pitchFamily="34" charset="-122"/>
                  <a:ea typeface="微软雅黑" panose="020B0503020204020204" pitchFamily="34" charset="-122"/>
                </a:rPr>
                <a:t>8.5 </a:t>
              </a:r>
              <a:r>
                <a:rPr lang="zh-CN" altLang="en-US" sz="1200" dirty="0">
                  <a:latin typeface="微软雅黑" panose="020B0503020204020204" pitchFamily="34" charset="-122"/>
                  <a:ea typeface="微软雅黑" panose="020B0503020204020204" pitchFamily="34" charset="-122"/>
                </a:rPr>
                <a:t>竞争风险</a:t>
              </a:r>
            </a:p>
            <a:p>
              <a:pPr>
                <a:lnSpc>
                  <a:spcPct val="125000"/>
                </a:lnSpc>
              </a:pPr>
              <a:r>
                <a:rPr lang="en-US" altLang="zh-CN" sz="1200" dirty="0">
                  <a:latin typeface="微软雅黑" panose="020B0503020204020204" pitchFamily="34" charset="-122"/>
                  <a:ea typeface="微软雅黑" panose="020B0503020204020204" pitchFamily="34" charset="-122"/>
                </a:rPr>
                <a:t>8.6 </a:t>
              </a:r>
              <a:r>
                <a:rPr lang="zh-CN" altLang="en-US" sz="1200" dirty="0">
                  <a:latin typeface="微软雅黑" panose="020B0503020204020204" pitchFamily="34" charset="-122"/>
                  <a:ea typeface="微软雅黑" panose="020B0503020204020204" pitchFamily="34" charset="-122"/>
                </a:rPr>
                <a:t>社会认知风险</a:t>
              </a:r>
            </a:p>
          </p:txBody>
        </p:sp>
        <p:grpSp>
          <p:nvGrpSpPr>
            <p:cNvPr id="23" name="组合 22">
              <a:extLst>
                <a:ext uri="{FF2B5EF4-FFF2-40B4-BE49-F238E27FC236}">
                  <a16:creationId xmlns:a16="http://schemas.microsoft.com/office/drawing/2014/main" id="{30208739-E0DE-8B4C-ED25-78837C15206F}"/>
                </a:ext>
              </a:extLst>
            </p:cNvPr>
            <p:cNvGrpSpPr/>
            <p:nvPr/>
          </p:nvGrpSpPr>
          <p:grpSpPr>
            <a:xfrm>
              <a:off x="368299" y="1331857"/>
              <a:ext cx="6121401" cy="369332"/>
              <a:chOff x="368299" y="1331857"/>
              <a:chExt cx="6121401" cy="369332"/>
            </a:xfrm>
          </p:grpSpPr>
          <p:sp>
            <p:nvSpPr>
              <p:cNvPr id="25" name="文本框 24">
                <a:extLst>
                  <a:ext uri="{FF2B5EF4-FFF2-40B4-BE49-F238E27FC236}">
                    <a16:creationId xmlns:a16="http://schemas.microsoft.com/office/drawing/2014/main" id="{CAD46380-55FD-8348-4409-198BB410EC9A}"/>
                  </a:ext>
                </a:extLst>
              </p:cNvPr>
              <p:cNvSpPr txBox="1"/>
              <p:nvPr/>
            </p:nvSpPr>
            <p:spPr>
              <a:xfrm>
                <a:off x="368299" y="1331857"/>
                <a:ext cx="2838924" cy="369332"/>
              </a:xfrm>
              <a:prstGeom prst="rect">
                <a:avLst/>
              </a:prstGeom>
              <a:noFill/>
            </p:spPr>
            <p:txBody>
              <a:bodyPr wrap="square">
                <a:spAutoFit/>
              </a:bodyPr>
              <a:lstStyle/>
              <a:p>
                <a:r>
                  <a:rPr lang="en-US" altLang="zh-CN" b="1" dirty="0">
                    <a:solidFill>
                      <a:srgbClr val="CAAC68"/>
                    </a:solidFill>
                    <a:latin typeface="微软雅黑" panose="020B0503020204020204" pitchFamily="34" charset="-122"/>
                    <a:ea typeface="微软雅黑" panose="020B0503020204020204" pitchFamily="34" charset="-122"/>
                  </a:rPr>
                  <a:t>8. </a:t>
                </a:r>
                <a:r>
                  <a:rPr lang="zh-CN" altLang="en-US" b="1" dirty="0">
                    <a:solidFill>
                      <a:srgbClr val="CAAC68"/>
                    </a:solidFill>
                    <a:latin typeface="微软雅黑" panose="020B0503020204020204" pitchFamily="34" charset="-122"/>
                    <a:ea typeface="微软雅黑" panose="020B0503020204020204" pitchFamily="34" charset="-122"/>
                  </a:rPr>
                  <a:t>风险与挑战</a:t>
                </a:r>
              </a:p>
            </p:txBody>
          </p:sp>
          <p:cxnSp>
            <p:nvCxnSpPr>
              <p:cNvPr id="27" name="直接连接符 26">
                <a:extLst>
                  <a:ext uri="{FF2B5EF4-FFF2-40B4-BE49-F238E27FC236}">
                    <a16:creationId xmlns:a16="http://schemas.microsoft.com/office/drawing/2014/main" id="{DF4ABD0F-9C68-DBDD-4F20-E2A59B5E22DE}"/>
                  </a:ext>
                </a:extLst>
              </p:cNvPr>
              <p:cNvCxnSpPr>
                <a:cxnSpLocks/>
              </p:cNvCxnSpPr>
              <p:nvPr/>
            </p:nvCxnSpPr>
            <p:spPr>
              <a:xfrm>
                <a:off x="2084505" y="1516523"/>
                <a:ext cx="4048165" cy="0"/>
              </a:xfrm>
              <a:prstGeom prst="line">
                <a:avLst/>
              </a:prstGeom>
              <a:ln>
                <a:solidFill>
                  <a:srgbClr val="CAAC68"/>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5315633-ED7C-AAFB-A794-C874F6236422}"/>
                  </a:ext>
                </a:extLst>
              </p:cNvPr>
              <p:cNvSpPr txBox="1"/>
              <p:nvPr/>
            </p:nvSpPr>
            <p:spPr>
              <a:xfrm>
                <a:off x="6070996" y="1331857"/>
                <a:ext cx="418704" cy="369332"/>
              </a:xfrm>
              <a:prstGeom prst="rect">
                <a:avLst/>
              </a:prstGeom>
              <a:noFill/>
            </p:spPr>
            <p:txBody>
              <a:bodyPr wrap="square" lIns="72000" rIns="0" rtlCol="0">
                <a:spAutoFit/>
              </a:bodyPr>
              <a:lstStyle/>
              <a:p>
                <a:pPr algn="r"/>
                <a:r>
                  <a:rPr lang="en-US" altLang="zh-CN" dirty="0">
                    <a:solidFill>
                      <a:srgbClr val="CAAC68"/>
                    </a:solidFill>
                  </a:rPr>
                  <a:t>22</a:t>
                </a:r>
                <a:endParaRPr lang="zh-CN" altLang="en-US" dirty="0">
                  <a:solidFill>
                    <a:srgbClr val="CAAC68"/>
                  </a:solidFill>
                </a:endParaRPr>
              </a:p>
            </p:txBody>
          </p:sp>
        </p:grpSp>
      </p:grpSp>
      <p:grpSp>
        <p:nvGrpSpPr>
          <p:cNvPr id="29" name="组合 28">
            <a:extLst>
              <a:ext uri="{FF2B5EF4-FFF2-40B4-BE49-F238E27FC236}">
                <a16:creationId xmlns:a16="http://schemas.microsoft.com/office/drawing/2014/main" id="{A8C2A9DA-39DA-67D0-B9F4-6574FD0191F5}"/>
              </a:ext>
            </a:extLst>
          </p:cNvPr>
          <p:cNvGrpSpPr/>
          <p:nvPr/>
        </p:nvGrpSpPr>
        <p:grpSpPr>
          <a:xfrm>
            <a:off x="368299" y="7080017"/>
            <a:ext cx="6121401" cy="918116"/>
            <a:chOff x="368299" y="1331857"/>
            <a:chExt cx="6121401" cy="918116"/>
          </a:xfrm>
        </p:grpSpPr>
        <p:sp>
          <p:nvSpPr>
            <p:cNvPr id="30" name="文本框 29">
              <a:extLst>
                <a:ext uri="{FF2B5EF4-FFF2-40B4-BE49-F238E27FC236}">
                  <a16:creationId xmlns:a16="http://schemas.microsoft.com/office/drawing/2014/main" id="{3D2EBB8A-6959-40B6-360B-B328AF23E914}"/>
                </a:ext>
              </a:extLst>
            </p:cNvPr>
            <p:cNvSpPr txBox="1"/>
            <p:nvPr/>
          </p:nvSpPr>
          <p:spPr>
            <a:xfrm>
              <a:off x="368299" y="1717070"/>
              <a:ext cx="3432412" cy="532903"/>
            </a:xfrm>
            <a:prstGeom prst="rect">
              <a:avLst/>
            </a:prstGeom>
            <a:noFill/>
          </p:spPr>
          <p:txBody>
            <a:bodyPr wrap="square">
              <a:spAutoFit/>
            </a:bodyPr>
            <a:lstStyle/>
            <a:p>
              <a:pPr>
                <a:lnSpc>
                  <a:spcPct val="125000"/>
                </a:lnSpc>
              </a:pPr>
              <a:r>
                <a:rPr lang="en-US" altLang="zh-CN" sz="1200" dirty="0">
                  <a:latin typeface="微软雅黑" panose="020B0503020204020204" pitchFamily="34" charset="-122"/>
                  <a:ea typeface="微软雅黑" panose="020B0503020204020204" pitchFamily="34" charset="-122"/>
                </a:rPr>
                <a:t>9.1 </a:t>
              </a:r>
              <a:r>
                <a:rPr lang="zh-CN" altLang="en-US" sz="1200" dirty="0">
                  <a:latin typeface="微软雅黑" panose="020B0503020204020204" pitchFamily="34" charset="-122"/>
                  <a:ea typeface="微软雅黑" panose="020B0503020204020204" pitchFamily="34" charset="-122"/>
                </a:rPr>
                <a:t>项目核心价值</a:t>
              </a:r>
            </a:p>
            <a:p>
              <a:pPr>
                <a:lnSpc>
                  <a:spcPct val="125000"/>
                </a:lnSpc>
              </a:pPr>
              <a:r>
                <a:rPr lang="en-US" altLang="zh-CN" sz="1200" dirty="0">
                  <a:latin typeface="微软雅黑" panose="020B0503020204020204" pitchFamily="34" charset="-122"/>
                  <a:ea typeface="微软雅黑" panose="020B0503020204020204" pitchFamily="34" charset="-122"/>
                </a:rPr>
                <a:t>9.2 </a:t>
              </a:r>
              <a:r>
                <a:rPr lang="zh-CN" altLang="en-US" sz="1200" dirty="0">
                  <a:latin typeface="微软雅黑" panose="020B0503020204020204" pitchFamily="34" charset="-122"/>
                  <a:ea typeface="微软雅黑" panose="020B0503020204020204" pitchFamily="34" charset="-122"/>
                </a:rPr>
                <a:t>未来发展前景</a:t>
              </a:r>
            </a:p>
          </p:txBody>
        </p:sp>
        <p:grpSp>
          <p:nvGrpSpPr>
            <p:cNvPr id="31" name="组合 30">
              <a:extLst>
                <a:ext uri="{FF2B5EF4-FFF2-40B4-BE49-F238E27FC236}">
                  <a16:creationId xmlns:a16="http://schemas.microsoft.com/office/drawing/2014/main" id="{FF2FEC2B-1703-FC27-C51F-DC459ECE9A3D}"/>
                </a:ext>
              </a:extLst>
            </p:cNvPr>
            <p:cNvGrpSpPr/>
            <p:nvPr/>
          </p:nvGrpSpPr>
          <p:grpSpPr>
            <a:xfrm>
              <a:off x="368299" y="1331857"/>
              <a:ext cx="6121401" cy="369332"/>
              <a:chOff x="368299" y="1331857"/>
              <a:chExt cx="6121401" cy="369332"/>
            </a:xfrm>
          </p:grpSpPr>
          <p:sp>
            <p:nvSpPr>
              <p:cNvPr id="32" name="文本框 31">
                <a:extLst>
                  <a:ext uri="{FF2B5EF4-FFF2-40B4-BE49-F238E27FC236}">
                    <a16:creationId xmlns:a16="http://schemas.microsoft.com/office/drawing/2014/main" id="{2883E6B3-BF6A-1F6F-2868-7D231DEFEF51}"/>
                  </a:ext>
                </a:extLst>
              </p:cNvPr>
              <p:cNvSpPr txBox="1"/>
              <p:nvPr/>
            </p:nvSpPr>
            <p:spPr>
              <a:xfrm>
                <a:off x="368299" y="1331857"/>
                <a:ext cx="2838924" cy="369332"/>
              </a:xfrm>
              <a:prstGeom prst="rect">
                <a:avLst/>
              </a:prstGeom>
              <a:noFill/>
            </p:spPr>
            <p:txBody>
              <a:bodyPr wrap="square">
                <a:spAutoFit/>
              </a:bodyPr>
              <a:lstStyle/>
              <a:p>
                <a:r>
                  <a:rPr lang="en-US" altLang="zh-CN" b="1" dirty="0">
                    <a:solidFill>
                      <a:srgbClr val="CAAC68"/>
                    </a:solidFill>
                    <a:latin typeface="微软雅黑" panose="020B0503020204020204" pitchFamily="34" charset="-122"/>
                    <a:ea typeface="微软雅黑" panose="020B0503020204020204" pitchFamily="34" charset="-122"/>
                  </a:rPr>
                  <a:t>9. </a:t>
                </a:r>
                <a:r>
                  <a:rPr lang="zh-CN" altLang="en-US" b="1" dirty="0">
                    <a:solidFill>
                      <a:srgbClr val="CAAC68"/>
                    </a:solidFill>
                    <a:latin typeface="微软雅黑" panose="020B0503020204020204" pitchFamily="34" charset="-122"/>
                    <a:ea typeface="微软雅黑" panose="020B0503020204020204" pitchFamily="34" charset="-122"/>
                  </a:rPr>
                  <a:t>结论</a:t>
                </a:r>
              </a:p>
            </p:txBody>
          </p:sp>
          <p:cxnSp>
            <p:nvCxnSpPr>
              <p:cNvPr id="33" name="直接连接符 32">
                <a:extLst>
                  <a:ext uri="{FF2B5EF4-FFF2-40B4-BE49-F238E27FC236}">
                    <a16:creationId xmlns:a16="http://schemas.microsoft.com/office/drawing/2014/main" id="{2BE76EC6-F3CB-B5BD-CBC5-04836BB5C2E1}"/>
                  </a:ext>
                </a:extLst>
              </p:cNvPr>
              <p:cNvCxnSpPr>
                <a:cxnSpLocks/>
              </p:cNvCxnSpPr>
              <p:nvPr/>
            </p:nvCxnSpPr>
            <p:spPr>
              <a:xfrm>
                <a:off x="1364776" y="1516523"/>
                <a:ext cx="4767894" cy="0"/>
              </a:xfrm>
              <a:prstGeom prst="line">
                <a:avLst/>
              </a:prstGeom>
              <a:ln>
                <a:solidFill>
                  <a:srgbClr val="CAAC68"/>
                </a:solidFill>
                <a:prstDash val="dash"/>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D8FE2637-2EB7-BA99-1706-D7C5E9BD0B21}"/>
                  </a:ext>
                </a:extLst>
              </p:cNvPr>
              <p:cNvSpPr txBox="1"/>
              <p:nvPr/>
            </p:nvSpPr>
            <p:spPr>
              <a:xfrm>
                <a:off x="6070996" y="1331857"/>
                <a:ext cx="418704" cy="369332"/>
              </a:xfrm>
              <a:prstGeom prst="rect">
                <a:avLst/>
              </a:prstGeom>
              <a:noFill/>
            </p:spPr>
            <p:txBody>
              <a:bodyPr wrap="square" lIns="72000" rIns="0" rtlCol="0">
                <a:spAutoFit/>
              </a:bodyPr>
              <a:lstStyle/>
              <a:p>
                <a:pPr algn="r"/>
                <a:r>
                  <a:rPr lang="en-US" altLang="zh-CN" dirty="0">
                    <a:solidFill>
                      <a:srgbClr val="CAAC68"/>
                    </a:solidFill>
                  </a:rPr>
                  <a:t>24</a:t>
                </a:r>
                <a:endParaRPr lang="zh-CN" altLang="en-US" dirty="0">
                  <a:solidFill>
                    <a:srgbClr val="CAAC68"/>
                  </a:solidFill>
                </a:endParaRPr>
              </a:p>
            </p:txBody>
          </p:sp>
        </p:grpSp>
      </p:grpSp>
    </p:spTree>
    <p:extLst>
      <p:ext uri="{BB962C8B-B14F-4D97-AF65-F5344CB8AC3E}">
        <p14:creationId xmlns:p14="http://schemas.microsoft.com/office/powerpoint/2010/main" val="418105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E7E0B5E3-C888-2A8A-8F09-71E4DFAC8F46}"/>
              </a:ext>
            </a:extLst>
          </p:cNvPr>
          <p:cNvGrpSpPr/>
          <p:nvPr/>
        </p:nvGrpSpPr>
        <p:grpSpPr>
          <a:xfrm>
            <a:off x="383539" y="4732860"/>
            <a:ext cx="5935048" cy="453088"/>
            <a:chOff x="373676" y="2489960"/>
            <a:chExt cx="5935048" cy="453088"/>
          </a:xfrm>
        </p:grpSpPr>
        <p:sp>
          <p:nvSpPr>
            <p:cNvPr id="12" name="文本框 11">
              <a:extLst>
                <a:ext uri="{FF2B5EF4-FFF2-40B4-BE49-F238E27FC236}">
                  <a16:creationId xmlns:a16="http://schemas.microsoft.com/office/drawing/2014/main" id="{C358118F-CF0D-5EB2-A231-1CDB687782F3}"/>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1.2 </a:t>
              </a:r>
              <a:r>
                <a:rPr lang="zh-CN" altLang="en-US" b="1" dirty="0">
                  <a:solidFill>
                    <a:srgbClr val="CAAC68"/>
                  </a:solidFill>
                  <a:latin typeface="微软雅黑" panose="020B0503020204020204" pitchFamily="34" charset="-122"/>
                  <a:ea typeface="微软雅黑" panose="020B0503020204020204" pitchFamily="34" charset="-122"/>
                </a:rPr>
                <a:t>区块链与加密货币的崛起</a:t>
              </a:r>
            </a:p>
          </p:txBody>
        </p:sp>
        <p:pic>
          <p:nvPicPr>
            <p:cNvPr id="13" name="图片 12">
              <a:extLst>
                <a:ext uri="{FF2B5EF4-FFF2-40B4-BE49-F238E27FC236}">
                  <a16:creationId xmlns:a16="http://schemas.microsoft.com/office/drawing/2014/main" id="{86F81284-0F91-BE8E-E396-E1EDDE43DF2F}"/>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1.</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引言</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30A2D18B-4C31-57B6-CAB5-4DCEC03EAF22}"/>
              </a:ext>
            </a:extLst>
          </p:cNvPr>
          <p:cNvSpPr txBox="1"/>
          <p:nvPr/>
        </p:nvSpPr>
        <p:spPr>
          <a:xfrm>
            <a:off x="383539" y="1297065"/>
            <a:ext cx="6106161" cy="890693"/>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在当今信息时代，科技的迅速发展正深刻影响着我们的生活和经济体系。区块链技术作为一项引领性创新，正在以前所未有的方式改变着传统产业和金融领域。在这个引人瞩目的背景下，加密货币作为数字化价值交换的代表，逐渐成为全球范围内探索和投资的焦点。</a:t>
            </a:r>
          </a:p>
        </p:txBody>
      </p:sp>
      <p:sp>
        <p:nvSpPr>
          <p:cNvPr id="15" name="文本框 14">
            <a:extLst>
              <a:ext uri="{FF2B5EF4-FFF2-40B4-BE49-F238E27FC236}">
                <a16:creationId xmlns:a16="http://schemas.microsoft.com/office/drawing/2014/main" id="{4D660A0F-A1A5-9D38-E9BB-39E4451E375F}"/>
              </a:ext>
            </a:extLst>
          </p:cNvPr>
          <p:cNvSpPr txBox="1"/>
          <p:nvPr/>
        </p:nvSpPr>
        <p:spPr>
          <a:xfrm>
            <a:off x="383539" y="3221087"/>
            <a:ext cx="6106161" cy="1167692"/>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过去几十年里，数字化技术的迅猛发展带来了全球化和互联互通的新时代。然而，传统金融体系仍受到地理和中介机构的限制，导致交易不便、费用高昂以及透明度不足。在这个背景下，区块链技术以其分布式账本和去中心化特点，为实现更高效、安全和开放的金融交易提供了崭新的可能性。</a:t>
            </a:r>
          </a:p>
        </p:txBody>
      </p:sp>
      <p:sp>
        <p:nvSpPr>
          <p:cNvPr id="19" name="文本框 18">
            <a:extLst>
              <a:ext uri="{FF2B5EF4-FFF2-40B4-BE49-F238E27FC236}">
                <a16:creationId xmlns:a16="http://schemas.microsoft.com/office/drawing/2014/main" id="{CCB4AC7A-407F-C3C5-AAF0-A019BFB7F6A0}"/>
              </a:ext>
            </a:extLst>
          </p:cNvPr>
          <p:cNvSpPr txBox="1"/>
          <p:nvPr/>
        </p:nvSpPr>
        <p:spPr>
          <a:xfrm>
            <a:off x="383539" y="5422108"/>
            <a:ext cx="6106161" cy="890693"/>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区块链技术的引入为数字资产的创建和管理带来了创新突破。加密货币作为区块链技术应用的杰出代表，不仅克服了传统货币体系的地域限制，还提供了更为安全的交易方式。区块链的不可篡改性和透明性使得每一笔交易都能被追溯和验证，为金融交易赋予了更高的信任度。</a:t>
            </a:r>
          </a:p>
        </p:txBody>
      </p:sp>
      <p:sp>
        <p:nvSpPr>
          <p:cNvPr id="22" name="文本框 21">
            <a:extLst>
              <a:ext uri="{FF2B5EF4-FFF2-40B4-BE49-F238E27FC236}">
                <a16:creationId xmlns:a16="http://schemas.microsoft.com/office/drawing/2014/main" id="{D1B488D6-A8D8-1F88-0F9C-8470EF1CAE42}"/>
              </a:ext>
            </a:extLst>
          </p:cNvPr>
          <p:cNvSpPr txBox="1"/>
          <p:nvPr/>
        </p:nvSpPr>
        <p:spPr>
          <a:xfrm>
            <a:off x="383539" y="7346130"/>
            <a:ext cx="6106161" cy="1998689"/>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然而，当前加密货币市场依然面临诸多挑战和问题。价格的高度波动性、缺乏监管、交易速度的限制，以及对普通用户不够友好的用户界面，都限制了加密货币的广泛应用和普及。投资者和使用者需要更稳定、更安全、更易用的数字资产解决方案，以便在日常生活和投资中获得更大的便利和价值。</a:t>
            </a:r>
          </a:p>
          <a:p>
            <a:pPr algn="just">
              <a:lnSpc>
                <a:spcPct val="150000"/>
              </a:lnSpc>
            </a:pPr>
            <a:r>
              <a:rPr lang="zh-CN" altLang="en-US" sz="1200" dirty="0">
                <a:latin typeface="微软雅黑" panose="020B0503020204020204" pitchFamily="34" charset="-122"/>
                <a:ea typeface="微软雅黑" panose="020B0503020204020204" pitchFamily="34" charset="-122"/>
              </a:rPr>
              <a:t>在这一背景下，本白皮书将深入探讨“龙币”智能合约的设计和特点，以期为解决当前市场问题和满足用户需求做出贡献。通过结合区块链技术的优势和创新应用，我们将努力打造一个安全、稳定、去中心化的加密货币生态系统，为用户创造更加自由和开放的金融体验。</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48996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1.1 </a:t>
              </a:r>
              <a:r>
                <a:rPr lang="zh-CN" altLang="en-US" b="1" dirty="0">
                  <a:solidFill>
                    <a:srgbClr val="CAAC68"/>
                  </a:solidFill>
                  <a:latin typeface="微软雅黑" panose="020B0503020204020204" pitchFamily="34" charset="-122"/>
                  <a:ea typeface="微软雅黑" panose="020B0503020204020204" pitchFamily="34" charset="-122"/>
                </a:rPr>
                <a:t>背景介绍</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nvGrpSpPr>
          <p:cNvPr id="14" name="组合 13">
            <a:extLst>
              <a:ext uri="{FF2B5EF4-FFF2-40B4-BE49-F238E27FC236}">
                <a16:creationId xmlns:a16="http://schemas.microsoft.com/office/drawing/2014/main" id="{5C461DC2-EEA1-8E16-5068-762083BA1A25}"/>
              </a:ext>
            </a:extLst>
          </p:cNvPr>
          <p:cNvGrpSpPr/>
          <p:nvPr/>
        </p:nvGrpSpPr>
        <p:grpSpPr>
          <a:xfrm>
            <a:off x="383539" y="6786668"/>
            <a:ext cx="5935048" cy="453088"/>
            <a:chOff x="373676" y="2489960"/>
            <a:chExt cx="5935048" cy="453088"/>
          </a:xfrm>
        </p:grpSpPr>
        <p:sp>
          <p:nvSpPr>
            <p:cNvPr id="23" name="文本框 22">
              <a:extLst>
                <a:ext uri="{FF2B5EF4-FFF2-40B4-BE49-F238E27FC236}">
                  <a16:creationId xmlns:a16="http://schemas.microsoft.com/office/drawing/2014/main" id="{D10B23D1-406C-F809-9EF1-4C6EBAF16C51}"/>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1.3 </a:t>
              </a:r>
              <a:r>
                <a:rPr lang="zh-CN" altLang="en-US" b="1" dirty="0">
                  <a:solidFill>
                    <a:srgbClr val="CAAC68"/>
                  </a:solidFill>
                  <a:latin typeface="微软雅黑" panose="020B0503020204020204" pitchFamily="34" charset="-122"/>
                  <a:ea typeface="微软雅黑" panose="020B0503020204020204" pitchFamily="34" charset="-122"/>
                </a:rPr>
                <a:t>当前市场问题与需求</a:t>
              </a:r>
            </a:p>
          </p:txBody>
        </p:sp>
        <p:pic>
          <p:nvPicPr>
            <p:cNvPr id="24" name="图片 23">
              <a:extLst>
                <a:ext uri="{FF2B5EF4-FFF2-40B4-BE49-F238E27FC236}">
                  <a16:creationId xmlns:a16="http://schemas.microsoft.com/office/drawing/2014/main" id="{6A56CDEE-D299-8842-559A-7A59EA94E6DB}"/>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spTree>
    <p:extLst>
      <p:ext uri="{BB962C8B-B14F-4D97-AF65-F5344CB8AC3E}">
        <p14:creationId xmlns:p14="http://schemas.microsoft.com/office/powerpoint/2010/main" val="298972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2.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项目概述</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30A2D18B-4C31-57B6-CAB5-4DCEC03EAF22}"/>
              </a:ext>
            </a:extLst>
          </p:cNvPr>
          <p:cNvSpPr txBox="1"/>
          <p:nvPr/>
        </p:nvSpPr>
        <p:spPr>
          <a:xfrm>
            <a:off x="383539" y="1297065"/>
            <a:ext cx="6106161" cy="613694"/>
          </a:xfrm>
          <a:prstGeom prst="rect">
            <a:avLst/>
          </a:prstGeom>
          <a:noFill/>
        </p:spPr>
        <p:txBody>
          <a:bodyPr wrap="square" lIns="0" rIns="0">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在本节中，我们将详细介绍“龙币”智能合约项目的核心信息，包括项目名称、背景，公司地址与背景，以及项目的优势和团队介绍。</a:t>
            </a:r>
          </a:p>
        </p:txBody>
      </p:sp>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1952522"/>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项目名称：龙币（</a:t>
            </a:r>
            <a:r>
              <a:rPr lang="en-US" altLang="zh-CN" sz="1200" dirty="0" err="1">
                <a:latin typeface="微软雅黑" panose="020B0503020204020204" pitchFamily="34" charset="-122"/>
                <a:ea typeface="微软雅黑" panose="020B0503020204020204" pitchFamily="34" charset="-122"/>
              </a:rPr>
              <a:t>DragonCoin</a:t>
            </a:r>
            <a:r>
              <a:rPr lang="zh-CN" altLang="en-US" sz="1200" dirty="0">
                <a:latin typeface="微软雅黑" panose="020B0503020204020204" pitchFamily="34" charset="-122"/>
                <a:ea typeface="微软雅黑" panose="020B0503020204020204" pitchFamily="34" charset="-122"/>
              </a:rPr>
              <a:t>）</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背景： 随着数字化时代的不断演进，区块链技术正在引领着一场数字化革命，深刻影响着传统的经济模式和金融体系。在这个充满机遇和挑战的背景下，我们发现了加密货币作为数字资产交换的创新可能性。然而，当前的加密货币市场仍面临着不稳定性、透明度不足等问题。我们立志于创造一种全新的数字资产，旨在通过结合区块链技术的优势，构建一个安全、高效和去中心化的价值交换生态系统。</a:t>
            </a:r>
          </a:p>
        </p:txBody>
      </p:sp>
      <p:grpSp>
        <p:nvGrpSpPr>
          <p:cNvPr id="5" name="组合 4">
            <a:extLst>
              <a:ext uri="{FF2B5EF4-FFF2-40B4-BE49-F238E27FC236}">
                <a16:creationId xmlns:a16="http://schemas.microsoft.com/office/drawing/2014/main" id="{D73904D3-C481-5163-EC22-EB539842EB7D}"/>
              </a:ext>
            </a:extLst>
          </p:cNvPr>
          <p:cNvGrpSpPr/>
          <p:nvPr/>
        </p:nvGrpSpPr>
        <p:grpSpPr>
          <a:xfrm>
            <a:off x="383539" y="5715503"/>
            <a:ext cx="6106161" cy="3426600"/>
            <a:chOff x="383539" y="4732860"/>
            <a:chExt cx="6106161" cy="3426600"/>
          </a:xfrm>
        </p:grpSpPr>
        <p:grpSp>
          <p:nvGrpSpPr>
            <p:cNvPr id="11" name="组合 10">
              <a:extLst>
                <a:ext uri="{FF2B5EF4-FFF2-40B4-BE49-F238E27FC236}">
                  <a16:creationId xmlns:a16="http://schemas.microsoft.com/office/drawing/2014/main" id="{E7E0B5E3-C888-2A8A-8F09-71E4DFAC8F46}"/>
                </a:ext>
              </a:extLst>
            </p:cNvPr>
            <p:cNvGrpSpPr/>
            <p:nvPr/>
          </p:nvGrpSpPr>
          <p:grpSpPr>
            <a:xfrm>
              <a:off x="383539" y="4732860"/>
              <a:ext cx="5935048" cy="453088"/>
              <a:chOff x="373676" y="2489960"/>
              <a:chExt cx="5935048" cy="453088"/>
            </a:xfrm>
          </p:grpSpPr>
          <p:sp>
            <p:nvSpPr>
              <p:cNvPr id="12" name="文本框 11">
                <a:extLst>
                  <a:ext uri="{FF2B5EF4-FFF2-40B4-BE49-F238E27FC236}">
                    <a16:creationId xmlns:a16="http://schemas.microsoft.com/office/drawing/2014/main" id="{C358118F-CF0D-5EB2-A231-1CDB687782F3}"/>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2.2 </a:t>
                </a:r>
                <a:r>
                  <a:rPr lang="zh-CN" altLang="en-US" b="1" dirty="0">
                    <a:solidFill>
                      <a:srgbClr val="CAAC68"/>
                    </a:solidFill>
                    <a:latin typeface="微软雅黑" panose="020B0503020204020204" pitchFamily="34" charset="-122"/>
                    <a:ea typeface="微软雅黑" panose="020B0503020204020204" pitchFamily="34" charset="-122"/>
                  </a:rPr>
                  <a:t>公司地址与背景</a:t>
                </a:r>
              </a:p>
            </p:txBody>
          </p:sp>
          <p:pic>
            <p:nvPicPr>
              <p:cNvPr id="13" name="图片 12">
                <a:extLst>
                  <a:ext uri="{FF2B5EF4-FFF2-40B4-BE49-F238E27FC236}">
                    <a16:creationId xmlns:a16="http://schemas.microsoft.com/office/drawing/2014/main" id="{86F81284-0F91-BE8E-E396-E1EDDE43DF2F}"/>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sp>
          <p:nvSpPr>
            <p:cNvPr id="19" name="文本框 18">
              <a:extLst>
                <a:ext uri="{FF2B5EF4-FFF2-40B4-BE49-F238E27FC236}">
                  <a16:creationId xmlns:a16="http://schemas.microsoft.com/office/drawing/2014/main" id="{CCB4AC7A-407F-C3C5-AAF0-A019BFB7F6A0}"/>
                </a:ext>
              </a:extLst>
            </p:cNvPr>
            <p:cNvSpPr txBox="1"/>
            <p:nvPr/>
          </p:nvSpPr>
          <p:spPr>
            <a:xfrm>
              <a:off x="383539" y="5422108"/>
              <a:ext cx="6106161" cy="2737352"/>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公司地址：新加坡</a:t>
              </a:r>
              <a:r>
                <a:rPr lang="en-US" altLang="zh-CN" sz="1200" dirty="0" err="1">
                  <a:latin typeface="微软雅黑" panose="020B0503020204020204" pitchFamily="34" charset="-122"/>
                  <a:ea typeface="微软雅黑" panose="020B0503020204020204" pitchFamily="34" charset="-122"/>
                </a:rPr>
                <a:t>Aelf</a:t>
              </a:r>
              <a:r>
                <a:rPr lang="en-US" altLang="zh-CN" sz="1200" dirty="0">
                  <a:latin typeface="微软雅黑" panose="020B0503020204020204" pitchFamily="34" charset="-122"/>
                  <a:ea typeface="微软雅黑" panose="020B0503020204020204" pitchFamily="34" charset="-122"/>
                </a:rPr>
                <a:t> (ELF)</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公司背景： 我们的团队总部坐落于新加坡，这个国际化大都市蕴含着无限的创新能量。新加坡作为全球金融和科技的中心之一，为我们的项目提供了宝贵的资源和广阔的市场。这个城市不仅拥有成熟的金融体系和创业生态，还拥有着开放的法规环境和多元文化，为我们的项目提供了有力的支持。</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通过充分利用新加坡的创新生态和国际化优势，我们致力于将“龙币”智能合约项目打造成为全球范围内的领先数字资产平台。我们相信，新加坡这个充满活力和机遇的城市，将为项目的发展提供坚实的基础。</a:t>
              </a:r>
            </a:p>
          </p:txBody>
        </p:sp>
      </p:gr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2.1 </a:t>
              </a:r>
              <a:r>
                <a:rPr lang="zh-CN" altLang="en-US" b="1" dirty="0">
                  <a:solidFill>
                    <a:srgbClr val="CAAC68"/>
                  </a:solidFill>
                  <a:latin typeface="微软雅黑" panose="020B0503020204020204" pitchFamily="34" charset="-122"/>
                  <a:ea typeface="微软雅黑" panose="020B0503020204020204" pitchFamily="34" charset="-122"/>
                </a:rPr>
                <a:t>项目名称与背景</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spTree>
    <p:extLst>
      <p:ext uri="{BB962C8B-B14F-4D97-AF65-F5344CB8AC3E}">
        <p14:creationId xmlns:p14="http://schemas.microsoft.com/office/powerpoint/2010/main" val="101857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2.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项目概述</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1651DC9E-BDAB-49DC-C4A2-4F85C17861A0}"/>
              </a:ext>
            </a:extLst>
          </p:cNvPr>
          <p:cNvGrpSpPr/>
          <p:nvPr/>
        </p:nvGrpSpPr>
        <p:grpSpPr>
          <a:xfrm>
            <a:off x="368301" y="1173163"/>
            <a:ext cx="6121399" cy="2652079"/>
            <a:chOff x="368301" y="1173163"/>
            <a:chExt cx="6121399" cy="2652079"/>
          </a:xfrm>
        </p:grpSpPr>
        <p:sp>
          <p:nvSpPr>
            <p:cNvPr id="14" name="矩形: 圆角 13">
              <a:extLst>
                <a:ext uri="{FF2B5EF4-FFF2-40B4-BE49-F238E27FC236}">
                  <a16:creationId xmlns:a16="http://schemas.microsoft.com/office/drawing/2014/main" id="{955BCA29-496D-C6C5-0562-CF405E3D3310}"/>
                </a:ext>
              </a:extLst>
            </p:cNvPr>
            <p:cNvSpPr/>
            <p:nvPr/>
          </p:nvSpPr>
          <p:spPr>
            <a:xfrm>
              <a:off x="368301" y="1173163"/>
              <a:ext cx="1289050" cy="331787"/>
            </a:xfrm>
            <a:prstGeom prst="roundRect">
              <a:avLst>
                <a:gd name="adj" fmla="val 50000"/>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b="1" kern="100" dirty="0">
                  <a:solidFill>
                    <a:schemeClr val="tx1"/>
                  </a:solidFill>
                  <a:latin typeface="Calibri" panose="020F0502020204030204" pitchFamily="34" charset="0"/>
                  <a:ea typeface="微软雅黑" panose="020B0503020204020204" pitchFamily="34" charset="-122"/>
                </a:rPr>
                <a:t>项目优势</a:t>
              </a:r>
            </a:p>
          </p:txBody>
        </p:sp>
        <p:sp>
          <p:nvSpPr>
            <p:cNvPr id="16" name="文本框 15">
              <a:extLst>
                <a:ext uri="{FF2B5EF4-FFF2-40B4-BE49-F238E27FC236}">
                  <a16:creationId xmlns:a16="http://schemas.microsoft.com/office/drawing/2014/main" id="{8E6D1199-2DED-F246-175C-591C61209DE1}"/>
                </a:ext>
              </a:extLst>
            </p:cNvPr>
            <p:cNvSpPr txBox="1"/>
            <p:nvPr/>
          </p:nvSpPr>
          <p:spPr>
            <a:xfrm>
              <a:off x="383539" y="1641887"/>
              <a:ext cx="6106161" cy="2183355"/>
            </a:xfrm>
            <a:prstGeom prst="rect">
              <a:avLst/>
            </a:prstGeom>
            <a:noFill/>
          </p:spPr>
          <p:txBody>
            <a:bodyPr wrap="square" lIns="0" rIns="0">
              <a:spAutoFit/>
            </a:bodyPr>
            <a:lstStyle/>
            <a:p>
              <a:pPr algn="just">
                <a:lnSpc>
                  <a:spcPct val="150000"/>
                </a:lnSpc>
                <a:spcAft>
                  <a:spcPts val="1800"/>
                </a:spcAft>
              </a:pPr>
              <a:r>
                <a:rPr lang="en-US" altLang="zh-CN" sz="1200" b="1" dirty="0">
                  <a:latin typeface="微软雅黑" panose="020B0503020204020204" pitchFamily="34" charset="-122"/>
                  <a:ea typeface="微软雅黑" panose="020B0503020204020204" pitchFamily="34" charset="-122"/>
                </a:rPr>
                <a:t>1. </a:t>
              </a:r>
              <a:r>
                <a:rPr lang="zh-CN" altLang="en-US" sz="1200" b="1" dirty="0">
                  <a:latin typeface="微软雅黑" panose="020B0503020204020204" pitchFamily="34" charset="-122"/>
                  <a:ea typeface="微软雅黑" panose="020B0503020204020204" pitchFamily="34" charset="-122"/>
                </a:rPr>
                <a:t>创新技术： </a:t>
              </a:r>
              <a:r>
                <a:rPr lang="zh-CN" altLang="en-US" sz="1200" dirty="0">
                  <a:latin typeface="微软雅黑" panose="020B0503020204020204" pitchFamily="34" charset="-122"/>
                  <a:ea typeface="微软雅黑" panose="020B0503020204020204" pitchFamily="34" charset="-122"/>
                </a:rPr>
                <a:t>我们汇聚了一支充满技术热情的团队，深谙区块链技术的精髓。通过将最新的区块链技术融入项目中，我们将为用户创造一个安全、高效的数字资产交换平台。</a:t>
              </a:r>
            </a:p>
            <a:p>
              <a:pPr algn="just">
                <a:lnSpc>
                  <a:spcPct val="150000"/>
                </a:lnSpc>
                <a:spcAft>
                  <a:spcPts val="1800"/>
                </a:spcAft>
              </a:pPr>
              <a:r>
                <a:rPr lang="en-US" altLang="zh-CN" sz="1200" b="1" dirty="0">
                  <a:latin typeface="微软雅黑" panose="020B0503020204020204" pitchFamily="34" charset="-122"/>
                  <a:ea typeface="微软雅黑" panose="020B0503020204020204" pitchFamily="34" charset="-122"/>
                </a:rPr>
                <a:t>2. </a:t>
              </a:r>
              <a:r>
                <a:rPr lang="zh-CN" altLang="en-US" sz="1200" b="1" dirty="0">
                  <a:latin typeface="微软雅黑" panose="020B0503020204020204" pitchFamily="34" charset="-122"/>
                  <a:ea typeface="微软雅黑" panose="020B0503020204020204" pitchFamily="34" charset="-122"/>
                </a:rPr>
                <a:t>去中心化： </a:t>
              </a:r>
              <a:r>
                <a:rPr lang="zh-CN" altLang="en-US" sz="1200" dirty="0">
                  <a:latin typeface="微软雅黑" panose="020B0503020204020204" pitchFamily="34" charset="-122"/>
                  <a:ea typeface="微软雅黑" panose="020B0503020204020204" pitchFamily="34" charset="-122"/>
                </a:rPr>
                <a:t>“龙币”智能合约项目将致力于打破传统金融中心化模式，通过区块链的去中心化特性，实现用户间的直接交换，提高交易的透明度和可信度。</a:t>
              </a:r>
            </a:p>
            <a:p>
              <a:pPr algn="just">
                <a:lnSpc>
                  <a:spcPct val="150000"/>
                </a:lnSpc>
                <a:spcAft>
                  <a:spcPts val="1800"/>
                </a:spcAft>
              </a:pPr>
              <a:r>
                <a:rPr lang="en-US" altLang="zh-CN" sz="1200" b="1" dirty="0">
                  <a:latin typeface="微软雅黑" panose="020B0503020204020204" pitchFamily="34" charset="-122"/>
                  <a:ea typeface="微软雅黑" panose="020B0503020204020204" pitchFamily="34" charset="-122"/>
                </a:rPr>
                <a:t>3. </a:t>
              </a:r>
              <a:r>
                <a:rPr lang="zh-CN" altLang="en-US" sz="1200" b="1" dirty="0">
                  <a:latin typeface="微软雅黑" panose="020B0503020204020204" pitchFamily="34" charset="-122"/>
                  <a:ea typeface="微软雅黑" panose="020B0503020204020204" pitchFamily="34" charset="-122"/>
                </a:rPr>
                <a:t>团队专业： </a:t>
              </a:r>
              <a:r>
                <a:rPr lang="zh-CN" altLang="en-US" sz="1200" dirty="0">
                  <a:latin typeface="微软雅黑" panose="020B0503020204020204" pitchFamily="34" charset="-122"/>
                  <a:ea typeface="微软雅黑" panose="020B0503020204020204" pitchFamily="34" charset="-122"/>
                </a:rPr>
                <a:t>我们的团队由区块链、金融、市场营销等领域的专业人才组成。我们深谙行业发展趋势，对市场需求有着深刻洞察，将为项目的成功实施提供坚实的保障。</a:t>
              </a:r>
            </a:p>
          </p:txBody>
        </p:sp>
      </p:grpSp>
      <p:grpSp>
        <p:nvGrpSpPr>
          <p:cNvPr id="18" name="组合 17">
            <a:extLst>
              <a:ext uri="{FF2B5EF4-FFF2-40B4-BE49-F238E27FC236}">
                <a16:creationId xmlns:a16="http://schemas.microsoft.com/office/drawing/2014/main" id="{4B947207-A56D-6617-6C0B-EE4496823B01}"/>
              </a:ext>
            </a:extLst>
          </p:cNvPr>
          <p:cNvGrpSpPr/>
          <p:nvPr/>
        </p:nvGrpSpPr>
        <p:grpSpPr>
          <a:xfrm>
            <a:off x="368300" y="4479606"/>
            <a:ext cx="6121399" cy="1867248"/>
            <a:chOff x="368301" y="1173163"/>
            <a:chExt cx="6121399" cy="1867248"/>
          </a:xfrm>
        </p:grpSpPr>
        <p:sp>
          <p:nvSpPr>
            <p:cNvPr id="20" name="矩形: 圆角 19">
              <a:extLst>
                <a:ext uri="{FF2B5EF4-FFF2-40B4-BE49-F238E27FC236}">
                  <a16:creationId xmlns:a16="http://schemas.microsoft.com/office/drawing/2014/main" id="{EAF9BFE8-5EE6-2B80-0420-CF9749682E0A}"/>
                </a:ext>
              </a:extLst>
            </p:cNvPr>
            <p:cNvSpPr/>
            <p:nvPr/>
          </p:nvSpPr>
          <p:spPr>
            <a:xfrm>
              <a:off x="368301" y="1173163"/>
              <a:ext cx="1289050" cy="331787"/>
            </a:xfrm>
            <a:prstGeom prst="roundRect">
              <a:avLst>
                <a:gd name="adj" fmla="val 50000"/>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b="1" kern="100" dirty="0">
                  <a:solidFill>
                    <a:schemeClr val="tx1"/>
                  </a:solidFill>
                  <a:latin typeface="Calibri" panose="020F0502020204030204" pitchFamily="34" charset="0"/>
                  <a:ea typeface="微软雅黑" panose="020B0503020204020204" pitchFamily="34" charset="-122"/>
                </a:rPr>
                <a:t>团队介绍</a:t>
              </a:r>
            </a:p>
          </p:txBody>
        </p:sp>
        <p:sp>
          <p:nvSpPr>
            <p:cNvPr id="21" name="文本框 20">
              <a:extLst>
                <a:ext uri="{FF2B5EF4-FFF2-40B4-BE49-F238E27FC236}">
                  <a16:creationId xmlns:a16="http://schemas.microsoft.com/office/drawing/2014/main" id="{0D9FFE9D-1F66-A789-9B87-A74F01DC4F72}"/>
                </a:ext>
              </a:extLst>
            </p:cNvPr>
            <p:cNvSpPr txBox="1"/>
            <p:nvPr/>
          </p:nvSpPr>
          <p:spPr>
            <a:xfrm>
              <a:off x="383539" y="1641887"/>
              <a:ext cx="6106161" cy="1398524"/>
            </a:xfrm>
            <a:prstGeom prst="rect">
              <a:avLst/>
            </a:prstGeom>
            <a:noFill/>
          </p:spPr>
          <p:txBody>
            <a:bodyPr wrap="square" lIns="0" rIns="0">
              <a:spAutoFit/>
            </a:bodyPr>
            <a:lstStyle/>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我们的团队由来自不同领域的精英人才组成，共同致力于“龙币”智能合约项目的建设。团队成员拥有丰富的行业经验和创业背景，深知项目的挑战和机遇。我们以团结协作、创新求变为核心价值观，通过共同努力，将项目推向一个新的高度。</a:t>
              </a:r>
              <a:endParaRPr lang="en-US" altLang="zh-CN" sz="1200" dirty="0">
                <a:latin typeface="微软雅黑" panose="020B0503020204020204" pitchFamily="34" charset="-122"/>
                <a:ea typeface="微软雅黑" panose="020B0503020204020204" pitchFamily="34" charset="-122"/>
              </a:endParaRPr>
            </a:p>
            <a:p>
              <a:pPr algn="just">
                <a:lnSpc>
                  <a:spcPct val="150000"/>
                </a:lnSpc>
              </a:pPr>
              <a:r>
                <a:rPr lang="zh-CN" altLang="en-US" sz="1200" b="1" dirty="0">
                  <a:latin typeface="微软雅黑" panose="020B0503020204020204" pitchFamily="34" charset="-122"/>
                  <a:ea typeface="微软雅黑" panose="020B0503020204020204" pitchFamily="34" charset="-122"/>
                </a:rPr>
                <a:t>团队核心成员：</a:t>
              </a:r>
            </a:p>
          </p:txBody>
        </p:sp>
      </p:grpSp>
      <p:sp>
        <p:nvSpPr>
          <p:cNvPr id="22" name="文本框 21">
            <a:extLst>
              <a:ext uri="{FF2B5EF4-FFF2-40B4-BE49-F238E27FC236}">
                <a16:creationId xmlns:a16="http://schemas.microsoft.com/office/drawing/2014/main" id="{5DD61D2C-079B-4337-5F95-F73273EB22D1}"/>
              </a:ext>
            </a:extLst>
          </p:cNvPr>
          <p:cNvSpPr txBox="1"/>
          <p:nvPr/>
        </p:nvSpPr>
        <p:spPr>
          <a:xfrm>
            <a:off x="368300" y="6865589"/>
            <a:ext cx="6106161" cy="2383409"/>
          </a:xfrm>
          <a:prstGeom prst="rect">
            <a:avLst/>
          </a:prstGeom>
          <a:noFill/>
        </p:spPr>
        <p:txBody>
          <a:bodyPr wrap="square" lIns="0" rIns="0">
            <a:spAutoFit/>
          </a:bodyPr>
          <a:lstStyle/>
          <a:p>
            <a:pPr algn="just">
              <a:lnSpc>
                <a:spcPct val="150000"/>
              </a:lnSpc>
              <a:spcAft>
                <a:spcPts val="600"/>
              </a:spcAft>
            </a:pPr>
            <a:r>
              <a:rPr lang="en-US" altLang="zh-CN" sz="1200" b="1" dirty="0">
                <a:latin typeface="微软雅黑" panose="020B0503020204020204" pitchFamily="34" charset="-122"/>
                <a:ea typeface="微软雅黑" panose="020B0503020204020204" pitchFamily="34" charset="-122"/>
              </a:rPr>
              <a:t>1. </a:t>
            </a:r>
            <a:r>
              <a:rPr lang="zh-CN" altLang="en-US" sz="1200" b="1" dirty="0">
                <a:latin typeface="微软雅黑" panose="020B0503020204020204" pitchFamily="34" charset="-122"/>
                <a:ea typeface="微软雅黑" panose="020B0503020204020204" pitchFamily="34" charset="-122"/>
              </a:rPr>
              <a:t>首席执行官（</a:t>
            </a:r>
            <a:r>
              <a:rPr lang="en-US" altLang="zh-CN" sz="1200" b="1" dirty="0">
                <a:latin typeface="微软雅黑" panose="020B0503020204020204" pitchFamily="34" charset="-122"/>
                <a:ea typeface="微软雅黑" panose="020B0503020204020204" pitchFamily="34" charset="-122"/>
              </a:rPr>
              <a:t>CEO</a:t>
            </a:r>
            <a:r>
              <a:rPr lang="zh-CN" altLang="en-US" sz="1200" b="1" dirty="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 David Thompson</a:t>
            </a:r>
          </a:p>
          <a:p>
            <a:pPr algn="just">
              <a:lnSpc>
                <a:spcPct val="150000"/>
              </a:lnSpc>
              <a:spcAft>
                <a:spcPts val="600"/>
              </a:spcAft>
            </a:pPr>
            <a:endParaRPr lang="en-US" altLang="zh-CN" sz="1200" dirty="0">
              <a:latin typeface="微软雅黑" panose="020B0503020204020204" pitchFamily="34" charset="-122"/>
              <a:ea typeface="微软雅黑" panose="020B0503020204020204" pitchFamily="34" charset="-122"/>
            </a:endParaRPr>
          </a:p>
          <a:p>
            <a:pPr algn="just">
              <a:lnSpc>
                <a:spcPct val="150000"/>
              </a:lnSpc>
              <a:spcAft>
                <a:spcPts val="600"/>
              </a:spcAft>
            </a:pPr>
            <a:r>
              <a:rPr lang="en-US" altLang="zh-CN" sz="1200" dirty="0">
                <a:latin typeface="微软雅黑" panose="020B0503020204020204" pitchFamily="34" charset="-122"/>
                <a:ea typeface="微软雅黑" panose="020B0503020204020204" pitchFamily="34" charset="-122"/>
              </a:rPr>
              <a:t>David Thompson</a:t>
            </a:r>
            <a:r>
              <a:rPr lang="zh-CN" altLang="en-US" sz="1200" dirty="0">
                <a:latin typeface="微软雅黑" panose="020B0503020204020204" pitchFamily="34" charset="-122"/>
                <a:ea typeface="微软雅黑" panose="020B0503020204020204" pitchFamily="34" charset="-122"/>
              </a:rPr>
              <a:t>拥有金融学博士学位，并在多家知名金融机构担任高级经济学家。他在金融市场分析和战略规划方面具有丰富的经验，将领导项目的整体发展和战略决策。</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工作经验： </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年金融行业经验，曾在摩根斯坦利和花旗集团担任高级经济学家。</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工作能力： 出色的市场分析和宏观经济研究能力，善于把握市场趋势和制定战略计划。</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负责板块： </a:t>
            </a:r>
            <a:r>
              <a:rPr lang="zh-CN" altLang="en-US" sz="1200" dirty="0">
                <a:latin typeface="微软雅黑" panose="020B0503020204020204" pitchFamily="34" charset="-122"/>
                <a:ea typeface="微软雅黑" panose="020B0503020204020204" pitchFamily="34" charset="-122"/>
              </a:rPr>
              <a:t>项目整体策略、市场拓展。</a:t>
            </a:r>
          </a:p>
        </p:txBody>
      </p:sp>
    </p:spTree>
    <p:extLst>
      <p:ext uri="{BB962C8B-B14F-4D97-AF65-F5344CB8AC3E}">
        <p14:creationId xmlns:p14="http://schemas.microsoft.com/office/powerpoint/2010/main" val="21528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2.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项目概述</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5DD61D2C-079B-4337-5F95-F73273EB22D1}"/>
              </a:ext>
            </a:extLst>
          </p:cNvPr>
          <p:cNvSpPr txBox="1"/>
          <p:nvPr/>
        </p:nvSpPr>
        <p:spPr>
          <a:xfrm>
            <a:off x="368300" y="1173163"/>
            <a:ext cx="6106161" cy="2383409"/>
          </a:xfrm>
          <a:prstGeom prst="rect">
            <a:avLst/>
          </a:prstGeom>
          <a:noFill/>
        </p:spPr>
        <p:txBody>
          <a:bodyPr wrap="square" lIns="0" rIns="0">
            <a:spAutoFit/>
          </a:bodyPr>
          <a:lstStyle/>
          <a:p>
            <a:pPr algn="just">
              <a:lnSpc>
                <a:spcPct val="150000"/>
              </a:lnSpc>
              <a:spcAft>
                <a:spcPts val="600"/>
              </a:spcAft>
            </a:pPr>
            <a:r>
              <a:rPr lang="en-US" altLang="zh-CN" sz="1200" b="1" dirty="0">
                <a:latin typeface="微软雅黑" panose="020B0503020204020204" pitchFamily="34" charset="-122"/>
                <a:ea typeface="微软雅黑" panose="020B0503020204020204" pitchFamily="34" charset="-122"/>
              </a:rPr>
              <a:t>2. </a:t>
            </a:r>
            <a:r>
              <a:rPr lang="zh-CN" altLang="en-US" sz="1200" b="1" dirty="0">
                <a:latin typeface="微软雅黑" panose="020B0503020204020204" pitchFamily="34" charset="-122"/>
                <a:ea typeface="微软雅黑" panose="020B0503020204020204" pitchFamily="34" charset="-122"/>
              </a:rPr>
              <a:t>首席技术官（</a:t>
            </a:r>
            <a:r>
              <a:rPr lang="en-US" altLang="zh-CN" sz="1200" b="1" dirty="0">
                <a:latin typeface="微软雅黑" panose="020B0503020204020204" pitchFamily="34" charset="-122"/>
                <a:ea typeface="微软雅黑" panose="020B0503020204020204" pitchFamily="34" charset="-122"/>
              </a:rPr>
              <a:t>CTO</a:t>
            </a:r>
            <a:r>
              <a:rPr lang="zh-CN" altLang="en-US" sz="1200" b="1" dirty="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 Sophia Chen</a:t>
            </a:r>
          </a:p>
          <a:p>
            <a:pPr algn="just">
              <a:lnSpc>
                <a:spcPct val="150000"/>
              </a:lnSpc>
              <a:spcAft>
                <a:spcPts val="600"/>
              </a:spcAft>
            </a:pPr>
            <a:endParaRPr lang="en-US" altLang="zh-CN" sz="1200" b="1" dirty="0">
              <a:latin typeface="微软雅黑" panose="020B0503020204020204" pitchFamily="34" charset="-122"/>
              <a:ea typeface="微软雅黑" panose="020B0503020204020204" pitchFamily="34" charset="-122"/>
            </a:endParaRPr>
          </a:p>
          <a:p>
            <a:pPr algn="just">
              <a:lnSpc>
                <a:spcPct val="150000"/>
              </a:lnSpc>
              <a:spcAft>
                <a:spcPts val="600"/>
              </a:spcAft>
            </a:pPr>
            <a:r>
              <a:rPr lang="en-US" altLang="zh-CN" sz="1200" dirty="0">
                <a:latin typeface="微软雅黑" panose="020B0503020204020204" pitchFamily="34" charset="-122"/>
                <a:ea typeface="微软雅黑" panose="020B0503020204020204" pitchFamily="34" charset="-122"/>
              </a:rPr>
              <a:t>Sophia Chen</a:t>
            </a:r>
            <a:r>
              <a:rPr lang="zh-CN" altLang="en-US" sz="1200" dirty="0">
                <a:latin typeface="微软雅黑" panose="020B0503020204020204" pitchFamily="34" charset="-122"/>
                <a:ea typeface="微软雅黑" panose="020B0503020204020204" pitchFamily="34" charset="-122"/>
              </a:rPr>
              <a:t>是一位资深的区块链工程师，拥有计算机科学硕士学位。她在智能合约开发和区块链技术方面具有卓越的专业知识，将负责项目的技术架构和开发实施。</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工作经验： </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年区块链开发经验，曾在以太坊基金会担任高级工程师。</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工作能力： </a:t>
            </a:r>
            <a:r>
              <a:rPr lang="zh-CN" altLang="en-US" sz="1200" dirty="0">
                <a:latin typeface="微软雅黑" panose="020B0503020204020204" pitchFamily="34" charset="-122"/>
                <a:ea typeface="微软雅黑" panose="020B0503020204020204" pitchFamily="34" charset="-122"/>
              </a:rPr>
              <a:t>出色的智能合约开发和系统架构能力，擅长解决复杂技术难题。</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负责板块： </a:t>
            </a:r>
            <a:r>
              <a:rPr lang="zh-CN" altLang="en-US" sz="1200" dirty="0">
                <a:latin typeface="微软雅黑" panose="020B0503020204020204" pitchFamily="34" charset="-122"/>
                <a:ea typeface="微软雅黑" panose="020B0503020204020204" pitchFamily="34" charset="-122"/>
              </a:rPr>
              <a:t>技术开发、智能合约实施。</a:t>
            </a:r>
          </a:p>
        </p:txBody>
      </p:sp>
      <p:sp>
        <p:nvSpPr>
          <p:cNvPr id="23" name="文本框 22">
            <a:extLst>
              <a:ext uri="{FF2B5EF4-FFF2-40B4-BE49-F238E27FC236}">
                <a16:creationId xmlns:a16="http://schemas.microsoft.com/office/drawing/2014/main" id="{ECB52308-8521-9ADF-79DD-F11F606DF9D3}"/>
              </a:ext>
            </a:extLst>
          </p:cNvPr>
          <p:cNvSpPr txBox="1"/>
          <p:nvPr/>
        </p:nvSpPr>
        <p:spPr>
          <a:xfrm>
            <a:off x="368300" y="3966020"/>
            <a:ext cx="6106161" cy="2383409"/>
          </a:xfrm>
          <a:prstGeom prst="rect">
            <a:avLst/>
          </a:prstGeom>
          <a:noFill/>
        </p:spPr>
        <p:txBody>
          <a:bodyPr wrap="square" lIns="0" rIns="0">
            <a:spAutoFit/>
          </a:bodyPr>
          <a:lstStyle/>
          <a:p>
            <a:pPr algn="just">
              <a:lnSpc>
                <a:spcPct val="150000"/>
              </a:lnSpc>
              <a:spcAft>
                <a:spcPts val="600"/>
              </a:spcAft>
            </a:pPr>
            <a:r>
              <a:rPr lang="en-US" altLang="zh-CN" sz="1200" b="1" dirty="0">
                <a:latin typeface="微软雅黑" panose="020B0503020204020204" pitchFamily="34" charset="-122"/>
                <a:ea typeface="微软雅黑" panose="020B0503020204020204" pitchFamily="34" charset="-122"/>
              </a:rPr>
              <a:t>3. </a:t>
            </a:r>
            <a:r>
              <a:rPr lang="zh-CN" altLang="en-US" sz="1200" b="1" dirty="0">
                <a:latin typeface="微软雅黑" panose="020B0503020204020204" pitchFamily="34" charset="-122"/>
                <a:ea typeface="微软雅黑" panose="020B0503020204020204" pitchFamily="34" charset="-122"/>
              </a:rPr>
              <a:t>首席市场营销官（</a:t>
            </a:r>
            <a:r>
              <a:rPr lang="en-US" altLang="zh-CN" sz="1200" b="1" dirty="0">
                <a:latin typeface="微软雅黑" panose="020B0503020204020204" pitchFamily="34" charset="-122"/>
                <a:ea typeface="微软雅黑" panose="020B0503020204020204" pitchFamily="34" charset="-122"/>
              </a:rPr>
              <a:t>CMO</a:t>
            </a:r>
            <a:r>
              <a:rPr lang="zh-CN" altLang="en-US" sz="1200" b="1" dirty="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 Emily Johnson</a:t>
            </a:r>
          </a:p>
          <a:p>
            <a:pPr algn="just">
              <a:lnSpc>
                <a:spcPct val="150000"/>
              </a:lnSpc>
              <a:spcAft>
                <a:spcPts val="600"/>
              </a:spcAft>
            </a:pPr>
            <a:endParaRPr lang="en-US" altLang="zh-CN" sz="1200" b="1" dirty="0">
              <a:latin typeface="微软雅黑" panose="020B0503020204020204" pitchFamily="34" charset="-122"/>
              <a:ea typeface="微软雅黑" panose="020B0503020204020204" pitchFamily="34" charset="-122"/>
            </a:endParaRPr>
          </a:p>
          <a:p>
            <a:pPr algn="just">
              <a:lnSpc>
                <a:spcPct val="150000"/>
              </a:lnSpc>
              <a:spcAft>
                <a:spcPts val="600"/>
              </a:spcAft>
            </a:pPr>
            <a:r>
              <a:rPr lang="en-US" altLang="zh-CN" sz="1200" dirty="0">
                <a:latin typeface="微软雅黑" panose="020B0503020204020204" pitchFamily="34" charset="-122"/>
                <a:ea typeface="微软雅黑" panose="020B0503020204020204" pitchFamily="34" charset="-122"/>
              </a:rPr>
              <a:t>Emily Johnson</a:t>
            </a:r>
            <a:r>
              <a:rPr lang="zh-CN" altLang="en-US" sz="1200" dirty="0">
                <a:latin typeface="微软雅黑" panose="020B0503020204020204" pitchFamily="34" charset="-122"/>
                <a:ea typeface="微软雅黑" panose="020B0503020204020204" pitchFamily="34" charset="-122"/>
              </a:rPr>
              <a:t>在市场营销领域有着丰富的经验，曾在多家科技公司担任市场部经理。她将负责推动项目的品牌建设和市场推广。</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工作经验： </a:t>
            </a:r>
            <a:r>
              <a:rPr lang="en-US" altLang="zh-CN" sz="1200" dirty="0">
                <a:latin typeface="微软雅黑" panose="020B0503020204020204" pitchFamily="34" charset="-122"/>
                <a:ea typeface="微软雅黑" panose="020B0503020204020204" pitchFamily="34" charset="-122"/>
              </a:rPr>
              <a:t>9</a:t>
            </a:r>
            <a:r>
              <a:rPr lang="zh-CN" altLang="en-US" sz="1200" dirty="0">
                <a:latin typeface="微软雅黑" panose="020B0503020204020204" pitchFamily="34" charset="-122"/>
                <a:ea typeface="微软雅黑" panose="020B0503020204020204" pitchFamily="34" charset="-122"/>
              </a:rPr>
              <a:t>年市场营销经验，曾在苹果和微软等公司担任市场部经理。</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工作能力： </a:t>
            </a:r>
            <a:r>
              <a:rPr lang="zh-CN" altLang="en-US" sz="1200" dirty="0">
                <a:latin typeface="微软雅黑" panose="020B0503020204020204" pitchFamily="34" charset="-122"/>
                <a:ea typeface="微软雅黑" panose="020B0503020204020204" pitchFamily="34" charset="-122"/>
              </a:rPr>
              <a:t>卓越的市场策略和推广能力，擅长品牌建设和社交媒体营销。</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负责板块： </a:t>
            </a:r>
            <a:r>
              <a:rPr lang="zh-CN" altLang="en-US" sz="1200" dirty="0">
                <a:latin typeface="微软雅黑" panose="020B0503020204020204" pitchFamily="34" charset="-122"/>
                <a:ea typeface="微软雅黑" panose="020B0503020204020204" pitchFamily="34" charset="-122"/>
              </a:rPr>
              <a:t>市场推广、品牌建设。</a:t>
            </a:r>
          </a:p>
        </p:txBody>
      </p:sp>
      <p:sp>
        <p:nvSpPr>
          <p:cNvPr id="24" name="文本框 23">
            <a:extLst>
              <a:ext uri="{FF2B5EF4-FFF2-40B4-BE49-F238E27FC236}">
                <a16:creationId xmlns:a16="http://schemas.microsoft.com/office/drawing/2014/main" id="{43833B17-B1C7-83D9-DDA5-CD26BDE1A460}"/>
              </a:ext>
            </a:extLst>
          </p:cNvPr>
          <p:cNvSpPr txBox="1"/>
          <p:nvPr/>
        </p:nvSpPr>
        <p:spPr>
          <a:xfrm>
            <a:off x="368300" y="6758877"/>
            <a:ext cx="6106161" cy="2383409"/>
          </a:xfrm>
          <a:prstGeom prst="rect">
            <a:avLst/>
          </a:prstGeom>
          <a:noFill/>
        </p:spPr>
        <p:txBody>
          <a:bodyPr wrap="square" lIns="0" rIns="0">
            <a:spAutoFit/>
          </a:bodyPr>
          <a:lstStyle/>
          <a:p>
            <a:pPr algn="just">
              <a:lnSpc>
                <a:spcPct val="150000"/>
              </a:lnSpc>
              <a:spcAft>
                <a:spcPts val="600"/>
              </a:spcAft>
            </a:pPr>
            <a:r>
              <a:rPr lang="en-US" altLang="zh-CN" sz="1200" b="1" dirty="0">
                <a:latin typeface="微软雅黑" panose="020B0503020204020204" pitchFamily="34" charset="-122"/>
                <a:ea typeface="微软雅黑" panose="020B0503020204020204" pitchFamily="34" charset="-122"/>
              </a:rPr>
              <a:t>4. </a:t>
            </a:r>
            <a:r>
              <a:rPr lang="zh-CN" altLang="en-US" sz="1200" b="1" dirty="0">
                <a:latin typeface="微软雅黑" panose="020B0503020204020204" pitchFamily="34" charset="-122"/>
                <a:ea typeface="微软雅黑" panose="020B0503020204020204" pitchFamily="34" charset="-122"/>
              </a:rPr>
              <a:t>区块链开发经理 </a:t>
            </a:r>
            <a:r>
              <a:rPr lang="en-US" altLang="zh-CN" sz="1200" b="1" dirty="0">
                <a:latin typeface="微软雅黑" panose="020B0503020204020204" pitchFamily="34" charset="-122"/>
                <a:ea typeface="微软雅黑" panose="020B0503020204020204" pitchFamily="34" charset="-122"/>
              </a:rPr>
              <a:t>- Alex Wang</a:t>
            </a:r>
          </a:p>
          <a:p>
            <a:pPr algn="just">
              <a:lnSpc>
                <a:spcPct val="150000"/>
              </a:lnSpc>
              <a:spcAft>
                <a:spcPts val="600"/>
              </a:spcAft>
            </a:pPr>
            <a:endParaRPr lang="en-US" altLang="zh-CN" sz="1200" dirty="0">
              <a:latin typeface="微软雅黑" panose="020B0503020204020204" pitchFamily="34" charset="-122"/>
              <a:ea typeface="微软雅黑" panose="020B0503020204020204" pitchFamily="34" charset="-122"/>
            </a:endParaRPr>
          </a:p>
          <a:p>
            <a:pPr algn="just">
              <a:lnSpc>
                <a:spcPct val="150000"/>
              </a:lnSpc>
              <a:spcAft>
                <a:spcPts val="600"/>
              </a:spcAft>
            </a:pPr>
            <a:r>
              <a:rPr lang="en-US" altLang="zh-CN" sz="1200" dirty="0">
                <a:latin typeface="微软雅黑" panose="020B0503020204020204" pitchFamily="34" charset="-122"/>
                <a:ea typeface="微软雅黑" panose="020B0503020204020204" pitchFamily="34" charset="-122"/>
              </a:rPr>
              <a:t>Alex Wang</a:t>
            </a:r>
            <a:r>
              <a:rPr lang="zh-CN" altLang="en-US" sz="1200" dirty="0">
                <a:latin typeface="微软雅黑" panose="020B0503020204020204" pitchFamily="34" charset="-122"/>
                <a:ea typeface="微软雅黑" panose="020B0503020204020204" pitchFamily="34" charset="-122"/>
              </a:rPr>
              <a:t>是一名年轻有活力的区块链开发经理，毕业于计算机科学专业。他在智能合约编程和分布式应用开发方面有着扎实的技术功底。</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工作经验： </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年区块链开发经验，曾在一家创业公司担任区块链工程师。</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工作能力： </a:t>
            </a:r>
            <a:r>
              <a:rPr lang="zh-CN" altLang="en-US" sz="1200" dirty="0">
                <a:latin typeface="微软雅黑" panose="020B0503020204020204" pitchFamily="34" charset="-122"/>
                <a:ea typeface="微软雅黑" panose="020B0503020204020204" pitchFamily="34" charset="-122"/>
              </a:rPr>
              <a:t>踏实的编码能力和团队协作能力，擅长将技术转化为实际应用。</a:t>
            </a:r>
          </a:p>
          <a:p>
            <a:pPr algn="just">
              <a:lnSpc>
                <a:spcPct val="150000"/>
              </a:lnSpc>
              <a:spcAft>
                <a:spcPts val="600"/>
              </a:spcAft>
            </a:pPr>
            <a:r>
              <a:rPr lang="zh-CN" altLang="en-US" sz="1200" b="1" dirty="0">
                <a:latin typeface="微软雅黑" panose="020B0503020204020204" pitchFamily="34" charset="-122"/>
                <a:ea typeface="微软雅黑" panose="020B0503020204020204" pitchFamily="34" charset="-122"/>
              </a:rPr>
              <a:t>负责板块： </a:t>
            </a:r>
            <a:r>
              <a:rPr lang="zh-CN" altLang="en-US" sz="1200" dirty="0">
                <a:latin typeface="微软雅黑" panose="020B0503020204020204" pitchFamily="34" charset="-122"/>
                <a:ea typeface="微软雅黑" panose="020B0503020204020204" pitchFamily="34" charset="-122"/>
              </a:rPr>
              <a:t>智能合约开发、区块链应用实施。</a:t>
            </a:r>
          </a:p>
        </p:txBody>
      </p:sp>
    </p:spTree>
    <p:extLst>
      <p:ext uri="{BB962C8B-B14F-4D97-AF65-F5344CB8AC3E}">
        <p14:creationId xmlns:p14="http://schemas.microsoft.com/office/powerpoint/2010/main" val="209454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2.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项目概述</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5DD61D2C-079B-4337-5F95-F73273EB22D1}"/>
              </a:ext>
            </a:extLst>
          </p:cNvPr>
          <p:cNvSpPr txBox="1"/>
          <p:nvPr/>
        </p:nvSpPr>
        <p:spPr>
          <a:xfrm>
            <a:off x="368300" y="1173163"/>
            <a:ext cx="6106161" cy="7292446"/>
          </a:xfrm>
          <a:prstGeom prst="rect">
            <a:avLst/>
          </a:prstGeom>
          <a:noFill/>
        </p:spPr>
        <p:txBody>
          <a:bodyPr wrap="square" lIns="0" rIns="0">
            <a:spAutoFit/>
          </a:bodyPr>
          <a:lstStyle/>
          <a:p>
            <a:pPr algn="just">
              <a:lnSpc>
                <a:spcPct val="150000"/>
              </a:lnSpc>
              <a:spcAft>
                <a:spcPts val="1200"/>
              </a:spcAft>
            </a:pPr>
            <a:r>
              <a:rPr lang="en-US" altLang="zh-CN" sz="1200" b="1" dirty="0">
                <a:latin typeface="微软雅黑" panose="020B0503020204020204" pitchFamily="34" charset="-122"/>
                <a:ea typeface="微软雅黑" panose="020B0503020204020204" pitchFamily="34" charset="-122"/>
              </a:rPr>
              <a:t>5. </a:t>
            </a:r>
            <a:r>
              <a:rPr lang="zh-CN" altLang="en-US" sz="1200" b="1" dirty="0">
                <a:latin typeface="微软雅黑" panose="020B0503020204020204" pitchFamily="34" charset="-122"/>
                <a:ea typeface="微软雅黑" panose="020B0503020204020204" pitchFamily="34" charset="-122"/>
              </a:rPr>
              <a:t>高级金融顾问 </a:t>
            </a:r>
            <a:r>
              <a:rPr lang="en-US" altLang="zh-CN" sz="1200" b="1" dirty="0">
                <a:latin typeface="微软雅黑" panose="020B0503020204020204" pitchFamily="34" charset="-122"/>
                <a:ea typeface="微软雅黑" panose="020B0503020204020204" pitchFamily="34" charset="-122"/>
              </a:rPr>
              <a:t>- Michael Lee</a:t>
            </a:r>
          </a:p>
          <a:p>
            <a:pPr algn="just">
              <a:lnSpc>
                <a:spcPct val="150000"/>
              </a:lnSpc>
              <a:spcAft>
                <a:spcPts val="1200"/>
              </a:spcAft>
            </a:pPr>
            <a:endParaRPr lang="en-US" altLang="zh-CN" sz="1200" dirty="0">
              <a:latin typeface="微软雅黑" panose="020B0503020204020204" pitchFamily="34" charset="-122"/>
              <a:ea typeface="微软雅黑" panose="020B0503020204020204" pitchFamily="34" charset="-122"/>
            </a:endParaRPr>
          </a:p>
          <a:p>
            <a:pPr algn="just">
              <a:lnSpc>
                <a:spcPct val="150000"/>
              </a:lnSpc>
              <a:spcAft>
                <a:spcPts val="1200"/>
              </a:spcAft>
            </a:pPr>
            <a:r>
              <a:rPr lang="en-US" altLang="zh-CN" sz="1200" dirty="0">
                <a:latin typeface="微软雅黑" panose="020B0503020204020204" pitchFamily="34" charset="-122"/>
                <a:ea typeface="微软雅黑" panose="020B0503020204020204" pitchFamily="34" charset="-122"/>
              </a:rPr>
              <a:t>Michael Lee</a:t>
            </a:r>
            <a:r>
              <a:rPr lang="zh-CN" altLang="en-US" sz="1200" dirty="0">
                <a:latin typeface="微软雅黑" panose="020B0503020204020204" pitchFamily="34" charset="-122"/>
                <a:ea typeface="微软雅黑" panose="020B0503020204020204" pitchFamily="34" charset="-122"/>
              </a:rPr>
              <a:t>拥有金融学博士学位，并在国际投资银行担任高级投资顾问多年。他在金融市场分析和投资管理方面具有深厚的经验，将为项目提供重要的金融专业建议。</a:t>
            </a:r>
          </a:p>
          <a:p>
            <a:pPr algn="just">
              <a:lnSpc>
                <a:spcPct val="150000"/>
              </a:lnSpc>
              <a:spcAft>
                <a:spcPts val="1200"/>
              </a:spcAft>
            </a:pPr>
            <a:r>
              <a:rPr lang="zh-CN" altLang="en-US" sz="1200" b="1" dirty="0">
                <a:latin typeface="微软雅黑" panose="020B0503020204020204" pitchFamily="34" charset="-122"/>
                <a:ea typeface="微软雅黑" panose="020B0503020204020204" pitchFamily="34" charset="-122"/>
              </a:rPr>
              <a:t>工作经验： </a:t>
            </a:r>
            <a:r>
              <a:rPr lang="en-US" altLang="zh-CN" sz="1200" dirty="0">
                <a:latin typeface="微软雅黑" panose="020B0503020204020204" pitchFamily="34" charset="-122"/>
                <a:ea typeface="微软雅黑" panose="020B0503020204020204" pitchFamily="34" charset="-122"/>
              </a:rPr>
              <a:t>12</a:t>
            </a:r>
            <a:r>
              <a:rPr lang="zh-CN" altLang="en-US" sz="1200" dirty="0">
                <a:latin typeface="微软雅黑" panose="020B0503020204020204" pitchFamily="34" charset="-122"/>
                <a:ea typeface="微软雅黑" panose="020B0503020204020204" pitchFamily="34" charset="-122"/>
              </a:rPr>
              <a:t>年金融行业经验，曾在高盛和摩根大通等国际投资银行担任高级投资顾问。</a:t>
            </a:r>
          </a:p>
          <a:p>
            <a:pPr algn="just">
              <a:lnSpc>
                <a:spcPct val="150000"/>
              </a:lnSpc>
              <a:spcAft>
                <a:spcPts val="1200"/>
              </a:spcAft>
            </a:pPr>
            <a:r>
              <a:rPr lang="zh-CN" altLang="en-US" sz="1200" b="1" dirty="0">
                <a:latin typeface="微软雅黑" panose="020B0503020204020204" pitchFamily="34" charset="-122"/>
                <a:ea typeface="微软雅黑" panose="020B0503020204020204" pitchFamily="34" charset="-122"/>
              </a:rPr>
              <a:t>工作能力： </a:t>
            </a:r>
            <a:r>
              <a:rPr lang="zh-CN" altLang="en-US" sz="1200" dirty="0">
                <a:latin typeface="微软雅黑" panose="020B0503020204020204" pitchFamily="34" charset="-122"/>
                <a:ea typeface="微软雅黑" panose="020B0503020204020204" pitchFamily="34" charset="-122"/>
              </a:rPr>
              <a:t>出色的资产管理和风险评估能力，擅长为投资项目提供全面的金融建议。</a:t>
            </a:r>
          </a:p>
          <a:p>
            <a:pPr algn="just">
              <a:lnSpc>
                <a:spcPct val="150000"/>
              </a:lnSpc>
              <a:spcAft>
                <a:spcPts val="1200"/>
              </a:spcAft>
            </a:pPr>
            <a:r>
              <a:rPr lang="zh-CN" altLang="en-US" sz="1200" b="1" dirty="0">
                <a:latin typeface="微软雅黑" panose="020B0503020204020204" pitchFamily="34" charset="-122"/>
                <a:ea typeface="微软雅黑" panose="020B0503020204020204" pitchFamily="34" charset="-122"/>
              </a:rPr>
              <a:t>负责板块： </a:t>
            </a:r>
            <a:r>
              <a:rPr lang="zh-CN" altLang="en-US" sz="1200" dirty="0">
                <a:latin typeface="微软雅黑" panose="020B0503020204020204" pitchFamily="34" charset="-122"/>
                <a:ea typeface="微软雅黑" panose="020B0503020204020204" pitchFamily="34" charset="-122"/>
              </a:rPr>
              <a:t>金融战略规划、风险管理。</a:t>
            </a:r>
          </a:p>
          <a:p>
            <a:pPr algn="just">
              <a:lnSpc>
                <a:spcPct val="150000"/>
              </a:lnSpc>
              <a:spcAft>
                <a:spcPts val="1200"/>
              </a:spcAft>
            </a:pPr>
            <a:r>
              <a:rPr lang="zh-CN" altLang="en-US" sz="1200" dirty="0">
                <a:latin typeface="微软雅黑" panose="020B0503020204020204" pitchFamily="34" charset="-122"/>
                <a:ea typeface="微软雅黑" panose="020B0503020204020204" pitchFamily="34" charset="-122"/>
              </a:rPr>
              <a:t>通过我们多领域、多国籍的核心团队，我们致力于在“龙币”智能合约项目中实现多维度的协同创新，从而为用户提供更加安全、高效的数字资产解决方案，推动数字经济的发展和创新。</a:t>
            </a:r>
            <a:endParaRPr lang="zh-CN" altLang="en-US" sz="1200" b="1" dirty="0">
              <a:latin typeface="微软雅黑" panose="020B0503020204020204" pitchFamily="34" charset="-122"/>
              <a:ea typeface="微软雅黑" panose="020B0503020204020204" pitchFamily="34" charset="-122"/>
            </a:endParaRPr>
          </a:p>
          <a:p>
            <a:pPr algn="just">
              <a:lnSpc>
                <a:spcPct val="150000"/>
              </a:lnSpc>
              <a:spcAft>
                <a:spcPts val="1200"/>
              </a:spcAft>
            </a:pPr>
            <a:r>
              <a:rPr lang="zh-CN" altLang="en-US" sz="1200" b="1" dirty="0">
                <a:latin typeface="微软雅黑" panose="020B0503020204020204" pitchFamily="34" charset="-122"/>
                <a:ea typeface="微软雅黑" panose="020B0503020204020204" pitchFamily="34" charset="-122"/>
              </a:rPr>
              <a:t>团队合作： </a:t>
            </a:r>
            <a:r>
              <a:rPr lang="zh-CN" altLang="en-US" sz="1200" dirty="0">
                <a:latin typeface="微软雅黑" panose="020B0503020204020204" pitchFamily="34" charset="-122"/>
                <a:ea typeface="微软雅黑" panose="020B0503020204020204" pitchFamily="34" charset="-122"/>
              </a:rPr>
              <a:t>我们注重团队成员之间的协作和交流，鼓励多元化的思想碰撞，从而创造出更具创新性的解决方案。</a:t>
            </a:r>
            <a:endParaRPr lang="zh-CN" altLang="en-US" sz="1200" b="1" dirty="0">
              <a:latin typeface="微软雅黑" panose="020B0503020204020204" pitchFamily="34" charset="-122"/>
              <a:ea typeface="微软雅黑" panose="020B0503020204020204" pitchFamily="34" charset="-122"/>
            </a:endParaRPr>
          </a:p>
          <a:p>
            <a:pPr algn="just">
              <a:lnSpc>
                <a:spcPct val="150000"/>
              </a:lnSpc>
              <a:spcAft>
                <a:spcPts val="1200"/>
              </a:spcAft>
            </a:pPr>
            <a:r>
              <a:rPr lang="zh-CN" altLang="en-US" sz="1200" b="1" dirty="0">
                <a:latin typeface="微软雅黑" panose="020B0503020204020204" pitchFamily="34" charset="-122"/>
                <a:ea typeface="微软雅黑" panose="020B0503020204020204" pitchFamily="34" charset="-122"/>
              </a:rPr>
              <a:t>技术专业</a:t>
            </a:r>
            <a:r>
              <a:rPr lang="zh-CN" altLang="en-US" sz="1200" dirty="0">
                <a:latin typeface="微软雅黑" panose="020B0503020204020204" pitchFamily="34" charset="-122"/>
                <a:ea typeface="微软雅黑" panose="020B0503020204020204" pitchFamily="34" charset="-122"/>
              </a:rPr>
              <a:t>： 团队中的技术人员具备深厚的区块链技术知识，能够将最新的技术趋势与项目需求相结合，为“龙币”智能合约项目的技术实现提供坚实支持。</a:t>
            </a:r>
          </a:p>
          <a:p>
            <a:pPr algn="just">
              <a:lnSpc>
                <a:spcPct val="150000"/>
              </a:lnSpc>
              <a:spcAft>
                <a:spcPts val="1200"/>
              </a:spcAft>
            </a:pPr>
            <a:r>
              <a:rPr lang="zh-CN" altLang="en-US" sz="1200" b="1" dirty="0">
                <a:latin typeface="微软雅黑" panose="020B0503020204020204" pitchFamily="34" charset="-122"/>
                <a:ea typeface="微软雅黑" panose="020B0503020204020204" pitchFamily="34" charset="-122"/>
              </a:rPr>
              <a:t>市场洞察</a:t>
            </a:r>
            <a:r>
              <a:rPr lang="zh-CN" altLang="en-US" sz="1200" dirty="0">
                <a:latin typeface="微软雅黑" panose="020B0503020204020204" pitchFamily="34" charset="-122"/>
                <a:ea typeface="微软雅黑" panose="020B0503020204020204" pitchFamily="34" charset="-122"/>
              </a:rPr>
              <a:t>： 我们的市场团队具备敏锐的市场洞察力，能够深入分析用户需求和行业趋势，为项目定位和推广提供有力支持。</a:t>
            </a:r>
            <a:endParaRPr lang="zh-CN" altLang="en-US" sz="1200" b="1" dirty="0">
              <a:latin typeface="微软雅黑" panose="020B0503020204020204" pitchFamily="34" charset="-122"/>
              <a:ea typeface="微软雅黑" panose="020B0503020204020204" pitchFamily="34" charset="-122"/>
            </a:endParaRPr>
          </a:p>
          <a:p>
            <a:pPr algn="just">
              <a:lnSpc>
                <a:spcPct val="150000"/>
              </a:lnSpc>
              <a:spcAft>
                <a:spcPts val="1200"/>
              </a:spcAft>
            </a:pPr>
            <a:r>
              <a:rPr lang="zh-CN" altLang="en-US" sz="1200" b="1" dirty="0">
                <a:latin typeface="微软雅黑" panose="020B0503020204020204" pitchFamily="34" charset="-122"/>
                <a:ea typeface="微软雅黑" panose="020B0503020204020204" pitchFamily="34" charset="-122"/>
              </a:rPr>
              <a:t>创业经验： </a:t>
            </a:r>
            <a:r>
              <a:rPr lang="zh-CN" altLang="en-US" sz="1200" dirty="0">
                <a:latin typeface="微软雅黑" panose="020B0503020204020204" pitchFamily="34" charset="-122"/>
                <a:ea typeface="微软雅黑" panose="020B0503020204020204" pitchFamily="34" charset="-122"/>
              </a:rPr>
              <a:t>团队中的一些成员曾在创业领域有着丰富的经验，深知创业过程中的挑战和机遇，能够为项目的发展提供宝贵的经验借鉴。</a:t>
            </a:r>
          </a:p>
          <a:p>
            <a:pPr algn="just">
              <a:lnSpc>
                <a:spcPct val="150000"/>
              </a:lnSpc>
              <a:spcAft>
                <a:spcPts val="1200"/>
              </a:spcAft>
            </a:pPr>
            <a:r>
              <a:rPr lang="zh-CN" altLang="en-US" sz="1200" dirty="0">
                <a:latin typeface="微软雅黑" panose="020B0503020204020204" pitchFamily="34" charset="-122"/>
                <a:ea typeface="微软雅黑" panose="020B0503020204020204" pitchFamily="34" charset="-122"/>
              </a:rPr>
              <a:t>通过多个领域的专业人才协同工作，我们致力于将“龙币”智能合约项目打造成为一个领先的数字资产平台，为用户提供安全、高效的价值交换和金融服务。</a:t>
            </a:r>
          </a:p>
        </p:txBody>
      </p:sp>
    </p:spTree>
    <p:extLst>
      <p:ext uri="{BB962C8B-B14F-4D97-AF65-F5344CB8AC3E}">
        <p14:creationId xmlns:p14="http://schemas.microsoft.com/office/powerpoint/2010/main" val="274498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5EABB3F-8FE2-EE37-8011-F14EAB0AA79C}"/>
              </a:ext>
            </a:extLst>
          </p:cNvPr>
          <p:cNvGrpSpPr/>
          <p:nvPr/>
        </p:nvGrpSpPr>
        <p:grpSpPr>
          <a:xfrm>
            <a:off x="0" y="0"/>
            <a:ext cx="6858000" cy="885923"/>
            <a:chOff x="0" y="0"/>
            <a:chExt cx="6858000" cy="885923"/>
          </a:xfrm>
        </p:grpSpPr>
        <p:pic>
          <p:nvPicPr>
            <p:cNvPr id="3" name="图片 2">
              <a:extLst>
                <a:ext uri="{FF2B5EF4-FFF2-40B4-BE49-F238E27FC236}">
                  <a16:creationId xmlns:a16="http://schemas.microsoft.com/office/drawing/2014/main" id="{CA5024BF-84FE-41D6-3CA2-F4A7000D6A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42038"/>
            <a:stretch/>
          </p:blipFill>
          <p:spPr>
            <a:xfrm>
              <a:off x="0" y="0"/>
              <a:ext cx="6858000" cy="849313"/>
            </a:xfrm>
            <a:prstGeom prst="rect">
              <a:avLst/>
            </a:prstGeom>
          </p:spPr>
        </p:pic>
        <p:sp>
          <p:nvSpPr>
            <p:cNvPr id="4" name="文本框 3">
              <a:extLst>
                <a:ext uri="{FF2B5EF4-FFF2-40B4-BE49-F238E27FC236}">
                  <a16:creationId xmlns:a16="http://schemas.microsoft.com/office/drawing/2014/main" id="{A9B50A67-E631-4062-ED35-1E7B986D8ECC}"/>
                </a:ext>
              </a:extLst>
            </p:cNvPr>
            <p:cNvSpPr txBox="1"/>
            <p:nvPr/>
          </p:nvSpPr>
          <p:spPr>
            <a:xfrm>
              <a:off x="368300" y="154590"/>
              <a:ext cx="6121400" cy="584775"/>
            </a:xfrm>
            <a:prstGeom prst="rect">
              <a:avLst/>
            </a:prstGeom>
            <a:noFill/>
          </p:spPr>
          <p:txBody>
            <a:bodyPr wrap="square">
              <a:spAutoFit/>
            </a:bodyPr>
            <a:lstStyle/>
            <a:p>
              <a:pPr algn="ctr">
                <a:tabLst>
                  <a:tab pos="1000760" algn="l"/>
                </a:tabLst>
              </a:pPr>
              <a:r>
                <a:rPr lang="en-US" altLang="zh-CN"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2. </a:t>
              </a:r>
              <a:r>
                <a:rPr lang="zh-CN" altLang="en-US" sz="3200" b="1" kern="100" dirty="0">
                  <a:solidFill>
                    <a:srgbClr val="CAAC68"/>
                  </a:solidFill>
                  <a:latin typeface="Calibri" panose="020F0502020204030204" pitchFamily="34" charset="0"/>
                  <a:ea typeface="微软雅黑" panose="020B0503020204020204" pitchFamily="34" charset="-122"/>
                  <a:cs typeface="宋体" panose="02010600030101010101" pitchFamily="2" charset="-122"/>
                </a:rPr>
                <a:t>项目概述</a:t>
              </a:r>
            </a:p>
          </p:txBody>
        </p:sp>
        <p:sp>
          <p:nvSpPr>
            <p:cNvPr id="7" name="矩形 6">
              <a:extLst>
                <a:ext uri="{FF2B5EF4-FFF2-40B4-BE49-F238E27FC236}">
                  <a16:creationId xmlns:a16="http://schemas.microsoft.com/office/drawing/2014/main" id="{75ADAB9D-DE69-A3A1-9CEB-760FC43EA081}"/>
                </a:ext>
              </a:extLst>
            </p:cNvPr>
            <p:cNvSpPr/>
            <p:nvPr/>
          </p:nvSpPr>
          <p:spPr>
            <a:xfrm>
              <a:off x="0" y="830580"/>
              <a:ext cx="6858000" cy="55343"/>
            </a:xfrm>
            <a:prstGeom prst="rect">
              <a:avLst/>
            </a:prstGeom>
            <a:solidFill>
              <a:srgbClr val="CAAC6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929D7B-7540-644E-8260-23CC7FFD3919}"/>
              </a:ext>
            </a:extLst>
          </p:cNvPr>
          <p:cNvGrpSpPr/>
          <p:nvPr/>
        </p:nvGrpSpPr>
        <p:grpSpPr>
          <a:xfrm>
            <a:off x="373676" y="1297065"/>
            <a:ext cx="6116024" cy="8177461"/>
            <a:chOff x="373676" y="2353480"/>
            <a:chExt cx="6116024" cy="8177461"/>
          </a:xfrm>
        </p:grpSpPr>
        <p:sp>
          <p:nvSpPr>
            <p:cNvPr id="15" name="文本框 14">
              <a:extLst>
                <a:ext uri="{FF2B5EF4-FFF2-40B4-BE49-F238E27FC236}">
                  <a16:creationId xmlns:a16="http://schemas.microsoft.com/office/drawing/2014/main" id="{4D660A0F-A1A5-9D38-E9BB-39E4451E375F}"/>
                </a:ext>
              </a:extLst>
            </p:cNvPr>
            <p:cNvSpPr txBox="1"/>
            <p:nvPr/>
          </p:nvSpPr>
          <p:spPr>
            <a:xfrm>
              <a:off x="383539" y="3084607"/>
              <a:ext cx="6106161" cy="7446334"/>
            </a:xfrm>
            <a:prstGeom prst="rect">
              <a:avLst/>
            </a:prstGeom>
            <a:noFill/>
          </p:spPr>
          <p:txBody>
            <a:bodyPr wrap="square" lIns="0" rIns="0">
              <a:spAutoFit/>
            </a:bodyPr>
            <a:lstStyle/>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创新性方案： </a:t>
              </a:r>
              <a:r>
                <a:rPr lang="zh-CN" altLang="en-US" sz="1200" dirty="0">
                  <a:latin typeface="微软雅黑" panose="020B0503020204020204" pitchFamily="34" charset="-122"/>
                  <a:ea typeface="微软雅黑" panose="020B0503020204020204" pitchFamily="34" charset="-122"/>
                </a:rPr>
                <a:t>“龙币”智能合约项目致力于创造全新的数字资产交换方式，通过区块链技术的创新应用，实现更高效、透明和安全的交易，满足用户的多样化需求。</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去中心化信任： </a:t>
              </a:r>
              <a:r>
                <a:rPr lang="zh-CN" altLang="en-US" sz="1200" dirty="0">
                  <a:latin typeface="微软雅黑" panose="020B0503020204020204" pitchFamily="34" charset="-122"/>
                  <a:ea typeface="微软雅黑" panose="020B0503020204020204" pitchFamily="34" charset="-122"/>
                </a:rPr>
                <a:t>项目的去中心化特点消除了传统金融中介机构的需求，使用户能够直接交换价值，减少了交易环节中的信任问题，提高了交易的可信度。</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技术安全： </a:t>
              </a:r>
              <a:r>
                <a:rPr lang="zh-CN" altLang="en-US" sz="1200" dirty="0">
                  <a:latin typeface="微软雅黑" panose="020B0503020204020204" pitchFamily="34" charset="-122"/>
                  <a:ea typeface="微软雅黑" panose="020B0503020204020204" pitchFamily="34" charset="-122"/>
                </a:rPr>
                <a:t>我们将采用先进的密码学算法和安全措施，保障用户资产的安全。智能合约的自动执行功能降低了潜在的人为错误，为用户提供更可靠的交易环境。</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全球化愿景： </a:t>
              </a:r>
              <a:r>
                <a:rPr lang="zh-CN" altLang="en-US" sz="1200" dirty="0">
                  <a:latin typeface="微软雅黑" panose="020B0503020204020204" pitchFamily="34" charset="-122"/>
                  <a:ea typeface="微软雅黑" panose="020B0503020204020204" pitchFamily="34" charset="-122"/>
                </a:rPr>
                <a:t>我们的项目旨在为全球范围内的用户提供服务，通过新加坡这个国际化的平台，我们将能够更好地实现项目的全球化愿景，为用户创造更大的价值。</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多样化金融工具： </a:t>
              </a:r>
              <a:r>
                <a:rPr lang="zh-CN" altLang="en-US" sz="1200" dirty="0">
                  <a:latin typeface="微软雅黑" panose="020B0503020204020204" pitchFamily="34" charset="-122"/>
                  <a:ea typeface="微软雅黑" panose="020B0503020204020204" pitchFamily="34" charset="-122"/>
                </a:rPr>
                <a:t>除了基本的交易功能，我们还将推出更高级别的金融工具，如借贷和衍生品交易，为用户提供更多的投资选择和机会。</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创新生态： </a:t>
              </a:r>
              <a:r>
                <a:rPr lang="zh-CN" altLang="en-US" sz="1200" dirty="0">
                  <a:latin typeface="微软雅黑" panose="020B0503020204020204" pitchFamily="34" charset="-122"/>
                  <a:ea typeface="微软雅黑" panose="020B0503020204020204" pitchFamily="34" charset="-122"/>
                </a:rPr>
                <a:t>新加坡一直以来都在鼓励创新和科技发展，这为我们的“龙币”智能合约项目提供了丰富的创业生态和合作机会。我们将充分利用这个创新的环境，汇聚各方优势，不断推动项目的发展。</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国际化资源： </a:t>
              </a:r>
              <a:r>
                <a:rPr lang="zh-CN" altLang="en-US" sz="1200" dirty="0">
                  <a:latin typeface="微软雅黑" panose="020B0503020204020204" pitchFamily="34" charset="-122"/>
                  <a:ea typeface="微软雅黑" panose="020B0503020204020204" pitchFamily="34" charset="-122"/>
                </a:rPr>
                <a:t>新加坡作为一个国际性的城市，汇集了来自世界各地的人才和资源。我们的团队可以充分利用这些国际化的资源，获得更广阔的视野和合作伙伴，从而更好地推动项目的实施。</a:t>
              </a:r>
            </a:p>
            <a:p>
              <a:pPr algn="just">
                <a:lnSpc>
                  <a:spcPct val="150000"/>
                </a:lnSpc>
                <a:spcAft>
                  <a:spcPts val="1800"/>
                </a:spcAft>
              </a:pPr>
              <a:r>
                <a:rPr lang="zh-CN" altLang="en-US" sz="1200" b="1" dirty="0">
                  <a:latin typeface="微软雅黑" panose="020B0503020204020204" pitchFamily="34" charset="-122"/>
                  <a:ea typeface="微软雅黑" panose="020B0503020204020204" pitchFamily="34" charset="-122"/>
                </a:rPr>
                <a:t>法规支持： </a:t>
              </a:r>
              <a:r>
                <a:rPr lang="zh-CN" altLang="en-US" sz="1200" dirty="0">
                  <a:latin typeface="微软雅黑" panose="020B0503020204020204" pitchFamily="34" charset="-122"/>
                  <a:ea typeface="微软雅黑" panose="020B0503020204020204" pitchFamily="34" charset="-122"/>
                </a:rPr>
                <a:t>新加坡对于数字资产和区块链技术有着友好的法规环境，这为我们的项目提供了更加稳定和可持续的发展环境。我们将遵循合规原则，确保项目的顺利推进。</a:t>
              </a:r>
            </a:p>
            <a:p>
              <a:pPr algn="just">
                <a:lnSpc>
                  <a:spcPct val="150000"/>
                </a:lnSpc>
                <a:spcAft>
                  <a:spcPts val="1800"/>
                </a:spcAft>
              </a:pPr>
              <a:r>
                <a:rPr lang="zh-CN" altLang="en-US" sz="1200" dirty="0">
                  <a:latin typeface="微软雅黑" panose="020B0503020204020204" pitchFamily="34" charset="-122"/>
                  <a:ea typeface="微软雅黑" panose="020B0503020204020204" pitchFamily="34" charset="-122"/>
                </a:rPr>
                <a:t>通过以上的项目优势，我们有信心将“龙币”智能合约打造成为一个引领数字资产交换和金融创新的领先平台，为用户创造更多的价值和机遇</a:t>
              </a:r>
            </a:p>
          </p:txBody>
        </p:sp>
        <p:grpSp>
          <p:nvGrpSpPr>
            <p:cNvPr id="10" name="组合 9">
              <a:extLst>
                <a:ext uri="{FF2B5EF4-FFF2-40B4-BE49-F238E27FC236}">
                  <a16:creationId xmlns:a16="http://schemas.microsoft.com/office/drawing/2014/main" id="{D24EE7F3-C1F4-F989-E9C5-DA80FBA0008D}"/>
                </a:ext>
              </a:extLst>
            </p:cNvPr>
            <p:cNvGrpSpPr/>
            <p:nvPr/>
          </p:nvGrpSpPr>
          <p:grpSpPr>
            <a:xfrm>
              <a:off x="373676" y="2353480"/>
              <a:ext cx="5935048" cy="453088"/>
              <a:chOff x="373676" y="2489960"/>
              <a:chExt cx="5935048" cy="453088"/>
            </a:xfrm>
          </p:grpSpPr>
          <p:sp>
            <p:nvSpPr>
              <p:cNvPr id="6" name="文本框 5">
                <a:extLst>
                  <a:ext uri="{FF2B5EF4-FFF2-40B4-BE49-F238E27FC236}">
                    <a16:creationId xmlns:a16="http://schemas.microsoft.com/office/drawing/2014/main" id="{5177BC93-7230-6CDD-A4AC-2A314E8735D9}"/>
                  </a:ext>
                </a:extLst>
              </p:cNvPr>
              <p:cNvSpPr txBox="1"/>
              <p:nvPr/>
            </p:nvSpPr>
            <p:spPr>
              <a:xfrm>
                <a:off x="647700" y="2531838"/>
                <a:ext cx="5661024" cy="369332"/>
              </a:xfrm>
              <a:prstGeom prst="rect">
                <a:avLst/>
              </a:prstGeom>
              <a:noFill/>
            </p:spPr>
            <p:txBody>
              <a:bodyPr wrap="square" lIns="0" rIns="0">
                <a:spAutoFit/>
              </a:bodyPr>
              <a:lstStyle/>
              <a:p>
                <a:pPr algn="just">
                  <a:spcAft>
                    <a:spcPts val="1800"/>
                  </a:spcAft>
                </a:pPr>
                <a:r>
                  <a:rPr lang="en-US" altLang="zh-CN" b="1" dirty="0">
                    <a:solidFill>
                      <a:srgbClr val="CAAC68"/>
                    </a:solidFill>
                    <a:latin typeface="微软雅黑" panose="020B0503020204020204" pitchFamily="34" charset="-122"/>
                    <a:ea typeface="微软雅黑" panose="020B0503020204020204" pitchFamily="34" charset="-122"/>
                  </a:rPr>
                  <a:t>2.3 </a:t>
                </a:r>
                <a:r>
                  <a:rPr lang="zh-CN" altLang="en-US" b="1" dirty="0">
                    <a:solidFill>
                      <a:srgbClr val="CAAC68"/>
                    </a:solidFill>
                    <a:latin typeface="微软雅黑" panose="020B0503020204020204" pitchFamily="34" charset="-122"/>
                    <a:ea typeface="微软雅黑" panose="020B0503020204020204" pitchFamily="34" charset="-122"/>
                  </a:rPr>
                  <a:t>项目优势</a:t>
                </a:r>
              </a:p>
            </p:txBody>
          </p:sp>
          <p:pic>
            <p:nvPicPr>
              <p:cNvPr id="8" name="图片 7">
                <a:extLst>
                  <a:ext uri="{FF2B5EF4-FFF2-40B4-BE49-F238E27FC236}">
                    <a16:creationId xmlns:a16="http://schemas.microsoft.com/office/drawing/2014/main" id="{1E5EB24B-7D91-3399-11A1-8B548EAEAE32}"/>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6210" t="9436" r="26210" b="11942"/>
              <a:stretch/>
            </p:blipFill>
            <p:spPr>
              <a:xfrm>
                <a:off x="373676" y="2489960"/>
                <a:ext cx="239681" cy="453088"/>
              </a:xfrm>
              <a:prstGeom prst="rect">
                <a:avLst/>
              </a:prstGeom>
            </p:spPr>
          </p:pic>
        </p:grpSp>
      </p:grpSp>
    </p:spTree>
    <p:extLst>
      <p:ext uri="{BB962C8B-B14F-4D97-AF65-F5344CB8AC3E}">
        <p14:creationId xmlns:p14="http://schemas.microsoft.com/office/powerpoint/2010/main" val="35394380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86800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245</TotalTime>
  <Words>6183</Words>
  <Application>Microsoft Office PowerPoint</Application>
  <PresentationFormat>A4 纸张(210x297 毫米)</PresentationFormat>
  <Paragraphs>256</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柳柳</dc:creator>
  <cp:lastModifiedBy>larkin evanz</cp:lastModifiedBy>
  <cp:revision>107</cp:revision>
  <dcterms:created xsi:type="dcterms:W3CDTF">2023-08-01T05:36:53Z</dcterms:created>
  <dcterms:modified xsi:type="dcterms:W3CDTF">2023-08-15T05:39:10Z</dcterms:modified>
</cp:coreProperties>
</file>