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59" r:id="rId4"/>
    <p:sldId id="258" r:id="rId5"/>
    <p:sldId id="260" r:id="rId6"/>
    <p:sldId id="261" r:id="rId7"/>
    <p:sldId id="262" r:id="rId8"/>
    <p:sldId id="263" r:id="rId9"/>
    <p:sldId id="264" r:id="rId10"/>
    <p:sldId id="267"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0863" autoAdjust="0"/>
  </p:normalViewPr>
  <p:slideViewPr>
    <p:cSldViewPr>
      <p:cViewPr varScale="1">
        <p:scale>
          <a:sx n="55" d="100"/>
          <a:sy n="55" d="100"/>
        </p:scale>
        <p:origin x="-93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538D59-D1FE-4700-AB77-92BB3B1EBAFE}" type="datetimeFigureOut">
              <a:rPr lang="vi-VN" smtClean="0"/>
              <a:pPr/>
              <a:t>07/12/2010</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BF4F38-4787-431A-8FA0-1E803791BE55}" type="slidenum">
              <a:rPr lang="vi-VN" smtClean="0"/>
              <a:pPr/>
              <a:t>‹#›</a:t>
            </a:fld>
            <a:endParaRPr lang="vi-V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Client </a:t>
            </a:r>
            <a:r>
              <a:rPr lang="en-US" sz="1200" kern="1200" dirty="0" err="1" smtClean="0">
                <a:solidFill>
                  <a:schemeClr val="tx1"/>
                </a:solidFill>
                <a:latin typeface="+mn-lt"/>
                <a:ea typeface="+mn-ea"/>
                <a:cs typeface="+mn-cs"/>
              </a:rPr>
              <a:t>gửi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yêu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server.</a:t>
            </a:r>
            <a:endParaRPr lang="vi-VN"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Request </a:t>
            </a:r>
            <a:r>
              <a:rPr lang="en-US" sz="1200" kern="1200" dirty="0" err="1" smtClean="0">
                <a:solidFill>
                  <a:schemeClr val="tx1"/>
                </a:solidFill>
                <a:latin typeface="+mn-lt"/>
                <a:ea typeface="+mn-ea"/>
                <a:cs typeface="+mn-cs"/>
              </a:rPr>
              <a:t>đầu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tiên</a:t>
            </a:r>
            <a:r>
              <a:rPr lang="en-US" sz="1200" kern="1200" dirty="0" smtClean="0">
                <a:solidFill>
                  <a:schemeClr val="tx1"/>
                </a:solidFill>
                <a:latin typeface="+mn-lt"/>
                <a:ea typeface="+mn-ea"/>
                <a:cs typeface="+mn-cs"/>
              </a:rPr>
              <a:t>, server </a:t>
            </a:r>
            <a:r>
              <a:rPr lang="en-US" sz="1200" kern="1200" dirty="0" err="1" smtClean="0">
                <a:solidFill>
                  <a:schemeClr val="tx1"/>
                </a:solidFill>
                <a:latin typeface="+mn-lt"/>
                <a:ea typeface="+mn-ea"/>
                <a:cs typeface="+mn-cs"/>
              </a:rPr>
              <a:t>sẻ</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toàn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trang</a:t>
            </a:r>
            <a:r>
              <a:rPr lang="en-US" sz="1200" kern="1200" dirty="0" smtClean="0">
                <a:solidFill>
                  <a:schemeClr val="tx1"/>
                </a:solidFill>
                <a:latin typeface="+mn-lt"/>
                <a:ea typeface="+mn-ea"/>
                <a:cs typeface="+mn-cs"/>
              </a:rPr>
              <a:t> HTML ban </a:t>
            </a:r>
            <a:r>
              <a:rPr lang="en-US" sz="1200" kern="1200" dirty="0" err="1" smtClean="0">
                <a:solidFill>
                  <a:schemeClr val="tx1"/>
                </a:solidFill>
                <a:latin typeface="+mn-lt"/>
                <a:ea typeface="+mn-ea"/>
                <a:cs typeface="+mn-cs"/>
              </a:rPr>
              <a:t>đầu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JS+HTML+CSS)</a:t>
            </a:r>
            <a:endParaRPr lang="vi-VN" sz="1200" kern="1200" dirty="0" smtClean="0">
              <a:solidFill>
                <a:schemeClr val="tx1"/>
              </a:solidFill>
              <a:latin typeface="+mn-lt"/>
              <a:ea typeface="+mn-ea"/>
              <a:cs typeface="+mn-cs"/>
            </a:endParaRPr>
          </a:p>
          <a:p>
            <a:pPr lvl="0"/>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duyệt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trang</a:t>
            </a:r>
            <a:r>
              <a:rPr lang="en-US" sz="1200" kern="1200" dirty="0" smtClean="0">
                <a:solidFill>
                  <a:schemeClr val="tx1"/>
                </a:solidFill>
                <a:latin typeface="+mn-lt"/>
                <a:ea typeface="+mn-ea"/>
                <a:cs typeface="+mn-cs"/>
              </a:rPr>
              <a:t> HTML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cây</a:t>
            </a:r>
            <a:r>
              <a:rPr lang="en-US" sz="1200" kern="1200" dirty="0" smtClean="0">
                <a:solidFill>
                  <a:schemeClr val="tx1"/>
                </a:solidFill>
                <a:latin typeface="+mn-lt"/>
                <a:ea typeface="+mn-ea"/>
                <a:cs typeface="+mn-cs"/>
              </a:rPr>
              <a:t> DOM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nhớ</a:t>
            </a:r>
            <a:r>
              <a:rPr lang="en-US" sz="1200" kern="1200" dirty="0" smtClean="0">
                <a:solidFill>
                  <a:schemeClr val="tx1"/>
                </a:solidFill>
                <a:latin typeface="+mn-lt"/>
                <a:ea typeface="+mn-ea"/>
                <a:cs typeface="+mn-cs"/>
              </a:rPr>
              <a:t>.</a:t>
            </a:r>
            <a:endParaRPr lang="vi-VN" sz="1200" kern="1200" dirty="0" smtClean="0">
              <a:solidFill>
                <a:schemeClr val="tx1"/>
              </a:solidFill>
              <a:latin typeface="+mn-lt"/>
              <a:ea typeface="+mn-ea"/>
              <a:cs typeface="+mn-cs"/>
            </a:endParaRPr>
          </a:p>
          <a:p>
            <a:pPr lvl="0"/>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yêu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cầu</a:t>
            </a:r>
            <a:r>
              <a:rPr lang="en-US" sz="1200" kern="1200" dirty="0" smtClean="0">
                <a:solidFill>
                  <a:schemeClr val="tx1"/>
                </a:solidFill>
                <a:latin typeface="+mn-lt"/>
                <a:ea typeface="+mn-ea"/>
                <a:cs typeface="+mn-cs"/>
              </a:rPr>
              <a:t> “con” </a:t>
            </a:r>
            <a:r>
              <a:rPr lang="en-US" sz="1200" kern="1200" dirty="0" err="1" smtClean="0">
                <a:solidFill>
                  <a:schemeClr val="tx1"/>
                </a:solidFill>
                <a:latin typeface="+mn-lt"/>
                <a:ea typeface="+mn-ea"/>
                <a:cs typeface="+mn-cs"/>
              </a:rPr>
              <a:t>gửi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tới</a:t>
            </a:r>
            <a:r>
              <a:rPr lang="en-US" sz="1200" kern="1200" dirty="0" smtClean="0">
                <a:solidFill>
                  <a:schemeClr val="tx1"/>
                </a:solidFill>
                <a:latin typeface="+mn-lt"/>
                <a:ea typeface="+mn-ea"/>
                <a:cs typeface="+mn-cs"/>
              </a:rPr>
              <a:t> server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đồng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cây</a:t>
            </a:r>
            <a:r>
              <a:rPr lang="en-US" sz="1200" kern="1200" dirty="0" smtClean="0">
                <a:solidFill>
                  <a:schemeClr val="tx1"/>
                </a:solidFill>
                <a:latin typeface="+mn-lt"/>
                <a:ea typeface="+mn-ea"/>
                <a:cs typeface="+mn-cs"/>
              </a:rPr>
              <a:t> DOM </a:t>
            </a:r>
            <a:r>
              <a:rPr lang="en-US" sz="1200" kern="1200" dirty="0" err="1" smtClean="0">
                <a:solidFill>
                  <a:schemeClr val="tx1"/>
                </a:solidFill>
                <a:latin typeface="+mn-lt"/>
                <a:ea typeface="+mn-ea"/>
                <a:cs typeface="+mn-cs"/>
              </a:rPr>
              <a:t>vẫn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đổi</a:t>
            </a:r>
            <a:r>
              <a:rPr lang="en-US" sz="1200" kern="1200" dirty="0" smtClean="0">
                <a:solidFill>
                  <a:schemeClr val="tx1"/>
                </a:solidFill>
                <a:latin typeface="+mn-lt"/>
                <a:ea typeface="+mn-ea"/>
                <a:cs typeface="+mn-cs"/>
              </a:rPr>
              <a:t>.</a:t>
            </a:r>
            <a:endParaRPr lang="vi-VN"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Server </a:t>
            </a:r>
            <a:r>
              <a:rPr lang="en-US" sz="1200" kern="1200" dirty="0" err="1" smtClean="0">
                <a:solidFill>
                  <a:schemeClr val="tx1"/>
                </a:solidFill>
                <a:latin typeface="+mn-lt"/>
                <a:ea typeface="+mn-ea"/>
                <a:cs typeface="+mn-cs"/>
              </a:rPr>
              <a:t>trả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yêu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nhận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ở </a:t>
            </a:r>
            <a:r>
              <a:rPr lang="en-US" sz="1200" kern="1200" dirty="0" err="1" smtClean="0">
                <a:solidFill>
                  <a:schemeClr val="tx1"/>
                </a:solidFill>
                <a:latin typeface="+mn-lt"/>
                <a:ea typeface="+mn-ea"/>
                <a:cs typeface="+mn-cs"/>
              </a:rPr>
              <a:t>bước</a:t>
            </a:r>
            <a:r>
              <a:rPr lang="en-US" sz="1200" kern="1200" dirty="0" smtClean="0">
                <a:solidFill>
                  <a:schemeClr val="tx1"/>
                </a:solidFill>
                <a:latin typeface="+mn-lt"/>
                <a:ea typeface="+mn-ea"/>
                <a:cs typeface="+mn-cs"/>
              </a:rPr>
              <a:t> 4.</a:t>
            </a:r>
            <a:endParaRPr lang="vi-VN" sz="1200" kern="1200" dirty="0" smtClean="0">
              <a:solidFill>
                <a:schemeClr val="tx1"/>
              </a:solidFill>
              <a:latin typeface="+mn-lt"/>
              <a:ea typeface="+mn-ea"/>
              <a:cs typeface="+mn-cs"/>
            </a:endParaRPr>
          </a:p>
          <a:p>
            <a:pPr lvl="0"/>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duyệt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nhận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cây</a:t>
            </a:r>
            <a:r>
              <a:rPr lang="en-US" sz="1200" kern="1200" dirty="0" smtClean="0">
                <a:solidFill>
                  <a:schemeClr val="tx1"/>
                </a:solidFill>
                <a:latin typeface="+mn-lt"/>
                <a:ea typeface="+mn-ea"/>
                <a:cs typeface="+mn-cs"/>
              </a:rPr>
              <a:t> DOM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trang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toàn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trang</a:t>
            </a:r>
            <a:r>
              <a:rPr lang="en-US" sz="1200" kern="1200" dirty="0" smtClean="0">
                <a:solidFill>
                  <a:schemeClr val="tx1"/>
                </a:solidFill>
                <a:latin typeface="+mn-lt"/>
                <a:ea typeface="+mn-ea"/>
                <a:cs typeface="+mn-cs"/>
              </a:rPr>
              <a:t> – “redraw but not refreshed”).</a:t>
            </a:r>
            <a:endParaRPr lang="vi-VN" sz="1200" kern="1200" dirty="0" smtClean="0">
              <a:solidFill>
                <a:schemeClr val="tx1"/>
              </a:solidFill>
              <a:latin typeface="+mn-lt"/>
              <a:ea typeface="+mn-ea"/>
              <a:cs typeface="+mn-cs"/>
            </a:endParaRPr>
          </a:p>
          <a:p>
            <a:endParaRPr lang="vi-VN" dirty="0"/>
          </a:p>
        </p:txBody>
      </p:sp>
      <p:sp>
        <p:nvSpPr>
          <p:cNvPr id="4" name="Slide Number Placeholder 3"/>
          <p:cNvSpPr>
            <a:spLocks noGrp="1"/>
          </p:cNvSpPr>
          <p:nvPr>
            <p:ph type="sldNum" sz="quarter" idx="10"/>
          </p:nvPr>
        </p:nvSpPr>
        <p:spPr/>
        <p:txBody>
          <a:bodyPr/>
          <a:lstStyle/>
          <a:p>
            <a:fld id="{92BF4F38-4787-431A-8FA0-1E803791BE55}" type="slidenum">
              <a:rPr lang="vi-VN" smtClean="0"/>
              <a:pPr/>
              <a:t>6</a:t>
            </a:fld>
            <a:endParaRPr lang="vi-V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dirty="0" smtClean="0">
                <a:solidFill>
                  <a:schemeClr val="tx1"/>
                </a:solidFill>
                <a:latin typeface="+mn-lt"/>
                <a:ea typeface="+mn-ea"/>
                <a:cs typeface="+mn-cs"/>
              </a:rPr>
              <a:t>Trên tư tưởng điểm khác biệt giữa web có Ajax và web truyền thống là khi có thay đổi cần load lại trang web thì Ajax sẽ tải về những phần cần thay đổi và thay đổi phần đó trên máy người dùng,  những phần còn lại vẫn giữ nguyên. Còn web truyền thống thì tải về toàn bộ trang web bao gồm phần cần thay đổi và phần không cẩn thay đổi.</a:t>
            </a:r>
            <a:endParaRPr lang="vi-VN" sz="1200" kern="1200" smtClean="0">
              <a:solidFill>
                <a:schemeClr val="tx1"/>
              </a:solidFill>
              <a:latin typeface="+mn-lt"/>
              <a:ea typeface="+mn-ea"/>
              <a:cs typeface="+mn-cs"/>
            </a:endParaRPr>
          </a:p>
          <a:p>
            <a:endParaRPr lang="vi-VN"/>
          </a:p>
        </p:txBody>
      </p:sp>
      <p:sp>
        <p:nvSpPr>
          <p:cNvPr id="4" name="Slide Number Placeholder 3"/>
          <p:cNvSpPr>
            <a:spLocks noGrp="1"/>
          </p:cNvSpPr>
          <p:nvPr>
            <p:ph type="sldNum" sz="quarter" idx="10"/>
          </p:nvPr>
        </p:nvSpPr>
        <p:spPr/>
        <p:txBody>
          <a:bodyPr/>
          <a:lstStyle/>
          <a:p>
            <a:fld id="{92BF4F38-4787-431A-8FA0-1E803791BE55}" type="slidenum">
              <a:rPr lang="vi-VN" smtClean="0"/>
              <a:pPr/>
              <a:t>8</a:t>
            </a:fld>
            <a:endParaRPr lang="vi-V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CB54F7-7E40-4F0D-AD74-A6B54056A2EF}" type="datetimeFigureOut">
              <a:rPr lang="en-US" smtClean="0"/>
              <a:pPr/>
              <a:t>12/7/2010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3705F87-F3D3-45AA-BE5D-4A4E7D382C5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CB54F7-7E40-4F0D-AD74-A6B54056A2EF}" type="datetimeFigureOut">
              <a:rPr lang="en-US" smtClean="0"/>
              <a:pPr/>
              <a:t>12/7/2010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705F87-F3D3-45AA-BE5D-4A4E7D382C5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CB54F7-7E40-4F0D-AD74-A6B54056A2EF}" type="datetimeFigureOut">
              <a:rPr lang="en-US" smtClean="0"/>
              <a:pPr/>
              <a:t>12/7/2010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705F87-F3D3-45AA-BE5D-4A4E7D382C5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CB54F7-7E40-4F0D-AD74-A6B54056A2EF}" type="datetimeFigureOut">
              <a:rPr lang="en-US" smtClean="0"/>
              <a:pPr/>
              <a:t>12/7/2010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705F87-F3D3-45AA-BE5D-4A4E7D382C52}"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CB54F7-7E40-4F0D-AD74-A6B54056A2EF}" type="datetimeFigureOut">
              <a:rPr lang="en-US" smtClean="0"/>
              <a:pPr/>
              <a:t>12/7/2010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705F87-F3D3-45AA-BE5D-4A4E7D382C52}"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CB54F7-7E40-4F0D-AD74-A6B54056A2EF}" type="datetimeFigureOut">
              <a:rPr lang="en-US" smtClean="0"/>
              <a:pPr/>
              <a:t>12/7/2010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3705F87-F3D3-45AA-BE5D-4A4E7D382C52}"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CB54F7-7E40-4F0D-AD74-A6B54056A2EF}" type="datetimeFigureOut">
              <a:rPr lang="en-US" smtClean="0"/>
              <a:pPr/>
              <a:t>12/7/2010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3705F87-F3D3-45AA-BE5D-4A4E7D382C5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4CB54F7-7E40-4F0D-AD74-A6B54056A2EF}" type="datetimeFigureOut">
              <a:rPr lang="en-US" smtClean="0"/>
              <a:pPr/>
              <a:t>12/7/2010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3705F87-F3D3-45AA-BE5D-4A4E7D382C52}"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CB54F7-7E40-4F0D-AD74-A6B54056A2EF}" type="datetimeFigureOut">
              <a:rPr lang="en-US" smtClean="0"/>
              <a:pPr/>
              <a:t>12/7/2010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3705F87-F3D3-45AA-BE5D-4A4E7D382C5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4CB54F7-7E40-4F0D-AD74-A6B54056A2EF}" type="datetimeFigureOut">
              <a:rPr lang="en-US" smtClean="0"/>
              <a:pPr/>
              <a:t>12/7/2010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3705F87-F3D3-45AA-BE5D-4A4E7D382C5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4CB54F7-7E40-4F0D-AD74-A6B54056A2EF}" type="datetimeFigureOut">
              <a:rPr lang="en-US" smtClean="0"/>
              <a:pPr/>
              <a:t>12/7/2010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3705F87-F3D3-45AA-BE5D-4A4E7D382C52}"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CB54F7-7E40-4F0D-AD74-A6B54056A2EF}" type="datetimeFigureOut">
              <a:rPr lang="en-US" smtClean="0"/>
              <a:pPr/>
              <a:t>12/7/2010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3705F87-F3D3-45AA-BE5D-4A4E7D382C5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5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AJAX</a:t>
            </a:r>
            <a:br>
              <a:rPr lang="en-US" sz="5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br>
            <a:r>
              <a:rPr lang="en-US" sz="5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WCF</a:t>
            </a:r>
            <a:endParaRPr lang="en-US" sz="5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en-US" sz="3000" dirty="0" err="1" smtClean="0">
                <a:solidFill>
                  <a:schemeClr val="tx1"/>
                </a:solidFill>
                <a:latin typeface="Times New Roman" pitchFamily="18" charset="0"/>
                <a:cs typeface="Times New Roman" pitchFamily="18" charset="0"/>
              </a:rPr>
              <a:t>Nhóm</a:t>
            </a:r>
            <a:r>
              <a:rPr lang="en-US" sz="3000" dirty="0" smtClean="0">
                <a:solidFill>
                  <a:schemeClr val="tx1"/>
                </a:solidFill>
                <a:latin typeface="Times New Roman" pitchFamily="18" charset="0"/>
                <a:cs typeface="Times New Roman" pitchFamily="18" charset="0"/>
              </a:rPr>
              <a:t> C</a:t>
            </a:r>
            <a:endParaRPr lang="en-US" sz="3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15179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457200" y="274638"/>
            <a:ext cx="8229600" cy="1143000"/>
          </a:xfrm>
        </p:spPr>
        <p:txBody>
          <a:bodyPr/>
          <a:lstStyle/>
          <a:p>
            <a:r>
              <a:rPr lang="en-US" dirty="0" smtClean="0"/>
              <a:t>Ajax control </a:t>
            </a:r>
            <a:r>
              <a:rPr lang="en-US" dirty="0" err="1" smtClean="0"/>
              <a:t>tookit</a:t>
            </a:r>
            <a:endParaRPr lang="en-US" dirty="0"/>
          </a:p>
        </p:txBody>
      </p:sp>
      <p:sp>
        <p:nvSpPr>
          <p:cNvPr id="5" name="Content Placeholder 1"/>
          <p:cNvSpPr>
            <a:spLocks noGrp="1"/>
          </p:cNvSpPr>
          <p:nvPr>
            <p:ph idx="1"/>
          </p:nvPr>
        </p:nvSpPr>
        <p:spPr>
          <a:xfrm>
            <a:off x="457200" y="1481328"/>
            <a:ext cx="8229600" cy="4525963"/>
          </a:xfrm>
        </p:spPr>
        <p:txBody>
          <a:bodyPr>
            <a:normAutofit/>
          </a:bodyPr>
          <a:lstStyle/>
          <a:p>
            <a:pPr marL="365760" lvl="1" indent="0">
              <a:buNone/>
            </a:pPr>
            <a:r>
              <a:rPr lang="en-US" sz="3200" dirty="0" err="1" smtClean="0"/>
              <a:t>Là</a:t>
            </a:r>
            <a:r>
              <a:rPr lang="en-US" sz="3200" dirty="0" smtClean="0"/>
              <a:t> </a:t>
            </a:r>
            <a:r>
              <a:rPr lang="en-US" sz="3200" dirty="0" err="1" smtClean="0"/>
              <a:t>một</a:t>
            </a:r>
            <a:r>
              <a:rPr lang="en-US" sz="3200" dirty="0" smtClean="0"/>
              <a:t> </a:t>
            </a:r>
            <a:r>
              <a:rPr lang="en-US" sz="3200" dirty="0" err="1" smtClean="0"/>
              <a:t>tập</a:t>
            </a:r>
            <a:r>
              <a:rPr lang="en-US" sz="3200" dirty="0" smtClean="0"/>
              <a:t> </a:t>
            </a:r>
            <a:r>
              <a:rPr lang="en-US" sz="3200" dirty="0" err="1" smtClean="0"/>
              <a:t>hợp</a:t>
            </a:r>
            <a:r>
              <a:rPr lang="en-US" sz="3200" dirty="0" smtClean="0"/>
              <a:t> </a:t>
            </a:r>
            <a:r>
              <a:rPr lang="en-US" sz="3200" dirty="0" err="1" smtClean="0"/>
              <a:t>các</a:t>
            </a:r>
            <a:r>
              <a:rPr lang="en-US" sz="3200" dirty="0" smtClean="0"/>
              <a:t> control </a:t>
            </a:r>
            <a:r>
              <a:rPr lang="en-US" sz="3200" dirty="0" err="1" smtClean="0"/>
              <a:t>được</a:t>
            </a:r>
            <a:r>
              <a:rPr lang="en-US" sz="3200" dirty="0" smtClean="0"/>
              <a:t> </a:t>
            </a:r>
            <a:r>
              <a:rPr lang="en-US" sz="3200" dirty="0" err="1" smtClean="0"/>
              <a:t>xây</a:t>
            </a:r>
            <a:r>
              <a:rPr lang="en-US" sz="3200" dirty="0" smtClean="0"/>
              <a:t> </a:t>
            </a:r>
            <a:r>
              <a:rPr lang="en-US" sz="3200" dirty="0" err="1" smtClean="0"/>
              <a:t>dựng</a:t>
            </a:r>
            <a:r>
              <a:rPr lang="en-US" sz="3200" dirty="0" smtClean="0"/>
              <a:t> </a:t>
            </a:r>
            <a:r>
              <a:rPr lang="en-US" sz="3200" dirty="0" err="1" smtClean="0"/>
              <a:t>sẵn</a:t>
            </a:r>
            <a:r>
              <a:rPr lang="en-US" sz="3200" dirty="0" smtClean="0"/>
              <a:t> </a:t>
            </a:r>
            <a:r>
              <a:rPr lang="en-US" sz="3200" dirty="0" err="1" smtClean="0"/>
              <a:t>để</a:t>
            </a:r>
            <a:r>
              <a:rPr lang="en-US" sz="3200" dirty="0" smtClean="0"/>
              <a:t> </a:t>
            </a:r>
            <a:r>
              <a:rPr lang="en-US" sz="3200" dirty="0" err="1" smtClean="0"/>
              <a:t>hỗ</a:t>
            </a:r>
            <a:r>
              <a:rPr lang="en-US" sz="3200" dirty="0" smtClean="0"/>
              <a:t> </a:t>
            </a:r>
            <a:r>
              <a:rPr lang="en-US" sz="3200" dirty="0" err="1" smtClean="0"/>
              <a:t>trỡ</a:t>
            </a:r>
            <a:r>
              <a:rPr lang="en-US" sz="3200" dirty="0" smtClean="0"/>
              <a:t> </a:t>
            </a:r>
            <a:r>
              <a:rPr lang="en-US" sz="3200" dirty="0" err="1" smtClean="0"/>
              <a:t>cho</a:t>
            </a:r>
            <a:r>
              <a:rPr lang="en-US" sz="3200" dirty="0" smtClean="0"/>
              <a:t> </a:t>
            </a:r>
            <a:r>
              <a:rPr lang="en-US" sz="3200" dirty="0" err="1" smtClean="0"/>
              <a:t>việc</a:t>
            </a:r>
            <a:r>
              <a:rPr lang="en-US" sz="3200" dirty="0" smtClean="0"/>
              <a:t> </a:t>
            </a:r>
            <a:r>
              <a:rPr lang="en-US" sz="3200" dirty="0" err="1" smtClean="0"/>
              <a:t>lập</a:t>
            </a:r>
            <a:r>
              <a:rPr lang="en-US" sz="3200" dirty="0" smtClean="0"/>
              <a:t> </a:t>
            </a:r>
            <a:r>
              <a:rPr lang="en-US" sz="3200" dirty="0" err="1" smtClean="0"/>
              <a:t>trình</a:t>
            </a:r>
            <a:r>
              <a:rPr lang="en-US" sz="3200" dirty="0" smtClean="0"/>
              <a:t> ASP.NET </a:t>
            </a:r>
            <a:r>
              <a:rPr lang="en-US" sz="3200" dirty="0" err="1" smtClean="0"/>
              <a:t>và</a:t>
            </a:r>
            <a:r>
              <a:rPr lang="en-US" sz="3200" dirty="0" smtClean="0"/>
              <a:t> </a:t>
            </a:r>
            <a:r>
              <a:rPr lang="en-US" sz="3200" dirty="0" smtClean="0"/>
              <a:t>Ajax.</a:t>
            </a:r>
          </a:p>
          <a:p>
            <a:pPr marL="365760" lvl="1" indent="0">
              <a:buNone/>
            </a:pPr>
            <a:r>
              <a:rPr lang="en-US" sz="3200" dirty="0" err="1" smtClean="0"/>
              <a:t>Được</a:t>
            </a:r>
            <a:r>
              <a:rPr lang="en-US" sz="3200" dirty="0" smtClean="0"/>
              <a:t> </a:t>
            </a:r>
            <a:r>
              <a:rPr lang="en-US" sz="3200" dirty="0" err="1" smtClean="0"/>
              <a:t>phát</a:t>
            </a:r>
            <a:r>
              <a:rPr lang="en-US" sz="3200" dirty="0" smtClean="0"/>
              <a:t> </a:t>
            </a:r>
            <a:r>
              <a:rPr lang="en-US" sz="3200" dirty="0" err="1" smtClean="0"/>
              <a:t>triển</a:t>
            </a:r>
            <a:r>
              <a:rPr lang="en-US" sz="3200" dirty="0" smtClean="0"/>
              <a:t> </a:t>
            </a:r>
            <a:r>
              <a:rPr lang="en-US" sz="3200" dirty="0" err="1" smtClean="0"/>
              <a:t>bởi</a:t>
            </a:r>
            <a:r>
              <a:rPr lang="en-US" sz="3200" dirty="0" smtClean="0"/>
              <a:t> Microsoft.</a:t>
            </a:r>
          </a:p>
          <a:p>
            <a:pPr marL="365760" lvl="1" indent="0">
              <a:buNone/>
            </a:pPr>
            <a:endParaRPr lang="en-US" sz="3200" dirty="0" smtClean="0"/>
          </a:p>
          <a:p>
            <a:pPr lvl="1">
              <a:buNone/>
            </a:pPr>
            <a:r>
              <a:rPr lang="en-US" sz="3200" dirty="0" err="1" smtClean="0"/>
              <a:t>Môi</a:t>
            </a:r>
            <a:r>
              <a:rPr lang="en-US" sz="3200" dirty="0" smtClean="0"/>
              <a:t> </a:t>
            </a:r>
            <a:r>
              <a:rPr lang="en-US" sz="3200" dirty="0" err="1" smtClean="0"/>
              <a:t>trường</a:t>
            </a:r>
            <a:r>
              <a:rPr lang="en-US" sz="3200" dirty="0" smtClean="0"/>
              <a:t>:</a:t>
            </a:r>
          </a:p>
          <a:p>
            <a:pPr lvl="1"/>
            <a:r>
              <a:rPr lang="en-US" sz="2400" dirty="0" smtClean="0"/>
              <a:t>Microsoft Visual Studio 2008</a:t>
            </a:r>
          </a:p>
          <a:p>
            <a:pPr lvl="1"/>
            <a:r>
              <a:rPr lang="en-US" sz="2400" dirty="0" smtClean="0"/>
              <a:t>NET Framework 3.5</a:t>
            </a:r>
          </a:p>
          <a:p>
            <a:pPr marL="365760" lvl="1" indent="0">
              <a:buNone/>
            </a:pPr>
            <a:endParaRPr lang="en-US" sz="3000" dirty="0" smtClean="0">
              <a:solidFill>
                <a:srgbClr val="FF0000"/>
              </a:solidFill>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Tookit</a:t>
            </a:r>
            <a:r>
              <a:rPr lang="en-US" dirty="0" smtClean="0"/>
              <a:t> script manager</a:t>
            </a:r>
          </a:p>
          <a:p>
            <a:pPr>
              <a:buNone/>
            </a:pPr>
            <a:endParaRPr lang="en-US" dirty="0"/>
          </a:p>
        </p:txBody>
      </p:sp>
      <p:sp>
        <p:nvSpPr>
          <p:cNvPr id="3" name="Title 2"/>
          <p:cNvSpPr>
            <a:spLocks noGrp="1"/>
          </p:cNvSpPr>
          <p:nvPr>
            <p:ph type="title"/>
          </p:nvPr>
        </p:nvSpPr>
        <p:spPr/>
        <p:txBody>
          <a:bodyPr/>
          <a:lstStyle/>
          <a:p>
            <a:r>
              <a:rPr lang="en-US" dirty="0" smtClean="0"/>
              <a:t>Ajax control </a:t>
            </a:r>
            <a:r>
              <a:rPr lang="en-US" dirty="0" err="1" smtClean="0"/>
              <a:t>tookit</a:t>
            </a:r>
            <a:endParaRPr lang="en-US" dirty="0"/>
          </a:p>
        </p:txBody>
      </p:sp>
      <p:pic>
        <p:nvPicPr>
          <p:cNvPr id="4" name="Picture 3"/>
          <p:cNvPicPr/>
          <p:nvPr/>
        </p:nvPicPr>
        <p:blipFill>
          <a:blip r:embed="rId2"/>
          <a:srcRect/>
          <a:stretch>
            <a:fillRect/>
          </a:stretch>
        </p:blipFill>
        <p:spPr bwMode="auto">
          <a:xfrm>
            <a:off x="1000100" y="2143116"/>
            <a:ext cx="3000396" cy="178595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857224" y="4214818"/>
            <a:ext cx="7143800" cy="107157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457200" y="274638"/>
            <a:ext cx="8229600" cy="1143000"/>
          </a:xfrm>
        </p:spPr>
        <p:txBody>
          <a:bodyPr/>
          <a:lstStyle/>
          <a:p>
            <a:r>
              <a:rPr lang="en-US" dirty="0" smtClean="0"/>
              <a:t>Ajax control </a:t>
            </a:r>
            <a:r>
              <a:rPr lang="en-US" dirty="0" err="1" smtClean="0"/>
              <a:t>tookit</a:t>
            </a:r>
            <a:endParaRPr lang="en-US" dirty="0"/>
          </a:p>
        </p:txBody>
      </p:sp>
      <p:sp>
        <p:nvSpPr>
          <p:cNvPr id="6" name="Content Placeholder 1"/>
          <p:cNvSpPr>
            <a:spLocks noGrp="1"/>
          </p:cNvSpPr>
          <p:nvPr>
            <p:ph idx="1"/>
          </p:nvPr>
        </p:nvSpPr>
        <p:spPr>
          <a:xfrm>
            <a:off x="457200" y="1481328"/>
            <a:ext cx="8229600" cy="4525963"/>
          </a:xfrm>
        </p:spPr>
        <p:txBody>
          <a:bodyPr>
            <a:normAutofit/>
          </a:bodyPr>
          <a:lstStyle/>
          <a:p>
            <a:pPr marL="603504" lvl="2" indent="0" algn="ctr">
              <a:buNone/>
            </a:pPr>
            <a:r>
              <a:rPr lang="en-US" sz="6000" dirty="0" smtClean="0">
                <a:latin typeface="Arial" pitchFamily="34" charset="0"/>
                <a:cs typeface="Arial" pitchFamily="34" charset="0"/>
              </a:rPr>
              <a:t>DEMO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65760" lvl="1" indent="0"/>
            <a:r>
              <a:rPr lang="en-US" sz="3000" dirty="0" smtClean="0">
                <a:latin typeface="Arial" pitchFamily="34" charset="0"/>
                <a:cs typeface="Arial" pitchFamily="34" charset="0"/>
              </a:rPr>
              <a:t> Ajax </a:t>
            </a:r>
            <a:r>
              <a:rPr lang="en-US" sz="3000" dirty="0" err="1" smtClean="0">
                <a:latin typeface="Arial" pitchFamily="34" charset="0"/>
                <a:cs typeface="Arial" pitchFamily="34" charset="0"/>
              </a:rPr>
              <a:t>là</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gì</a:t>
            </a:r>
            <a:r>
              <a:rPr lang="en-US" sz="3000" dirty="0" smtClean="0">
                <a:latin typeface="Arial" pitchFamily="34" charset="0"/>
                <a:cs typeface="Arial" pitchFamily="34" charset="0"/>
              </a:rPr>
              <a:t>?</a:t>
            </a:r>
          </a:p>
          <a:p>
            <a:pPr marL="365760" lvl="1" indent="0"/>
            <a:r>
              <a:rPr lang="en-US" sz="3000" dirty="0" smtClean="0">
                <a:latin typeface="Arial" pitchFamily="34" charset="0"/>
                <a:cs typeface="Arial" pitchFamily="34" charset="0"/>
              </a:rPr>
              <a:t> </a:t>
            </a:r>
            <a:r>
              <a:rPr lang="en-US" sz="3000" dirty="0" err="1" smtClean="0">
                <a:latin typeface="Arial" pitchFamily="34" charset="0"/>
                <a:cs typeface="Arial" pitchFamily="34" charset="0"/>
              </a:rPr>
              <a:t>Nguyên</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lý</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hoạt</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động</a:t>
            </a:r>
            <a:endParaRPr lang="en-US" sz="3000" dirty="0" smtClean="0">
              <a:latin typeface="Arial" pitchFamily="34" charset="0"/>
              <a:cs typeface="Arial" pitchFamily="34" charset="0"/>
            </a:endParaRPr>
          </a:p>
          <a:p>
            <a:pPr marL="365760" lvl="1" indent="0"/>
            <a:r>
              <a:rPr lang="en-US" sz="3000" dirty="0" smtClean="0">
                <a:latin typeface="Arial" pitchFamily="34" charset="0"/>
                <a:cs typeface="Arial" pitchFamily="34" charset="0"/>
              </a:rPr>
              <a:t> </a:t>
            </a:r>
            <a:r>
              <a:rPr lang="en-US" sz="3000" dirty="0" err="1" smtClean="0">
                <a:latin typeface="Arial" pitchFamily="34" charset="0"/>
                <a:cs typeface="Arial" pitchFamily="34" charset="0"/>
              </a:rPr>
              <a:t>Khác</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biệt</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với</a:t>
            </a:r>
            <a:r>
              <a:rPr lang="en-US" sz="3000" dirty="0" smtClean="0">
                <a:latin typeface="Arial" pitchFamily="34" charset="0"/>
                <a:cs typeface="Arial" pitchFamily="34" charset="0"/>
              </a:rPr>
              <a:t> web </a:t>
            </a:r>
            <a:r>
              <a:rPr lang="en-US" sz="3000" dirty="0" err="1" smtClean="0">
                <a:latin typeface="Arial" pitchFamily="34" charset="0"/>
                <a:cs typeface="Arial" pitchFamily="34" charset="0"/>
              </a:rPr>
              <a:t>truyền</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thống</a:t>
            </a:r>
            <a:endParaRPr lang="en-US" sz="3000" dirty="0" smtClean="0">
              <a:latin typeface="Arial" pitchFamily="34" charset="0"/>
              <a:cs typeface="Arial" pitchFamily="34" charset="0"/>
            </a:endParaRPr>
          </a:p>
          <a:p>
            <a:pPr marL="365760" lvl="1" indent="0"/>
            <a:r>
              <a:rPr lang="en-US" sz="3000" dirty="0" smtClean="0">
                <a:latin typeface="Arial" pitchFamily="34" charset="0"/>
                <a:cs typeface="Arial" pitchFamily="34" charset="0"/>
              </a:rPr>
              <a:t> Ajax control toolkit</a:t>
            </a:r>
          </a:p>
        </p:txBody>
      </p:sp>
      <p:sp>
        <p:nvSpPr>
          <p:cNvPr id="3" name="Title 2"/>
          <p:cNvSpPr>
            <a:spLocks noGrp="1"/>
          </p:cNvSpPr>
          <p:nvPr>
            <p:ph type="title"/>
          </p:nvPr>
        </p:nvSpPr>
        <p:spPr/>
        <p:txBody>
          <a:bodyPr>
            <a:normAutofit/>
          </a:bodyPr>
          <a:lstStyle/>
          <a:p>
            <a:r>
              <a:rPr lang="en-US" sz="4000" dirty="0" smtClean="0">
                <a:solidFill>
                  <a:schemeClr val="tx1"/>
                </a:solidFill>
                <a:latin typeface="Arial" pitchFamily="34" charset="0"/>
                <a:cs typeface="Arial" pitchFamily="34" charset="0"/>
              </a:rPr>
              <a:t>AJAX</a:t>
            </a:r>
            <a:endParaRPr lang="en-US" sz="4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xmlns="" val="264883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65760" lvl="1" indent="0"/>
            <a:r>
              <a:rPr lang="en-US" sz="3000" dirty="0" smtClean="0">
                <a:latin typeface="Arial" pitchFamily="34" charset="0"/>
                <a:cs typeface="Arial" pitchFamily="34" charset="0"/>
              </a:rPr>
              <a:t> </a:t>
            </a:r>
            <a:r>
              <a:rPr lang="en-US" sz="3000" dirty="0" smtClean="0">
                <a:solidFill>
                  <a:srgbClr val="FF0000"/>
                </a:solidFill>
                <a:latin typeface="Arial" pitchFamily="34" charset="0"/>
                <a:cs typeface="Arial" pitchFamily="34" charset="0"/>
              </a:rPr>
              <a:t>Ajax </a:t>
            </a:r>
            <a:r>
              <a:rPr lang="en-US" sz="3000" dirty="0" err="1" smtClean="0">
                <a:solidFill>
                  <a:srgbClr val="FF0000"/>
                </a:solidFill>
                <a:latin typeface="Arial" pitchFamily="34" charset="0"/>
                <a:cs typeface="Arial" pitchFamily="34" charset="0"/>
              </a:rPr>
              <a:t>là</a:t>
            </a:r>
            <a:r>
              <a:rPr lang="en-US" sz="3000" dirty="0" smtClean="0">
                <a:solidFill>
                  <a:srgbClr val="FF0000"/>
                </a:solidFill>
                <a:latin typeface="Arial" pitchFamily="34" charset="0"/>
                <a:cs typeface="Arial" pitchFamily="34" charset="0"/>
              </a:rPr>
              <a:t> </a:t>
            </a:r>
            <a:r>
              <a:rPr lang="en-US" sz="3000" dirty="0" err="1" smtClean="0">
                <a:solidFill>
                  <a:srgbClr val="FF0000"/>
                </a:solidFill>
                <a:latin typeface="Arial" pitchFamily="34" charset="0"/>
                <a:cs typeface="Arial" pitchFamily="34" charset="0"/>
              </a:rPr>
              <a:t>gì</a:t>
            </a:r>
            <a:r>
              <a:rPr lang="en-US" sz="3000" dirty="0" smtClean="0">
                <a:solidFill>
                  <a:srgbClr val="FF0000"/>
                </a:solidFill>
                <a:latin typeface="Arial" pitchFamily="34" charset="0"/>
                <a:cs typeface="Arial" pitchFamily="34" charset="0"/>
              </a:rPr>
              <a:t>?</a:t>
            </a:r>
          </a:p>
          <a:p>
            <a:pPr marL="365760" lvl="1" indent="0"/>
            <a:r>
              <a:rPr lang="en-US" sz="3000" dirty="0" smtClean="0">
                <a:latin typeface="Arial" pitchFamily="34" charset="0"/>
                <a:cs typeface="Arial" pitchFamily="34" charset="0"/>
              </a:rPr>
              <a:t> </a:t>
            </a:r>
            <a:r>
              <a:rPr lang="en-US" sz="3000" dirty="0" err="1" smtClean="0">
                <a:latin typeface="Arial" pitchFamily="34" charset="0"/>
                <a:cs typeface="Arial" pitchFamily="34" charset="0"/>
              </a:rPr>
              <a:t>Nguyên</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lý</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hoạt</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động</a:t>
            </a:r>
            <a:endParaRPr lang="en-US" sz="3000" dirty="0" smtClean="0">
              <a:latin typeface="Arial" pitchFamily="34" charset="0"/>
              <a:cs typeface="Arial" pitchFamily="34" charset="0"/>
            </a:endParaRPr>
          </a:p>
          <a:p>
            <a:pPr marL="365760" lvl="1" indent="0"/>
            <a:r>
              <a:rPr lang="en-US" sz="3000" dirty="0" smtClean="0">
                <a:latin typeface="Arial" pitchFamily="34" charset="0"/>
                <a:cs typeface="Arial" pitchFamily="34" charset="0"/>
              </a:rPr>
              <a:t> </a:t>
            </a:r>
            <a:r>
              <a:rPr lang="en-US" sz="3000" dirty="0" err="1" smtClean="0">
                <a:latin typeface="Arial" pitchFamily="34" charset="0"/>
                <a:cs typeface="Arial" pitchFamily="34" charset="0"/>
              </a:rPr>
              <a:t>Khác</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biệt</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với</a:t>
            </a:r>
            <a:r>
              <a:rPr lang="en-US" sz="3000" dirty="0" smtClean="0">
                <a:latin typeface="Arial" pitchFamily="34" charset="0"/>
                <a:cs typeface="Arial" pitchFamily="34" charset="0"/>
              </a:rPr>
              <a:t> web </a:t>
            </a:r>
            <a:r>
              <a:rPr lang="en-US" sz="3000" dirty="0" err="1" smtClean="0">
                <a:latin typeface="Arial" pitchFamily="34" charset="0"/>
                <a:cs typeface="Arial" pitchFamily="34" charset="0"/>
              </a:rPr>
              <a:t>truyền</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thống</a:t>
            </a:r>
            <a:endParaRPr lang="en-US" sz="3000" dirty="0" smtClean="0">
              <a:latin typeface="Arial" pitchFamily="34" charset="0"/>
              <a:cs typeface="Arial" pitchFamily="34" charset="0"/>
            </a:endParaRPr>
          </a:p>
          <a:p>
            <a:pPr marL="365760" lvl="1" indent="0"/>
            <a:r>
              <a:rPr lang="en-US" sz="3000" dirty="0" smtClean="0">
                <a:latin typeface="Arial" pitchFamily="34" charset="0"/>
                <a:cs typeface="Arial" pitchFamily="34" charset="0"/>
              </a:rPr>
              <a:t> Ajax control toolkit</a:t>
            </a:r>
          </a:p>
          <a:p>
            <a:pPr marL="365760" lvl="1" indent="0"/>
            <a:endParaRPr lang="en-US" sz="3000" dirty="0" smtClean="0">
              <a:latin typeface="Arial" pitchFamily="34" charset="0"/>
              <a:cs typeface="Arial" pitchFamily="34" charset="0"/>
            </a:endParaRPr>
          </a:p>
        </p:txBody>
      </p:sp>
      <p:sp>
        <p:nvSpPr>
          <p:cNvPr id="3" name="Title 2"/>
          <p:cNvSpPr>
            <a:spLocks noGrp="1"/>
          </p:cNvSpPr>
          <p:nvPr>
            <p:ph type="title"/>
          </p:nvPr>
        </p:nvSpPr>
        <p:spPr/>
        <p:txBody>
          <a:bodyPr>
            <a:normAutofit/>
          </a:bodyPr>
          <a:lstStyle/>
          <a:p>
            <a:r>
              <a:rPr lang="en-US" sz="4000" dirty="0" smtClean="0">
                <a:solidFill>
                  <a:schemeClr val="tx1"/>
                </a:solidFill>
                <a:latin typeface="Arial" pitchFamily="34" charset="0"/>
                <a:cs typeface="Arial" pitchFamily="34" charset="0"/>
              </a:rPr>
              <a:t>AJAX</a:t>
            </a:r>
            <a:endParaRPr lang="en-US" sz="4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xmlns="" val="264883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dirty="0" smtClean="0"/>
              <a:t>Là tập hợp của nhiều công nghệ được dùng trong phát triển ứng dụng web (HTML, CSS, XML, DOM, Java script, XMLHttpRequest). Với Ajax dữ liệu có thể lấy từ server một cách bất đồng bộ bên dưới ứng dụng mà không làm ảnh hưởng tới thao tác hiện tại trên trang hiện thời</a:t>
            </a:r>
            <a:endParaRPr lang="vi-VN" dirty="0"/>
          </a:p>
        </p:txBody>
      </p:sp>
      <p:sp>
        <p:nvSpPr>
          <p:cNvPr id="3" name="Title 2"/>
          <p:cNvSpPr>
            <a:spLocks noGrp="1"/>
          </p:cNvSpPr>
          <p:nvPr>
            <p:ph type="title"/>
          </p:nvPr>
        </p:nvSpPr>
        <p:spPr/>
        <p:txBody>
          <a:bodyPr/>
          <a:lstStyle/>
          <a:p>
            <a:r>
              <a:rPr lang="en-US" dirty="0" smtClean="0"/>
              <a:t>Ajax </a:t>
            </a:r>
            <a:r>
              <a:rPr lang="en-US" dirty="0" err="1" smtClean="0"/>
              <a:t>là</a:t>
            </a:r>
            <a:r>
              <a:rPr lang="en-US" dirty="0" smtClean="0"/>
              <a:t> </a:t>
            </a:r>
            <a:r>
              <a:rPr lang="en-US" dirty="0" err="1" smtClean="0"/>
              <a:t>gì</a:t>
            </a:r>
            <a:r>
              <a:rPr lang="en-US" dirty="0" smtClean="0"/>
              <a:t>?</a:t>
            </a:r>
            <a:endParaRPr lang="vi-V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65760" lvl="1" indent="0"/>
            <a:r>
              <a:rPr lang="en-US" sz="3000" dirty="0" smtClean="0">
                <a:latin typeface="Arial" pitchFamily="34" charset="0"/>
                <a:cs typeface="Arial" pitchFamily="34" charset="0"/>
              </a:rPr>
              <a:t> Ajax </a:t>
            </a:r>
            <a:r>
              <a:rPr lang="en-US" sz="3000" dirty="0" err="1" smtClean="0">
                <a:latin typeface="Arial" pitchFamily="34" charset="0"/>
                <a:cs typeface="Arial" pitchFamily="34" charset="0"/>
              </a:rPr>
              <a:t>là</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gì</a:t>
            </a:r>
            <a:r>
              <a:rPr lang="en-US" sz="3000" dirty="0" smtClean="0">
                <a:latin typeface="Arial" pitchFamily="34" charset="0"/>
                <a:cs typeface="Arial" pitchFamily="34" charset="0"/>
              </a:rPr>
              <a:t>?</a:t>
            </a:r>
          </a:p>
          <a:p>
            <a:pPr marL="365760" lvl="1" indent="0"/>
            <a:r>
              <a:rPr lang="en-US" sz="3000" dirty="0" smtClean="0">
                <a:solidFill>
                  <a:srgbClr val="FF0000"/>
                </a:solidFill>
                <a:latin typeface="Arial" pitchFamily="34" charset="0"/>
                <a:cs typeface="Arial" pitchFamily="34" charset="0"/>
              </a:rPr>
              <a:t> </a:t>
            </a:r>
            <a:r>
              <a:rPr lang="en-US" sz="3000" dirty="0" err="1" smtClean="0">
                <a:solidFill>
                  <a:srgbClr val="FF0000"/>
                </a:solidFill>
                <a:latin typeface="Arial" pitchFamily="34" charset="0"/>
                <a:cs typeface="Arial" pitchFamily="34" charset="0"/>
              </a:rPr>
              <a:t>Nguyên</a:t>
            </a:r>
            <a:r>
              <a:rPr lang="en-US" sz="3000" dirty="0" smtClean="0">
                <a:solidFill>
                  <a:srgbClr val="FF0000"/>
                </a:solidFill>
                <a:latin typeface="Arial" pitchFamily="34" charset="0"/>
                <a:cs typeface="Arial" pitchFamily="34" charset="0"/>
              </a:rPr>
              <a:t> </a:t>
            </a:r>
            <a:r>
              <a:rPr lang="en-US" sz="3000" dirty="0" err="1" smtClean="0">
                <a:solidFill>
                  <a:srgbClr val="FF0000"/>
                </a:solidFill>
                <a:latin typeface="Arial" pitchFamily="34" charset="0"/>
                <a:cs typeface="Arial" pitchFamily="34" charset="0"/>
              </a:rPr>
              <a:t>lý</a:t>
            </a:r>
            <a:r>
              <a:rPr lang="en-US" sz="3000" dirty="0" smtClean="0">
                <a:solidFill>
                  <a:srgbClr val="FF0000"/>
                </a:solidFill>
                <a:latin typeface="Arial" pitchFamily="34" charset="0"/>
                <a:cs typeface="Arial" pitchFamily="34" charset="0"/>
              </a:rPr>
              <a:t> </a:t>
            </a:r>
            <a:r>
              <a:rPr lang="en-US" sz="3000" dirty="0" err="1" smtClean="0">
                <a:solidFill>
                  <a:srgbClr val="FF0000"/>
                </a:solidFill>
                <a:latin typeface="Arial" pitchFamily="34" charset="0"/>
                <a:cs typeface="Arial" pitchFamily="34" charset="0"/>
              </a:rPr>
              <a:t>hoạt</a:t>
            </a:r>
            <a:r>
              <a:rPr lang="en-US" sz="3000" dirty="0" smtClean="0">
                <a:solidFill>
                  <a:srgbClr val="FF0000"/>
                </a:solidFill>
                <a:latin typeface="Arial" pitchFamily="34" charset="0"/>
                <a:cs typeface="Arial" pitchFamily="34" charset="0"/>
              </a:rPr>
              <a:t> </a:t>
            </a:r>
            <a:r>
              <a:rPr lang="en-US" sz="3000" dirty="0" err="1" smtClean="0">
                <a:solidFill>
                  <a:srgbClr val="FF0000"/>
                </a:solidFill>
                <a:latin typeface="Arial" pitchFamily="34" charset="0"/>
                <a:cs typeface="Arial" pitchFamily="34" charset="0"/>
              </a:rPr>
              <a:t>động</a:t>
            </a:r>
            <a:endParaRPr lang="en-US" sz="3000" dirty="0" smtClean="0">
              <a:solidFill>
                <a:srgbClr val="FF0000"/>
              </a:solidFill>
              <a:latin typeface="Arial" pitchFamily="34" charset="0"/>
              <a:cs typeface="Arial" pitchFamily="34" charset="0"/>
            </a:endParaRPr>
          </a:p>
          <a:p>
            <a:pPr marL="365760" lvl="1" indent="0"/>
            <a:r>
              <a:rPr lang="en-US" sz="3000" dirty="0" smtClean="0">
                <a:latin typeface="Arial" pitchFamily="34" charset="0"/>
                <a:cs typeface="Arial" pitchFamily="34" charset="0"/>
              </a:rPr>
              <a:t> </a:t>
            </a:r>
            <a:r>
              <a:rPr lang="en-US" sz="3000" dirty="0" err="1" smtClean="0">
                <a:latin typeface="Arial" pitchFamily="34" charset="0"/>
                <a:cs typeface="Arial" pitchFamily="34" charset="0"/>
              </a:rPr>
              <a:t>Khác</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biệt</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với</a:t>
            </a:r>
            <a:r>
              <a:rPr lang="en-US" sz="3000" dirty="0" smtClean="0">
                <a:latin typeface="Arial" pitchFamily="34" charset="0"/>
                <a:cs typeface="Arial" pitchFamily="34" charset="0"/>
              </a:rPr>
              <a:t> web </a:t>
            </a:r>
            <a:r>
              <a:rPr lang="en-US" sz="3000" dirty="0" err="1" smtClean="0">
                <a:latin typeface="Arial" pitchFamily="34" charset="0"/>
                <a:cs typeface="Arial" pitchFamily="34" charset="0"/>
              </a:rPr>
              <a:t>truyền</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thống</a:t>
            </a:r>
            <a:endParaRPr lang="en-US" sz="3000" dirty="0" smtClean="0">
              <a:latin typeface="Arial" pitchFamily="34" charset="0"/>
              <a:cs typeface="Arial" pitchFamily="34" charset="0"/>
            </a:endParaRPr>
          </a:p>
          <a:p>
            <a:pPr marL="365760" lvl="1" indent="0"/>
            <a:r>
              <a:rPr lang="en-US" sz="3000" dirty="0" smtClean="0">
                <a:latin typeface="Arial" pitchFamily="34" charset="0"/>
                <a:cs typeface="Arial" pitchFamily="34" charset="0"/>
              </a:rPr>
              <a:t> Ajax control toolkit</a:t>
            </a:r>
          </a:p>
          <a:p>
            <a:pPr marL="365760" lvl="1" indent="0"/>
            <a:endParaRPr lang="en-US" sz="3000" dirty="0" smtClean="0">
              <a:latin typeface="Arial" pitchFamily="34" charset="0"/>
              <a:cs typeface="Arial" pitchFamily="34" charset="0"/>
            </a:endParaRPr>
          </a:p>
        </p:txBody>
      </p:sp>
      <p:sp>
        <p:nvSpPr>
          <p:cNvPr id="3" name="Title 2"/>
          <p:cNvSpPr>
            <a:spLocks noGrp="1"/>
          </p:cNvSpPr>
          <p:nvPr>
            <p:ph type="title"/>
          </p:nvPr>
        </p:nvSpPr>
        <p:spPr/>
        <p:txBody>
          <a:bodyPr>
            <a:normAutofit/>
          </a:bodyPr>
          <a:lstStyle/>
          <a:p>
            <a:r>
              <a:rPr lang="en-US" sz="4000" dirty="0" smtClean="0">
                <a:solidFill>
                  <a:schemeClr val="tx1"/>
                </a:solidFill>
                <a:latin typeface="Arial" pitchFamily="34" charset="0"/>
                <a:cs typeface="Arial" pitchFamily="34" charset="0"/>
              </a:rPr>
              <a:t>AJAX</a:t>
            </a:r>
            <a:endParaRPr lang="en-US" sz="4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xmlns="" val="264883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Nguyên lý hoạt động	</a:t>
            </a:r>
            <a:endParaRPr lang="vi-VN" dirty="0"/>
          </a:p>
        </p:txBody>
      </p:sp>
      <p:pic>
        <p:nvPicPr>
          <p:cNvPr id="4" name="Content Placeholder 3"/>
          <p:cNvPicPr>
            <a:picLocks noGrp="1"/>
          </p:cNvPicPr>
          <p:nvPr>
            <p:ph idx="1"/>
          </p:nvPr>
        </p:nvPicPr>
        <p:blipFill rotWithShape="1">
          <a:blip r:embed="rId3">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b="18772"/>
          <a:stretch/>
        </p:blipFill>
        <p:spPr bwMode="auto">
          <a:xfrm>
            <a:off x="881062" y="2424966"/>
            <a:ext cx="7381875" cy="2638306"/>
          </a:xfrm>
          <a:prstGeom prst="rect">
            <a:avLst/>
          </a:prstGeom>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65760" lvl="1" indent="0"/>
            <a:r>
              <a:rPr lang="en-US" sz="3000" dirty="0" smtClean="0">
                <a:latin typeface="Arial" pitchFamily="34" charset="0"/>
                <a:cs typeface="Arial" pitchFamily="34" charset="0"/>
              </a:rPr>
              <a:t> Ajax </a:t>
            </a:r>
            <a:r>
              <a:rPr lang="en-US" sz="3000" dirty="0" err="1" smtClean="0">
                <a:latin typeface="Arial" pitchFamily="34" charset="0"/>
                <a:cs typeface="Arial" pitchFamily="34" charset="0"/>
              </a:rPr>
              <a:t>là</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gì</a:t>
            </a:r>
            <a:r>
              <a:rPr lang="en-US" sz="3000" dirty="0" smtClean="0">
                <a:latin typeface="Arial" pitchFamily="34" charset="0"/>
                <a:cs typeface="Arial" pitchFamily="34" charset="0"/>
              </a:rPr>
              <a:t>?</a:t>
            </a:r>
          </a:p>
          <a:p>
            <a:pPr marL="365760" lvl="1" indent="0"/>
            <a:r>
              <a:rPr lang="en-US" sz="3000" dirty="0" smtClean="0">
                <a:latin typeface="Arial" pitchFamily="34" charset="0"/>
                <a:cs typeface="Arial" pitchFamily="34" charset="0"/>
              </a:rPr>
              <a:t> </a:t>
            </a:r>
            <a:r>
              <a:rPr lang="en-US" sz="3000" dirty="0" err="1" smtClean="0">
                <a:latin typeface="Arial" pitchFamily="34" charset="0"/>
                <a:cs typeface="Arial" pitchFamily="34" charset="0"/>
              </a:rPr>
              <a:t>Nguyên</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lý</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hoạt</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động</a:t>
            </a:r>
            <a:endParaRPr lang="en-US" sz="3000" dirty="0" smtClean="0">
              <a:latin typeface="Arial" pitchFamily="34" charset="0"/>
              <a:cs typeface="Arial" pitchFamily="34" charset="0"/>
            </a:endParaRPr>
          </a:p>
          <a:p>
            <a:pPr marL="365760" lvl="1" indent="0"/>
            <a:r>
              <a:rPr lang="en-US" sz="3000" dirty="0" smtClean="0">
                <a:latin typeface="Arial" pitchFamily="34" charset="0"/>
                <a:cs typeface="Arial" pitchFamily="34" charset="0"/>
              </a:rPr>
              <a:t> </a:t>
            </a:r>
            <a:r>
              <a:rPr lang="en-US" sz="3000" dirty="0" err="1" smtClean="0">
                <a:solidFill>
                  <a:srgbClr val="FF0000"/>
                </a:solidFill>
                <a:latin typeface="Arial" pitchFamily="34" charset="0"/>
                <a:cs typeface="Arial" pitchFamily="34" charset="0"/>
              </a:rPr>
              <a:t>Khác</a:t>
            </a:r>
            <a:r>
              <a:rPr lang="en-US" sz="3000" dirty="0" smtClean="0">
                <a:solidFill>
                  <a:srgbClr val="FF0000"/>
                </a:solidFill>
                <a:latin typeface="Arial" pitchFamily="34" charset="0"/>
                <a:cs typeface="Arial" pitchFamily="34" charset="0"/>
              </a:rPr>
              <a:t> </a:t>
            </a:r>
            <a:r>
              <a:rPr lang="en-US" sz="3000" dirty="0" err="1" smtClean="0">
                <a:solidFill>
                  <a:srgbClr val="FF0000"/>
                </a:solidFill>
                <a:latin typeface="Arial" pitchFamily="34" charset="0"/>
                <a:cs typeface="Arial" pitchFamily="34" charset="0"/>
              </a:rPr>
              <a:t>biệt</a:t>
            </a:r>
            <a:r>
              <a:rPr lang="en-US" sz="3000" dirty="0" smtClean="0">
                <a:solidFill>
                  <a:srgbClr val="FF0000"/>
                </a:solidFill>
                <a:latin typeface="Arial" pitchFamily="34" charset="0"/>
                <a:cs typeface="Arial" pitchFamily="34" charset="0"/>
              </a:rPr>
              <a:t> </a:t>
            </a:r>
            <a:r>
              <a:rPr lang="en-US" sz="3000" dirty="0" err="1" smtClean="0">
                <a:solidFill>
                  <a:srgbClr val="FF0000"/>
                </a:solidFill>
                <a:latin typeface="Arial" pitchFamily="34" charset="0"/>
                <a:cs typeface="Arial" pitchFamily="34" charset="0"/>
              </a:rPr>
              <a:t>với</a:t>
            </a:r>
            <a:r>
              <a:rPr lang="en-US" sz="3000" dirty="0" smtClean="0">
                <a:solidFill>
                  <a:srgbClr val="FF0000"/>
                </a:solidFill>
                <a:latin typeface="Arial" pitchFamily="34" charset="0"/>
                <a:cs typeface="Arial" pitchFamily="34" charset="0"/>
              </a:rPr>
              <a:t> web </a:t>
            </a:r>
            <a:r>
              <a:rPr lang="en-US" sz="3000" dirty="0" err="1" smtClean="0">
                <a:solidFill>
                  <a:srgbClr val="FF0000"/>
                </a:solidFill>
                <a:latin typeface="Arial" pitchFamily="34" charset="0"/>
                <a:cs typeface="Arial" pitchFamily="34" charset="0"/>
              </a:rPr>
              <a:t>truyền</a:t>
            </a:r>
            <a:r>
              <a:rPr lang="en-US" sz="3000" dirty="0" smtClean="0">
                <a:solidFill>
                  <a:srgbClr val="FF0000"/>
                </a:solidFill>
                <a:latin typeface="Arial" pitchFamily="34" charset="0"/>
                <a:cs typeface="Arial" pitchFamily="34" charset="0"/>
              </a:rPr>
              <a:t> </a:t>
            </a:r>
            <a:r>
              <a:rPr lang="en-US" sz="3000" dirty="0" err="1" smtClean="0">
                <a:solidFill>
                  <a:srgbClr val="FF0000"/>
                </a:solidFill>
                <a:latin typeface="Arial" pitchFamily="34" charset="0"/>
                <a:cs typeface="Arial" pitchFamily="34" charset="0"/>
              </a:rPr>
              <a:t>thống</a:t>
            </a:r>
            <a:endParaRPr lang="en-US" sz="3000" dirty="0" smtClean="0">
              <a:solidFill>
                <a:srgbClr val="FF0000"/>
              </a:solidFill>
              <a:latin typeface="Arial" pitchFamily="34" charset="0"/>
              <a:cs typeface="Arial" pitchFamily="34" charset="0"/>
            </a:endParaRPr>
          </a:p>
          <a:p>
            <a:pPr marL="365760" lvl="1" indent="0"/>
            <a:r>
              <a:rPr lang="en-US" sz="3000" dirty="0" smtClean="0">
                <a:latin typeface="Arial" pitchFamily="34" charset="0"/>
                <a:cs typeface="Arial" pitchFamily="34" charset="0"/>
              </a:rPr>
              <a:t> Ajax control toolkit</a:t>
            </a:r>
          </a:p>
          <a:p>
            <a:pPr marL="365760" lvl="1" indent="0"/>
            <a:endParaRPr lang="en-US" sz="3000" dirty="0" smtClean="0">
              <a:solidFill>
                <a:srgbClr val="FF0000"/>
              </a:solidFill>
              <a:latin typeface="Arial" pitchFamily="34" charset="0"/>
              <a:cs typeface="Arial" pitchFamily="34" charset="0"/>
            </a:endParaRPr>
          </a:p>
        </p:txBody>
      </p:sp>
      <p:sp>
        <p:nvSpPr>
          <p:cNvPr id="3" name="Title 2"/>
          <p:cNvSpPr>
            <a:spLocks noGrp="1"/>
          </p:cNvSpPr>
          <p:nvPr>
            <p:ph type="title"/>
          </p:nvPr>
        </p:nvSpPr>
        <p:spPr/>
        <p:txBody>
          <a:bodyPr>
            <a:normAutofit/>
          </a:bodyPr>
          <a:lstStyle/>
          <a:p>
            <a:r>
              <a:rPr lang="en-US" sz="4000" dirty="0" smtClean="0">
                <a:solidFill>
                  <a:schemeClr val="tx1"/>
                </a:solidFill>
                <a:latin typeface="Arial" pitchFamily="34" charset="0"/>
                <a:cs typeface="Arial" pitchFamily="34" charset="0"/>
              </a:rPr>
              <a:t>AJAX</a:t>
            </a:r>
            <a:endParaRPr lang="en-US" sz="4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xmlns="" val="264883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 </a:t>
            </a:r>
            <a:r>
              <a:rPr lang="en-US" dirty="0" err="1" smtClean="0"/>
              <a:t>sánh</a:t>
            </a:r>
            <a:r>
              <a:rPr lang="en-US" dirty="0" smtClean="0"/>
              <a:t> </a:t>
            </a:r>
            <a:r>
              <a:rPr lang="en-US" dirty="0" err="1" smtClean="0"/>
              <a:t>với</a:t>
            </a:r>
            <a:r>
              <a:rPr lang="en-US" dirty="0" smtClean="0"/>
              <a:t> web </a:t>
            </a:r>
            <a:r>
              <a:rPr lang="en-US" dirty="0" err="1" smtClean="0"/>
              <a:t>truyền</a:t>
            </a:r>
            <a:r>
              <a:rPr lang="en-US" dirty="0" smtClean="0"/>
              <a:t> </a:t>
            </a:r>
            <a:r>
              <a:rPr lang="en-US" dirty="0" err="1" smtClean="0"/>
              <a:t>thống</a:t>
            </a:r>
            <a:endParaRPr lang="vi-VN" dirty="0"/>
          </a:p>
        </p:txBody>
      </p:sp>
      <p:pic>
        <p:nvPicPr>
          <p:cNvPr id="4" name="Content Placeholder 3"/>
          <p:cNvPicPr>
            <a:picLocks noGrp="1"/>
          </p:cNvPicPr>
          <p:nvPr>
            <p:ph idx="1"/>
          </p:nvPr>
        </p:nvPicPr>
        <p:blipFill>
          <a:blip r:embed="rId3" cstate="print"/>
          <a:srcRect/>
          <a:stretch>
            <a:fillRect/>
          </a:stretch>
        </p:blipFill>
        <p:spPr bwMode="auto">
          <a:xfrm>
            <a:off x="2667000" y="1967706"/>
            <a:ext cx="3810000" cy="35528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65760" lvl="1" indent="0"/>
            <a:r>
              <a:rPr lang="en-US" sz="3000" dirty="0" smtClean="0">
                <a:latin typeface="Arial" pitchFamily="34" charset="0"/>
                <a:cs typeface="Arial" pitchFamily="34" charset="0"/>
              </a:rPr>
              <a:t> Ajax </a:t>
            </a:r>
            <a:r>
              <a:rPr lang="en-US" sz="3000" dirty="0" err="1" smtClean="0">
                <a:latin typeface="Arial" pitchFamily="34" charset="0"/>
                <a:cs typeface="Arial" pitchFamily="34" charset="0"/>
              </a:rPr>
              <a:t>là</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gì</a:t>
            </a:r>
            <a:r>
              <a:rPr lang="en-US" sz="3000" dirty="0" smtClean="0">
                <a:latin typeface="Arial" pitchFamily="34" charset="0"/>
                <a:cs typeface="Arial" pitchFamily="34" charset="0"/>
              </a:rPr>
              <a:t>?</a:t>
            </a:r>
          </a:p>
          <a:p>
            <a:pPr marL="365760" lvl="1" indent="0"/>
            <a:r>
              <a:rPr lang="en-US" sz="3000" dirty="0" smtClean="0">
                <a:latin typeface="Arial" pitchFamily="34" charset="0"/>
                <a:cs typeface="Arial" pitchFamily="34" charset="0"/>
              </a:rPr>
              <a:t> </a:t>
            </a:r>
            <a:r>
              <a:rPr lang="en-US" sz="3000" dirty="0" err="1" smtClean="0">
                <a:latin typeface="Arial" pitchFamily="34" charset="0"/>
                <a:cs typeface="Arial" pitchFamily="34" charset="0"/>
              </a:rPr>
              <a:t>Nguyên</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lý</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hoạt</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động</a:t>
            </a:r>
            <a:endParaRPr lang="en-US" sz="3000" dirty="0" smtClean="0">
              <a:latin typeface="Arial" pitchFamily="34" charset="0"/>
              <a:cs typeface="Arial" pitchFamily="34" charset="0"/>
            </a:endParaRPr>
          </a:p>
          <a:p>
            <a:pPr marL="365760" lvl="1" indent="0"/>
            <a:r>
              <a:rPr lang="en-US" sz="3000" dirty="0" smtClean="0">
                <a:latin typeface="Arial" pitchFamily="34" charset="0"/>
                <a:cs typeface="Arial" pitchFamily="34" charset="0"/>
              </a:rPr>
              <a:t> </a:t>
            </a:r>
            <a:r>
              <a:rPr lang="en-US" sz="3000" dirty="0" err="1" smtClean="0">
                <a:latin typeface="Arial" pitchFamily="34" charset="0"/>
                <a:cs typeface="Arial" pitchFamily="34" charset="0"/>
              </a:rPr>
              <a:t>Khác</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biệt</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với</a:t>
            </a:r>
            <a:r>
              <a:rPr lang="en-US" sz="3000" dirty="0" smtClean="0">
                <a:latin typeface="Arial" pitchFamily="34" charset="0"/>
                <a:cs typeface="Arial" pitchFamily="34" charset="0"/>
              </a:rPr>
              <a:t> web </a:t>
            </a:r>
            <a:r>
              <a:rPr lang="en-US" sz="3000" dirty="0" err="1" smtClean="0">
                <a:latin typeface="Arial" pitchFamily="34" charset="0"/>
                <a:cs typeface="Arial" pitchFamily="34" charset="0"/>
              </a:rPr>
              <a:t>truyền</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thống</a:t>
            </a:r>
            <a:endParaRPr lang="en-US" sz="3000" dirty="0" smtClean="0">
              <a:latin typeface="Arial" pitchFamily="34" charset="0"/>
              <a:cs typeface="Arial" pitchFamily="34" charset="0"/>
            </a:endParaRPr>
          </a:p>
          <a:p>
            <a:pPr marL="365760" lvl="1" indent="0"/>
            <a:r>
              <a:rPr lang="en-US" sz="3000" dirty="0" smtClean="0">
                <a:latin typeface="Arial" pitchFamily="34" charset="0"/>
                <a:cs typeface="Arial" pitchFamily="34" charset="0"/>
              </a:rPr>
              <a:t> </a:t>
            </a:r>
            <a:r>
              <a:rPr lang="en-US" sz="3000" dirty="0" smtClean="0">
                <a:solidFill>
                  <a:srgbClr val="FF0000"/>
                </a:solidFill>
                <a:latin typeface="Arial" pitchFamily="34" charset="0"/>
                <a:cs typeface="Arial" pitchFamily="34" charset="0"/>
              </a:rPr>
              <a:t>Ajax control toolkit</a:t>
            </a:r>
          </a:p>
          <a:p>
            <a:pPr marL="365760" lvl="1" indent="0"/>
            <a:endParaRPr lang="en-US" sz="3000" dirty="0" smtClean="0">
              <a:solidFill>
                <a:srgbClr val="FF0000"/>
              </a:solidFill>
              <a:latin typeface="Arial" pitchFamily="34" charset="0"/>
              <a:cs typeface="Arial" pitchFamily="34" charset="0"/>
            </a:endParaRPr>
          </a:p>
        </p:txBody>
      </p:sp>
      <p:sp>
        <p:nvSpPr>
          <p:cNvPr id="3" name="Title 2"/>
          <p:cNvSpPr>
            <a:spLocks noGrp="1"/>
          </p:cNvSpPr>
          <p:nvPr>
            <p:ph type="title"/>
          </p:nvPr>
        </p:nvSpPr>
        <p:spPr/>
        <p:txBody>
          <a:bodyPr>
            <a:normAutofit/>
          </a:bodyPr>
          <a:lstStyle/>
          <a:p>
            <a:r>
              <a:rPr lang="en-US" sz="4000" dirty="0" smtClean="0">
                <a:solidFill>
                  <a:schemeClr val="tx1"/>
                </a:solidFill>
                <a:latin typeface="Arial" pitchFamily="34" charset="0"/>
                <a:cs typeface="Arial" pitchFamily="34" charset="0"/>
              </a:rPr>
              <a:t>AJAX</a:t>
            </a:r>
            <a:endParaRPr lang="en-US" sz="4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xmlns="" val="2648836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72</TotalTime>
  <Words>456</Words>
  <Application>Microsoft Office PowerPoint</Application>
  <PresentationFormat>On-screen Show (4:3)</PresentationFormat>
  <Paragraphs>51</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AJAX WCF</vt:lpstr>
      <vt:lpstr>AJAX</vt:lpstr>
      <vt:lpstr>AJAX</vt:lpstr>
      <vt:lpstr>Ajax là gì?</vt:lpstr>
      <vt:lpstr>AJAX</vt:lpstr>
      <vt:lpstr>Nguyên lý hoạt động </vt:lpstr>
      <vt:lpstr>AJAX</vt:lpstr>
      <vt:lpstr>So sánh với web truyền thống</vt:lpstr>
      <vt:lpstr>AJAX</vt:lpstr>
      <vt:lpstr>Ajax control tookit</vt:lpstr>
      <vt:lpstr>Ajax control tookit</vt:lpstr>
      <vt:lpstr>Ajax control tookit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AJAX WCF</dc:title>
  <dc:creator>pvhuy</dc:creator>
  <cp:lastModifiedBy>Le Van Long</cp:lastModifiedBy>
  <cp:revision>13</cp:revision>
  <dcterms:created xsi:type="dcterms:W3CDTF">2010-11-29T17:53:32Z</dcterms:created>
  <dcterms:modified xsi:type="dcterms:W3CDTF">2010-12-06T19:00:39Z</dcterms:modified>
</cp:coreProperties>
</file>