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3" r:id="rId14"/>
    <p:sldId id="268" r:id="rId15"/>
    <p:sldId id="269" r:id="rId16"/>
    <p:sldId id="271" r:id="rId17"/>
    <p:sldId id="270" r:id="rId18"/>
    <p:sldId id="274" r:id="rId19"/>
    <p:sldId id="272" r:id="rId20"/>
    <p:sldId id="275" r:id="rId21"/>
    <p:sldId id="27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2018827-6BA0-439D-970A-DE4CA7DCED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C5C5362-A154-441A-86AE-3B228B608B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8807E0C-14DF-4E0F-831C-24F5CDDC433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E8204A0-DAF4-4BA3-A3B6-5558CCA2B3C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ABBC2A1-9882-4CB7-91C4-8A0167CF0F6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3533E19-A4A0-4A4D-82B4-1E3D4B5953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D517F8A-9A67-42C9-8914-A5AF07B017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6EFB33C-16C7-4C43-84EF-A21256B4167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586811C-4A3B-4598-BCA7-665839931F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582DBC42-F85F-425D-90AE-E2172FBA7AB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E3EF966-CFB6-4603-81A1-C691FD7D5BA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D5F3232-AAC9-417C-BC93-BF7E1F372CF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alphaModFix amt="40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6E691F5-8615-4C7C-B42B-C787CFF502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338" name="Picture 8" descr="H:\FINAL PROJECT1\GRIDPROJ1\images\title.png"/>
          <p:cNvPicPr>
            <a:picLocks noChangeAspect="1" noChangeArrowheads="1"/>
          </p:cNvPicPr>
          <p:nvPr/>
        </p:nvPicPr>
        <p:blipFill>
          <a:blip r:embed="rId3" cstate="print"/>
          <a:srcRect/>
          <a:stretch>
            <a:fillRect/>
          </a:stretch>
        </p:blipFill>
        <p:spPr bwMode="auto">
          <a:xfrm>
            <a:off x="0" y="5810250"/>
            <a:ext cx="3619500" cy="1047750"/>
          </a:xfrm>
          <a:prstGeom prst="rect">
            <a:avLst/>
          </a:prstGeom>
          <a:noFill/>
          <a:ln w="9525">
            <a:noFill/>
            <a:miter lim="800000"/>
            <a:headEnd/>
            <a:tailEnd/>
          </a:ln>
        </p:spPr>
      </p:pic>
      <p:grpSp>
        <p:nvGrpSpPr>
          <p:cNvPr id="14339" name="Group 10"/>
          <p:cNvGrpSpPr>
            <a:grpSpLocks/>
          </p:cNvGrpSpPr>
          <p:nvPr/>
        </p:nvGrpSpPr>
        <p:grpSpPr bwMode="auto">
          <a:xfrm>
            <a:off x="6400800" y="5486398"/>
            <a:ext cx="2555508" cy="954418"/>
            <a:chOff x="6172200" y="4826675"/>
            <a:chExt cx="2555141" cy="954256"/>
          </a:xfrm>
        </p:grpSpPr>
        <p:sp>
          <p:nvSpPr>
            <p:cNvPr id="14355" name="Text Box 13"/>
            <p:cNvSpPr txBox="1">
              <a:spLocks noChangeArrowheads="1"/>
            </p:cNvSpPr>
            <p:nvPr/>
          </p:nvSpPr>
          <p:spPr bwMode="auto">
            <a:xfrm>
              <a:off x="6341221" y="4826675"/>
              <a:ext cx="2088733" cy="461587"/>
            </a:xfrm>
            <a:prstGeom prst="rect">
              <a:avLst/>
            </a:prstGeom>
            <a:noFill/>
            <a:ln w="9525">
              <a:noFill/>
              <a:miter lim="800000"/>
              <a:headEnd/>
              <a:tailEnd/>
            </a:ln>
          </p:spPr>
          <p:txBody>
            <a:bodyPr wrap="none">
              <a:spAutoFit/>
            </a:bodyPr>
            <a:lstStyle/>
            <a:p>
              <a:pPr algn="ctr"/>
              <a:r>
                <a:rPr lang="en-US" sz="2400" i="1" dirty="0" err="1">
                  <a:solidFill>
                    <a:schemeClr val="bg1"/>
                  </a:solidFill>
                  <a:latin typeface="Times New Roman" pitchFamily="18" charset="0"/>
                </a:rPr>
                <a:t>Shobhit</a:t>
              </a:r>
              <a:r>
                <a:rPr lang="en-US" sz="2400" i="1" dirty="0">
                  <a:solidFill>
                    <a:schemeClr val="bg1"/>
                  </a:solidFill>
                  <a:latin typeface="Times New Roman" pitchFamily="18" charset="0"/>
                </a:rPr>
                <a:t> </a:t>
              </a:r>
              <a:r>
                <a:rPr lang="en-US" sz="2400" i="1" dirty="0" err="1" smtClean="0">
                  <a:solidFill>
                    <a:schemeClr val="bg1"/>
                  </a:solidFill>
                  <a:latin typeface="Times New Roman" pitchFamily="18" charset="0"/>
                </a:rPr>
                <a:t>Saxena</a:t>
              </a:r>
              <a:endParaRPr lang="en-US" sz="1400" b="1" dirty="0">
                <a:solidFill>
                  <a:schemeClr val="bg1"/>
                </a:solidFill>
                <a:latin typeface="Times New Roman" pitchFamily="18" charset="0"/>
              </a:endParaRPr>
            </a:p>
          </p:txBody>
        </p:sp>
        <p:sp>
          <p:nvSpPr>
            <p:cNvPr id="14356" name="Text Box 14"/>
            <p:cNvSpPr txBox="1">
              <a:spLocks noChangeArrowheads="1"/>
            </p:cNvSpPr>
            <p:nvPr/>
          </p:nvSpPr>
          <p:spPr bwMode="auto">
            <a:xfrm>
              <a:off x="6172200" y="5257800"/>
              <a:ext cx="2555141" cy="523131"/>
            </a:xfrm>
            <a:prstGeom prst="rect">
              <a:avLst/>
            </a:prstGeom>
            <a:noFill/>
            <a:ln w="9525">
              <a:noFill/>
              <a:miter lim="800000"/>
              <a:headEnd/>
              <a:tailEnd/>
            </a:ln>
          </p:spPr>
          <p:txBody>
            <a:bodyPr wrap="none">
              <a:spAutoFit/>
            </a:bodyPr>
            <a:lstStyle/>
            <a:p>
              <a:r>
                <a:rPr lang="en-US" sz="1400" b="1" dirty="0" smtClean="0">
                  <a:solidFill>
                    <a:schemeClr val="bg1"/>
                  </a:solidFill>
                  <a:latin typeface="Times New Roman" pitchFamily="18" charset="0"/>
                </a:rPr>
                <a:t>Branch </a:t>
              </a:r>
              <a:r>
                <a:rPr lang="en-US" sz="1400" b="1" dirty="0">
                  <a:solidFill>
                    <a:schemeClr val="bg1"/>
                  </a:solidFill>
                  <a:latin typeface="Times New Roman" pitchFamily="18" charset="0"/>
                </a:rPr>
                <a:t>: </a:t>
              </a:r>
              <a:r>
                <a:rPr lang="en-US" sz="1400" i="1" dirty="0">
                  <a:solidFill>
                    <a:schemeClr val="bg1"/>
                  </a:solidFill>
                  <a:latin typeface="Times New Roman" pitchFamily="18" charset="0"/>
                </a:rPr>
                <a:t>Computer Engineering</a:t>
              </a:r>
            </a:p>
            <a:p>
              <a:r>
                <a:rPr lang="en-US" sz="1400" b="1" dirty="0">
                  <a:solidFill>
                    <a:schemeClr val="bg1"/>
                  </a:solidFill>
                  <a:latin typeface="Times New Roman" pitchFamily="18" charset="0"/>
                </a:rPr>
                <a:t>Batch : </a:t>
              </a:r>
              <a:r>
                <a:rPr lang="en-US" sz="1400" i="1" dirty="0" err="1">
                  <a:solidFill>
                    <a:schemeClr val="bg1"/>
                  </a:solidFill>
                  <a:latin typeface="Times New Roman" pitchFamily="18" charset="0"/>
                </a:rPr>
                <a:t>B.Tech</a:t>
              </a:r>
              <a:r>
                <a:rPr lang="en-US" sz="1400" i="1" dirty="0">
                  <a:solidFill>
                    <a:schemeClr val="bg1"/>
                  </a:solidFill>
                  <a:latin typeface="Times New Roman" pitchFamily="18" charset="0"/>
                </a:rPr>
                <a:t>. 2nd Year</a:t>
              </a:r>
            </a:p>
          </p:txBody>
        </p:sp>
      </p:grpSp>
      <p:grpSp>
        <p:nvGrpSpPr>
          <p:cNvPr id="14340" name="Group 11"/>
          <p:cNvGrpSpPr>
            <a:grpSpLocks/>
          </p:cNvGrpSpPr>
          <p:nvPr/>
        </p:nvGrpSpPr>
        <p:grpSpPr bwMode="auto">
          <a:xfrm>
            <a:off x="6400800" y="3733798"/>
            <a:ext cx="2555508" cy="954418"/>
            <a:chOff x="6172200" y="4826675"/>
            <a:chExt cx="2555141" cy="954256"/>
          </a:xfrm>
        </p:grpSpPr>
        <p:sp>
          <p:nvSpPr>
            <p:cNvPr id="14353" name="Text Box 13"/>
            <p:cNvSpPr txBox="1">
              <a:spLocks noChangeArrowheads="1"/>
            </p:cNvSpPr>
            <p:nvPr/>
          </p:nvSpPr>
          <p:spPr bwMode="auto">
            <a:xfrm>
              <a:off x="6418015" y="4826675"/>
              <a:ext cx="1935146" cy="461665"/>
            </a:xfrm>
            <a:prstGeom prst="rect">
              <a:avLst/>
            </a:prstGeom>
            <a:noFill/>
            <a:ln w="9525">
              <a:noFill/>
              <a:miter lim="800000"/>
              <a:headEnd/>
              <a:tailEnd/>
            </a:ln>
          </p:spPr>
          <p:txBody>
            <a:bodyPr wrap="none">
              <a:spAutoFit/>
            </a:bodyPr>
            <a:lstStyle/>
            <a:p>
              <a:pPr algn="ctr"/>
              <a:r>
                <a:rPr lang="en-US" sz="2400" i="1">
                  <a:solidFill>
                    <a:schemeClr val="bg1"/>
                  </a:solidFill>
                  <a:latin typeface="Times New Roman" pitchFamily="18" charset="0"/>
                </a:rPr>
                <a:t>Shivam Jindal</a:t>
              </a:r>
              <a:endParaRPr lang="en-US" sz="1400" b="1">
                <a:solidFill>
                  <a:schemeClr val="bg1"/>
                </a:solidFill>
                <a:latin typeface="Times New Roman" pitchFamily="18" charset="0"/>
              </a:endParaRPr>
            </a:p>
          </p:txBody>
        </p:sp>
        <p:sp>
          <p:nvSpPr>
            <p:cNvPr id="14354" name="Text Box 14"/>
            <p:cNvSpPr txBox="1">
              <a:spLocks noChangeArrowheads="1"/>
            </p:cNvSpPr>
            <p:nvPr/>
          </p:nvSpPr>
          <p:spPr bwMode="auto">
            <a:xfrm>
              <a:off x="6172200" y="5257800"/>
              <a:ext cx="2555141" cy="523131"/>
            </a:xfrm>
            <a:prstGeom prst="rect">
              <a:avLst/>
            </a:prstGeom>
            <a:noFill/>
            <a:ln w="9525">
              <a:noFill/>
              <a:miter lim="800000"/>
              <a:headEnd/>
              <a:tailEnd/>
            </a:ln>
          </p:spPr>
          <p:txBody>
            <a:bodyPr wrap="none">
              <a:spAutoFit/>
            </a:bodyPr>
            <a:lstStyle/>
            <a:p>
              <a:r>
                <a:rPr lang="en-US" sz="1400" b="1" dirty="0" smtClean="0">
                  <a:solidFill>
                    <a:schemeClr val="bg1"/>
                  </a:solidFill>
                  <a:latin typeface="Times New Roman" pitchFamily="18" charset="0"/>
                </a:rPr>
                <a:t>Branch </a:t>
              </a:r>
              <a:r>
                <a:rPr lang="en-US" sz="1400" b="1" dirty="0">
                  <a:solidFill>
                    <a:schemeClr val="bg1"/>
                  </a:solidFill>
                  <a:latin typeface="Times New Roman" pitchFamily="18" charset="0"/>
                </a:rPr>
                <a:t>: </a:t>
              </a:r>
              <a:r>
                <a:rPr lang="en-US" sz="1400" i="1" dirty="0">
                  <a:solidFill>
                    <a:schemeClr val="bg1"/>
                  </a:solidFill>
                  <a:latin typeface="Times New Roman" pitchFamily="18" charset="0"/>
                </a:rPr>
                <a:t>Computer Engineering</a:t>
              </a:r>
            </a:p>
            <a:p>
              <a:r>
                <a:rPr lang="en-US" sz="1400" b="1" dirty="0">
                  <a:solidFill>
                    <a:schemeClr val="bg1"/>
                  </a:solidFill>
                  <a:latin typeface="Times New Roman" pitchFamily="18" charset="0"/>
                </a:rPr>
                <a:t>Batch : </a:t>
              </a:r>
              <a:r>
                <a:rPr lang="en-US" sz="1400" i="1" dirty="0" err="1">
                  <a:solidFill>
                    <a:schemeClr val="bg1"/>
                  </a:solidFill>
                  <a:latin typeface="Times New Roman" pitchFamily="18" charset="0"/>
                </a:rPr>
                <a:t>B.Tech</a:t>
              </a:r>
              <a:r>
                <a:rPr lang="en-US" sz="1400" i="1" dirty="0">
                  <a:solidFill>
                    <a:schemeClr val="bg1"/>
                  </a:solidFill>
                  <a:latin typeface="Times New Roman" pitchFamily="18" charset="0"/>
                </a:rPr>
                <a:t>. 2nd Year</a:t>
              </a:r>
            </a:p>
          </p:txBody>
        </p:sp>
      </p:grpSp>
      <p:grpSp>
        <p:nvGrpSpPr>
          <p:cNvPr id="14341" name="Group 14"/>
          <p:cNvGrpSpPr>
            <a:grpSpLocks/>
          </p:cNvGrpSpPr>
          <p:nvPr/>
        </p:nvGrpSpPr>
        <p:grpSpPr bwMode="auto">
          <a:xfrm>
            <a:off x="6435725" y="2286000"/>
            <a:ext cx="2555508" cy="954229"/>
            <a:chOff x="6172200" y="4826675"/>
            <a:chExt cx="2555141" cy="954486"/>
          </a:xfrm>
        </p:grpSpPr>
        <p:sp>
          <p:nvSpPr>
            <p:cNvPr id="14351" name="Text Box 13"/>
            <p:cNvSpPr txBox="1">
              <a:spLocks noChangeArrowheads="1"/>
            </p:cNvSpPr>
            <p:nvPr/>
          </p:nvSpPr>
          <p:spPr bwMode="auto">
            <a:xfrm>
              <a:off x="6502974" y="4826675"/>
              <a:ext cx="1765228" cy="461665"/>
            </a:xfrm>
            <a:prstGeom prst="rect">
              <a:avLst/>
            </a:prstGeom>
            <a:noFill/>
            <a:ln w="9525">
              <a:noFill/>
              <a:miter lim="800000"/>
              <a:headEnd/>
              <a:tailEnd/>
            </a:ln>
          </p:spPr>
          <p:txBody>
            <a:bodyPr wrap="none">
              <a:spAutoFit/>
            </a:bodyPr>
            <a:lstStyle/>
            <a:p>
              <a:pPr algn="ctr"/>
              <a:r>
                <a:rPr lang="en-US" sz="2400" i="1">
                  <a:solidFill>
                    <a:schemeClr val="bg1"/>
                  </a:solidFill>
                  <a:latin typeface="Times New Roman" pitchFamily="18" charset="0"/>
                </a:rPr>
                <a:t>Keshav Goel</a:t>
              </a:r>
              <a:endParaRPr lang="en-US" sz="1400" b="1">
                <a:solidFill>
                  <a:schemeClr val="bg1"/>
                </a:solidFill>
                <a:latin typeface="Times New Roman" pitchFamily="18" charset="0"/>
              </a:endParaRPr>
            </a:p>
          </p:txBody>
        </p:sp>
        <p:sp>
          <p:nvSpPr>
            <p:cNvPr id="14352" name="Text Box 14"/>
            <p:cNvSpPr txBox="1">
              <a:spLocks noChangeArrowheads="1"/>
            </p:cNvSpPr>
            <p:nvPr/>
          </p:nvSpPr>
          <p:spPr bwMode="auto">
            <a:xfrm>
              <a:off x="6172200" y="5257800"/>
              <a:ext cx="2555141" cy="523361"/>
            </a:xfrm>
            <a:prstGeom prst="rect">
              <a:avLst/>
            </a:prstGeom>
            <a:noFill/>
            <a:ln w="9525">
              <a:noFill/>
              <a:miter lim="800000"/>
              <a:headEnd/>
              <a:tailEnd/>
            </a:ln>
          </p:spPr>
          <p:txBody>
            <a:bodyPr wrap="none">
              <a:spAutoFit/>
            </a:bodyPr>
            <a:lstStyle/>
            <a:p>
              <a:r>
                <a:rPr lang="en-US" sz="1400" b="1" dirty="0" smtClean="0">
                  <a:solidFill>
                    <a:schemeClr val="bg1"/>
                  </a:solidFill>
                  <a:latin typeface="Times New Roman" pitchFamily="18" charset="0"/>
                </a:rPr>
                <a:t>Branch </a:t>
              </a:r>
              <a:r>
                <a:rPr lang="en-US" sz="1400" b="1" dirty="0">
                  <a:solidFill>
                    <a:schemeClr val="bg1"/>
                  </a:solidFill>
                  <a:latin typeface="Times New Roman" pitchFamily="18" charset="0"/>
                </a:rPr>
                <a:t>: </a:t>
              </a:r>
              <a:r>
                <a:rPr lang="en-US" sz="1400" i="1" dirty="0">
                  <a:solidFill>
                    <a:schemeClr val="bg1"/>
                  </a:solidFill>
                  <a:latin typeface="Times New Roman" pitchFamily="18" charset="0"/>
                </a:rPr>
                <a:t>Computer Engineering</a:t>
              </a:r>
            </a:p>
            <a:p>
              <a:r>
                <a:rPr lang="en-US" sz="1400" b="1" dirty="0">
                  <a:solidFill>
                    <a:schemeClr val="bg1"/>
                  </a:solidFill>
                  <a:latin typeface="Times New Roman" pitchFamily="18" charset="0"/>
                </a:rPr>
                <a:t>Batch : </a:t>
              </a:r>
              <a:r>
                <a:rPr lang="en-US" sz="1400" i="1" dirty="0" err="1">
                  <a:solidFill>
                    <a:schemeClr val="bg1"/>
                  </a:solidFill>
                  <a:latin typeface="Times New Roman" pitchFamily="18" charset="0"/>
                </a:rPr>
                <a:t>B.Tech</a:t>
              </a:r>
              <a:r>
                <a:rPr lang="en-US" sz="1400" i="1" dirty="0">
                  <a:solidFill>
                    <a:schemeClr val="bg1"/>
                  </a:solidFill>
                  <a:latin typeface="Times New Roman" pitchFamily="18" charset="0"/>
                </a:rPr>
                <a:t>. 2nd Year</a:t>
              </a:r>
            </a:p>
          </p:txBody>
        </p:sp>
      </p:grpSp>
      <p:grpSp>
        <p:nvGrpSpPr>
          <p:cNvPr id="14342" name="Group 17"/>
          <p:cNvGrpSpPr>
            <a:grpSpLocks/>
          </p:cNvGrpSpPr>
          <p:nvPr/>
        </p:nvGrpSpPr>
        <p:grpSpPr bwMode="auto">
          <a:xfrm>
            <a:off x="6400800" y="658813"/>
            <a:ext cx="2555875" cy="954087"/>
            <a:chOff x="6172200" y="4826675"/>
            <a:chExt cx="2555508" cy="954345"/>
          </a:xfrm>
        </p:grpSpPr>
        <p:sp>
          <p:nvSpPr>
            <p:cNvPr id="14349" name="Text Box 13"/>
            <p:cNvSpPr txBox="1">
              <a:spLocks noChangeArrowheads="1"/>
            </p:cNvSpPr>
            <p:nvPr/>
          </p:nvSpPr>
          <p:spPr bwMode="auto">
            <a:xfrm>
              <a:off x="6399581" y="4826675"/>
              <a:ext cx="1972015" cy="461665"/>
            </a:xfrm>
            <a:prstGeom prst="rect">
              <a:avLst/>
            </a:prstGeom>
            <a:noFill/>
            <a:ln w="9525">
              <a:noFill/>
              <a:miter lim="800000"/>
              <a:headEnd/>
              <a:tailEnd/>
            </a:ln>
          </p:spPr>
          <p:txBody>
            <a:bodyPr wrap="none">
              <a:spAutoFit/>
            </a:bodyPr>
            <a:lstStyle/>
            <a:p>
              <a:pPr algn="ctr"/>
              <a:r>
                <a:rPr lang="en-US" sz="2400" i="1">
                  <a:solidFill>
                    <a:schemeClr val="bg1"/>
                  </a:solidFill>
                  <a:latin typeface="Times New Roman" pitchFamily="18" charset="0"/>
                </a:rPr>
                <a:t>Gaurav Gupta</a:t>
              </a:r>
              <a:endParaRPr lang="en-US" sz="1400" b="1">
                <a:solidFill>
                  <a:schemeClr val="bg1"/>
                </a:solidFill>
                <a:latin typeface="Times New Roman" pitchFamily="18" charset="0"/>
              </a:endParaRPr>
            </a:p>
          </p:txBody>
        </p:sp>
        <p:sp>
          <p:nvSpPr>
            <p:cNvPr id="14350" name="Text Box 14"/>
            <p:cNvSpPr txBox="1">
              <a:spLocks noChangeArrowheads="1"/>
            </p:cNvSpPr>
            <p:nvPr/>
          </p:nvSpPr>
          <p:spPr bwMode="auto">
            <a:xfrm>
              <a:off x="6172200" y="5257800"/>
              <a:ext cx="2555508" cy="523220"/>
            </a:xfrm>
            <a:prstGeom prst="rect">
              <a:avLst/>
            </a:prstGeom>
            <a:noFill/>
            <a:ln w="9525">
              <a:noFill/>
              <a:miter lim="800000"/>
              <a:headEnd/>
              <a:tailEnd/>
            </a:ln>
          </p:spPr>
          <p:txBody>
            <a:bodyPr wrap="none">
              <a:spAutoFit/>
            </a:bodyPr>
            <a:lstStyle/>
            <a:p>
              <a:r>
                <a:rPr lang="en-US" sz="1400" b="1" dirty="0">
                  <a:solidFill>
                    <a:schemeClr val="bg1"/>
                  </a:solidFill>
                  <a:latin typeface="Times New Roman" pitchFamily="18" charset="0"/>
                </a:rPr>
                <a:t>Branch : </a:t>
              </a:r>
              <a:r>
                <a:rPr lang="en-US" sz="1400" i="1" dirty="0">
                  <a:solidFill>
                    <a:schemeClr val="bg1"/>
                  </a:solidFill>
                  <a:latin typeface="Times New Roman" pitchFamily="18" charset="0"/>
                </a:rPr>
                <a:t>Computer Engineering</a:t>
              </a:r>
            </a:p>
            <a:p>
              <a:r>
                <a:rPr lang="en-US" sz="1400" b="1" dirty="0">
                  <a:solidFill>
                    <a:schemeClr val="bg1"/>
                  </a:solidFill>
                  <a:latin typeface="Times New Roman" pitchFamily="18" charset="0"/>
                </a:rPr>
                <a:t>Batch : </a:t>
              </a:r>
              <a:r>
                <a:rPr lang="en-US" sz="1400" i="1" dirty="0" err="1">
                  <a:solidFill>
                    <a:schemeClr val="bg1"/>
                  </a:solidFill>
                  <a:latin typeface="Times New Roman" pitchFamily="18" charset="0"/>
                </a:rPr>
                <a:t>B.Tech</a:t>
              </a:r>
              <a:r>
                <a:rPr lang="en-US" sz="1400" i="1" dirty="0">
                  <a:solidFill>
                    <a:schemeClr val="bg1"/>
                  </a:solidFill>
                  <a:latin typeface="Times New Roman" pitchFamily="18" charset="0"/>
                </a:rPr>
                <a:t>. 2nd Year</a:t>
              </a:r>
            </a:p>
          </p:txBody>
        </p:sp>
      </p:grpSp>
      <p:sp>
        <p:nvSpPr>
          <p:cNvPr id="14343" name="TextBox 20"/>
          <p:cNvSpPr txBox="1">
            <a:spLocks noChangeArrowheads="1"/>
          </p:cNvSpPr>
          <p:nvPr/>
        </p:nvSpPr>
        <p:spPr bwMode="auto">
          <a:xfrm>
            <a:off x="5562600" y="762000"/>
            <a:ext cx="914400" cy="954088"/>
          </a:xfrm>
          <a:prstGeom prst="rect">
            <a:avLst/>
          </a:prstGeom>
          <a:noFill/>
          <a:ln w="9525">
            <a:noFill/>
            <a:miter lim="800000"/>
            <a:headEnd/>
            <a:tailEnd/>
          </a:ln>
        </p:spPr>
        <p:txBody>
          <a:bodyPr>
            <a:spAutoFit/>
          </a:bodyPr>
          <a:lstStyle/>
          <a:p>
            <a:r>
              <a:rPr lang="en-US" sz="1200">
                <a:solidFill>
                  <a:schemeClr val="bg1"/>
                </a:solidFill>
              </a:rPr>
              <a:t>0    0    0 </a:t>
            </a:r>
          </a:p>
          <a:p>
            <a:r>
              <a:rPr lang="en-US" sz="1200">
                <a:solidFill>
                  <a:schemeClr val="bg1"/>
                </a:solidFill>
              </a:rPr>
              <a:t>0    0    0</a:t>
            </a:r>
          </a:p>
          <a:p>
            <a:r>
              <a:rPr lang="en-US" sz="1200">
                <a:solidFill>
                  <a:schemeClr val="bg1"/>
                </a:solidFill>
              </a:rPr>
              <a:t>1    1    0</a:t>
            </a:r>
          </a:p>
          <a:p>
            <a:r>
              <a:rPr lang="en-US" sz="1200">
                <a:solidFill>
                  <a:schemeClr val="bg1"/>
                </a:solidFill>
              </a:rPr>
              <a:t>0    1    1</a:t>
            </a:r>
          </a:p>
          <a:p>
            <a:endParaRPr lang="en-US" sz="800">
              <a:solidFill>
                <a:schemeClr val="bg1"/>
              </a:solidFill>
            </a:endParaRPr>
          </a:p>
        </p:txBody>
      </p:sp>
      <p:sp>
        <p:nvSpPr>
          <p:cNvPr id="14344" name="TextBox 22"/>
          <p:cNvSpPr txBox="1">
            <a:spLocks noChangeArrowheads="1"/>
          </p:cNvSpPr>
          <p:nvPr/>
        </p:nvSpPr>
        <p:spPr bwMode="auto">
          <a:xfrm>
            <a:off x="5562600" y="2398713"/>
            <a:ext cx="914400" cy="954087"/>
          </a:xfrm>
          <a:prstGeom prst="rect">
            <a:avLst/>
          </a:prstGeom>
          <a:noFill/>
          <a:ln w="9525">
            <a:noFill/>
            <a:miter lim="800000"/>
            <a:headEnd/>
            <a:tailEnd/>
          </a:ln>
        </p:spPr>
        <p:txBody>
          <a:bodyPr>
            <a:spAutoFit/>
          </a:bodyPr>
          <a:lstStyle/>
          <a:p>
            <a:r>
              <a:rPr lang="en-US" sz="1200" dirty="0">
                <a:solidFill>
                  <a:schemeClr val="bg1"/>
                </a:solidFill>
              </a:rPr>
              <a:t>0    1    </a:t>
            </a:r>
            <a:r>
              <a:rPr lang="en-US" sz="1200" dirty="0" smtClean="0">
                <a:solidFill>
                  <a:schemeClr val="bg1"/>
                </a:solidFill>
              </a:rPr>
              <a:t>1 </a:t>
            </a:r>
            <a:endParaRPr lang="en-US" sz="1200" dirty="0">
              <a:solidFill>
                <a:schemeClr val="bg1"/>
              </a:solidFill>
            </a:endParaRPr>
          </a:p>
          <a:p>
            <a:r>
              <a:rPr lang="en-US" sz="1200" dirty="0">
                <a:solidFill>
                  <a:schemeClr val="bg1"/>
                </a:solidFill>
              </a:rPr>
              <a:t>0    1</a:t>
            </a:r>
            <a:r>
              <a:rPr lang="en-US" sz="1200" dirty="0" smtClean="0">
                <a:solidFill>
                  <a:schemeClr val="bg1"/>
                </a:solidFill>
              </a:rPr>
              <a:t>    1</a:t>
            </a:r>
            <a:endParaRPr lang="en-US" sz="1200" dirty="0">
              <a:solidFill>
                <a:schemeClr val="bg1"/>
              </a:solidFill>
            </a:endParaRPr>
          </a:p>
          <a:p>
            <a:r>
              <a:rPr lang="en-US" sz="1200" dirty="0">
                <a:solidFill>
                  <a:schemeClr val="bg1"/>
                </a:solidFill>
              </a:rPr>
              <a:t>1    0    </a:t>
            </a:r>
            <a:r>
              <a:rPr lang="en-US" sz="1200" dirty="0" smtClean="0">
                <a:solidFill>
                  <a:schemeClr val="bg1"/>
                </a:solidFill>
              </a:rPr>
              <a:t>1</a:t>
            </a:r>
            <a:endParaRPr lang="en-US" sz="1200" dirty="0">
              <a:solidFill>
                <a:schemeClr val="bg1"/>
              </a:solidFill>
            </a:endParaRPr>
          </a:p>
          <a:p>
            <a:r>
              <a:rPr lang="en-US" sz="1200" dirty="0" smtClean="0">
                <a:solidFill>
                  <a:schemeClr val="bg1"/>
                </a:solidFill>
              </a:rPr>
              <a:t>0    </a:t>
            </a:r>
            <a:r>
              <a:rPr lang="en-US" sz="1200" dirty="0">
                <a:solidFill>
                  <a:schemeClr val="bg1"/>
                </a:solidFill>
              </a:rPr>
              <a:t>0    </a:t>
            </a:r>
            <a:r>
              <a:rPr lang="en-US" sz="1200" dirty="0" smtClean="0">
                <a:solidFill>
                  <a:schemeClr val="bg1"/>
                </a:solidFill>
              </a:rPr>
              <a:t>0</a:t>
            </a:r>
            <a:endParaRPr lang="en-US" sz="1200" dirty="0">
              <a:solidFill>
                <a:schemeClr val="bg1"/>
              </a:solidFill>
            </a:endParaRPr>
          </a:p>
          <a:p>
            <a:endParaRPr lang="en-US" sz="800" dirty="0">
              <a:solidFill>
                <a:schemeClr val="bg1"/>
              </a:solidFill>
            </a:endParaRPr>
          </a:p>
        </p:txBody>
      </p:sp>
      <p:sp>
        <p:nvSpPr>
          <p:cNvPr id="14345" name="TextBox 23"/>
          <p:cNvSpPr txBox="1">
            <a:spLocks noChangeArrowheads="1"/>
          </p:cNvSpPr>
          <p:nvPr/>
        </p:nvSpPr>
        <p:spPr bwMode="auto">
          <a:xfrm>
            <a:off x="5562600" y="3886200"/>
            <a:ext cx="914400" cy="954088"/>
          </a:xfrm>
          <a:prstGeom prst="rect">
            <a:avLst/>
          </a:prstGeom>
          <a:noFill/>
          <a:ln w="9525">
            <a:noFill/>
            <a:miter lim="800000"/>
            <a:headEnd/>
            <a:tailEnd/>
          </a:ln>
        </p:spPr>
        <p:txBody>
          <a:bodyPr>
            <a:spAutoFit/>
          </a:bodyPr>
          <a:lstStyle/>
          <a:p>
            <a:r>
              <a:rPr lang="en-US" sz="1200">
                <a:solidFill>
                  <a:schemeClr val="bg1"/>
                </a:solidFill>
              </a:rPr>
              <a:t>0    0    1 </a:t>
            </a:r>
          </a:p>
          <a:p>
            <a:r>
              <a:rPr lang="en-US" sz="1200">
                <a:solidFill>
                  <a:schemeClr val="bg1"/>
                </a:solidFill>
              </a:rPr>
              <a:t>0    1    0</a:t>
            </a:r>
          </a:p>
          <a:p>
            <a:r>
              <a:rPr lang="en-US" sz="1200">
                <a:solidFill>
                  <a:schemeClr val="bg1"/>
                </a:solidFill>
              </a:rPr>
              <a:t>1    0    1</a:t>
            </a:r>
          </a:p>
          <a:p>
            <a:r>
              <a:rPr lang="en-US" sz="1200">
                <a:solidFill>
                  <a:schemeClr val="bg1"/>
                </a:solidFill>
              </a:rPr>
              <a:t>0    1    0</a:t>
            </a:r>
          </a:p>
          <a:p>
            <a:endParaRPr lang="en-US" sz="800">
              <a:solidFill>
                <a:schemeClr val="bg1"/>
              </a:solidFill>
            </a:endParaRPr>
          </a:p>
        </p:txBody>
      </p:sp>
      <p:sp>
        <p:nvSpPr>
          <p:cNvPr id="14346" name="TextBox 24"/>
          <p:cNvSpPr txBox="1">
            <a:spLocks noChangeArrowheads="1"/>
          </p:cNvSpPr>
          <p:nvPr/>
        </p:nvSpPr>
        <p:spPr bwMode="auto">
          <a:xfrm>
            <a:off x="5562600" y="5751513"/>
            <a:ext cx="914400" cy="954087"/>
          </a:xfrm>
          <a:prstGeom prst="rect">
            <a:avLst/>
          </a:prstGeom>
          <a:noFill/>
          <a:ln w="9525">
            <a:noFill/>
            <a:miter lim="800000"/>
            <a:headEnd/>
            <a:tailEnd/>
          </a:ln>
        </p:spPr>
        <p:txBody>
          <a:bodyPr>
            <a:spAutoFit/>
          </a:bodyPr>
          <a:lstStyle/>
          <a:p>
            <a:r>
              <a:rPr lang="en-US" sz="1200">
                <a:solidFill>
                  <a:schemeClr val="bg1"/>
                </a:solidFill>
              </a:rPr>
              <a:t>0    1    1 </a:t>
            </a:r>
          </a:p>
          <a:p>
            <a:r>
              <a:rPr lang="en-US" sz="1200">
                <a:solidFill>
                  <a:schemeClr val="bg1"/>
                </a:solidFill>
              </a:rPr>
              <a:t>0    0    0</a:t>
            </a:r>
          </a:p>
          <a:p>
            <a:r>
              <a:rPr lang="en-US" sz="1200">
                <a:solidFill>
                  <a:schemeClr val="bg1"/>
                </a:solidFill>
              </a:rPr>
              <a:t>0    0    0</a:t>
            </a:r>
          </a:p>
          <a:p>
            <a:r>
              <a:rPr lang="en-US" sz="1200">
                <a:solidFill>
                  <a:schemeClr val="bg1"/>
                </a:solidFill>
              </a:rPr>
              <a:t>1    0    0</a:t>
            </a:r>
          </a:p>
          <a:p>
            <a:endParaRPr lang="en-US" sz="800">
              <a:solidFill>
                <a:schemeClr val="bg1"/>
              </a:solidFill>
            </a:endParaRPr>
          </a:p>
        </p:txBody>
      </p:sp>
      <p:sp>
        <p:nvSpPr>
          <p:cNvPr id="14347" name="TextBox 18"/>
          <p:cNvSpPr txBox="1">
            <a:spLocks noChangeArrowheads="1"/>
          </p:cNvSpPr>
          <p:nvPr/>
        </p:nvSpPr>
        <p:spPr bwMode="auto">
          <a:xfrm>
            <a:off x="762000" y="5402263"/>
            <a:ext cx="3048000" cy="831850"/>
          </a:xfrm>
          <a:prstGeom prst="rect">
            <a:avLst/>
          </a:prstGeom>
          <a:noFill/>
          <a:ln w="9525">
            <a:noFill/>
            <a:miter lim="800000"/>
            <a:headEnd/>
            <a:tailEnd/>
          </a:ln>
        </p:spPr>
        <p:txBody>
          <a:bodyPr>
            <a:spAutoFit/>
          </a:bodyPr>
          <a:lstStyle/>
          <a:p>
            <a:r>
              <a:rPr lang="en-US" sz="4800" b="1">
                <a:solidFill>
                  <a:schemeClr val="bg1"/>
                </a:solidFill>
              </a:rPr>
              <a:t>THE  BIT</a:t>
            </a:r>
          </a:p>
        </p:txBody>
      </p:sp>
      <p:sp>
        <p:nvSpPr>
          <p:cNvPr id="14348" name="TextBox 19"/>
          <p:cNvSpPr txBox="1">
            <a:spLocks noChangeArrowheads="1"/>
          </p:cNvSpPr>
          <p:nvPr/>
        </p:nvSpPr>
        <p:spPr bwMode="auto">
          <a:xfrm>
            <a:off x="2057400" y="5486400"/>
            <a:ext cx="533400" cy="708025"/>
          </a:xfrm>
          <a:prstGeom prst="rect">
            <a:avLst/>
          </a:prstGeom>
          <a:noFill/>
          <a:ln w="9525">
            <a:noFill/>
            <a:miter lim="800000"/>
            <a:headEnd/>
            <a:tailEnd/>
          </a:ln>
        </p:spPr>
        <p:txBody>
          <a:bodyPr>
            <a:spAutoFit/>
          </a:bodyPr>
          <a:lstStyle/>
          <a:p>
            <a:r>
              <a:rPr lang="en-US" sz="2000" b="1">
                <a:solidFill>
                  <a:schemeClr val="bg1"/>
                </a:solidFill>
              </a:rPr>
              <a:t>6</a:t>
            </a:r>
          </a:p>
          <a:p>
            <a:r>
              <a:rPr lang="en-US" sz="2000" b="1">
                <a:solidFill>
                  <a:schemeClr val="bg1"/>
                </a:solidFill>
              </a:rPr>
              <a:t>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04800" y="304800"/>
            <a:ext cx="5943600" cy="1143000"/>
          </a:xfrm>
          <a:noFill/>
        </p:spPr>
        <p:txBody>
          <a:bodyPr/>
          <a:lstStyle/>
          <a:p>
            <a:pPr eaLnBrk="1" hangingPunct="1"/>
            <a:r>
              <a:rPr lang="en-US" sz="1800" smtClean="0"/>
              <a:t>In the example, there are two possible configurations:</a:t>
            </a:r>
          </a:p>
        </p:txBody>
      </p:sp>
      <p:pic>
        <p:nvPicPr>
          <p:cNvPr id="23555" name="Picture 5" descr="C:\Users\DragonSlayerX\Desktop\y1MH4.png"/>
          <p:cNvPicPr>
            <a:picLocks noChangeAspect="1" noChangeArrowheads="1"/>
          </p:cNvPicPr>
          <p:nvPr/>
        </p:nvPicPr>
        <p:blipFill>
          <a:blip r:embed="rId2" cstate="print"/>
          <a:srcRect/>
          <a:stretch>
            <a:fillRect/>
          </a:stretch>
        </p:blipFill>
        <p:spPr bwMode="auto">
          <a:xfrm>
            <a:off x="2133600" y="1295400"/>
            <a:ext cx="4357688" cy="1614488"/>
          </a:xfrm>
          <a:prstGeom prst="rect">
            <a:avLst/>
          </a:prstGeom>
          <a:noFill/>
          <a:ln w="9525">
            <a:noFill/>
            <a:miter lim="800000"/>
            <a:headEnd/>
            <a:tailEnd/>
          </a:ln>
        </p:spPr>
      </p:pic>
      <p:sp>
        <p:nvSpPr>
          <p:cNvPr id="23556" name="Rectangle 5"/>
          <p:cNvSpPr>
            <a:spLocks noChangeArrowheads="1"/>
          </p:cNvSpPr>
          <p:nvPr/>
        </p:nvSpPr>
        <p:spPr bwMode="auto">
          <a:xfrm>
            <a:off x="609600" y="3124200"/>
            <a:ext cx="8153400" cy="923925"/>
          </a:xfrm>
          <a:prstGeom prst="rect">
            <a:avLst/>
          </a:prstGeom>
          <a:noFill/>
          <a:ln w="9525">
            <a:noFill/>
            <a:miter lim="800000"/>
            <a:headEnd/>
            <a:tailEnd/>
          </a:ln>
        </p:spPr>
        <p:txBody>
          <a:bodyPr>
            <a:spAutoFit/>
          </a:bodyPr>
          <a:lstStyle/>
          <a:p>
            <a:r>
              <a:rPr lang="en-US"/>
              <a:t>You can check for yourself that no other configuration could work here. We’ve deduced that the one square with a cross </a:t>
            </a:r>
            <a:r>
              <a:rPr lang="en-US" i="1"/>
              <a:t>must</a:t>
            </a:r>
            <a:r>
              <a:rPr lang="en-US"/>
              <a:t> contain a mine, and the three squares shaded white below </a:t>
            </a:r>
            <a:r>
              <a:rPr lang="en-US" i="1"/>
              <a:t>must not</a:t>
            </a:r>
            <a:r>
              <a:rPr lang="en-US"/>
              <a:t> contain a mine:</a:t>
            </a:r>
          </a:p>
        </p:txBody>
      </p:sp>
      <p:pic>
        <p:nvPicPr>
          <p:cNvPr id="23557" name="Picture 6" descr="C:\Users\DragonSlayerX\Desktop\QvFFZ.png"/>
          <p:cNvPicPr>
            <a:picLocks noChangeAspect="1" noChangeArrowheads="1"/>
          </p:cNvPicPr>
          <p:nvPr/>
        </p:nvPicPr>
        <p:blipFill>
          <a:blip r:embed="rId3" cstate="print"/>
          <a:srcRect/>
          <a:stretch>
            <a:fillRect/>
          </a:stretch>
        </p:blipFill>
        <p:spPr bwMode="auto">
          <a:xfrm>
            <a:off x="3505200" y="4191000"/>
            <a:ext cx="19050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AutoShape 4"/>
          <p:cNvSpPr>
            <a:spLocks noGrp="1" noChangeAspect="1" noChangeArrowheads="1"/>
          </p:cNvSpPr>
          <p:nvPr>
            <p:ph type="title"/>
          </p:nvPr>
        </p:nvSpPr>
        <p:spPr>
          <a:xfrm>
            <a:off x="228600" y="1295400"/>
            <a:ext cx="8915400" cy="2362200"/>
          </a:xfrm>
        </p:spPr>
        <p:txBody>
          <a:bodyPr/>
          <a:lstStyle/>
          <a:p>
            <a:pPr algn="l" eaLnBrk="1" hangingPunct="1"/>
            <a:r>
              <a:rPr lang="en-US" sz="2400" dirty="0" smtClean="0"/>
              <a:t>Implementation of A Optimized Algorithm</a:t>
            </a:r>
            <a:br>
              <a:rPr lang="en-US" sz="2400" dirty="0" smtClean="0"/>
            </a:br>
            <a:r>
              <a:rPr lang="en-US" sz="2400" dirty="0" smtClean="0"/>
              <a:t/>
            </a:r>
            <a:br>
              <a:rPr lang="en-US" sz="2400" dirty="0" smtClean="0"/>
            </a:br>
            <a:r>
              <a:rPr lang="en-US" sz="1800" dirty="0" smtClean="0"/>
              <a:t>To implement this algorithm, we first make a list of </a:t>
            </a:r>
            <a:r>
              <a:rPr lang="en-US" sz="1800" b="1" dirty="0" smtClean="0"/>
              <a:t>border tiles</a:t>
            </a:r>
            <a:r>
              <a:rPr lang="en-US" sz="1800" dirty="0" smtClean="0"/>
              <a:t>: all the tiles </a:t>
            </a:r>
            <a:br>
              <a:rPr lang="en-US" sz="1800" dirty="0" smtClean="0"/>
            </a:br>
            <a:r>
              <a:rPr lang="en-US" sz="1800" dirty="0" smtClean="0"/>
              <a:t>we aren’t sure about but have some partial information.</a:t>
            </a:r>
            <a:br>
              <a:rPr lang="en-US" sz="1800" dirty="0" smtClean="0"/>
            </a:br>
            <a:r>
              <a:rPr lang="en-US" sz="1800" dirty="0" smtClean="0"/>
              <a:t/>
            </a:r>
            <a:br>
              <a:rPr lang="en-US" sz="1800" dirty="0" smtClean="0"/>
            </a:br>
            <a:r>
              <a:rPr lang="en-US" sz="1800" dirty="0" smtClean="0"/>
              <a:t>Now we have a list of   border tiles. If we’re considering every possible configuration,</a:t>
            </a:r>
            <a:br>
              <a:rPr lang="en-US" sz="1800" dirty="0" smtClean="0"/>
            </a:br>
            <a:r>
              <a:rPr lang="en-US" sz="1800" dirty="0" smtClean="0"/>
              <a:t> there are  several disjoints regions of them. This number is cut down enough for this </a:t>
            </a:r>
            <a:br>
              <a:rPr lang="en-US" sz="1800" dirty="0" smtClean="0"/>
            </a:br>
            <a:r>
              <a:rPr lang="en-US" sz="1800" dirty="0" smtClean="0"/>
              <a:t>algorithm , but we can make one important optimization.</a:t>
            </a:r>
            <a:br>
              <a:rPr lang="en-US" sz="1800" dirty="0" smtClean="0"/>
            </a:br>
            <a:r>
              <a:rPr lang="en-US" sz="1800" dirty="0" smtClean="0"/>
              <a:t/>
            </a:r>
            <a:br>
              <a:rPr lang="en-US" sz="1800" dirty="0" smtClean="0"/>
            </a:br>
            <a:r>
              <a:rPr lang="en-US" sz="1800" dirty="0" smtClean="0"/>
              <a:t>The optimization is </a:t>
            </a:r>
            <a:r>
              <a:rPr lang="en-US" sz="1800" b="1" dirty="0" smtClean="0"/>
              <a:t>segregating</a:t>
            </a:r>
            <a:r>
              <a:rPr lang="en-US" sz="1800" dirty="0" smtClean="0"/>
              <a:t> the border tiles into several disjoint regions</a:t>
            </a:r>
            <a:br>
              <a:rPr lang="en-US" sz="1800" dirty="0" smtClean="0"/>
            </a:br>
            <a:r>
              <a:rPr lang="en-US" sz="1800" dirty="0" smtClean="0"/>
              <a:t/>
            </a:r>
            <a:br>
              <a:rPr lang="en-US" sz="1800" dirty="0" smtClean="0"/>
            </a:br>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962400" y="304800"/>
            <a:ext cx="4724400" cy="4525963"/>
          </a:xfrm>
        </p:spPr>
        <p:txBody>
          <a:bodyPr/>
          <a:lstStyle/>
          <a:p>
            <a:pPr eaLnBrk="1" hangingPunct="1">
              <a:defRPr/>
            </a:pPr>
            <a:r>
              <a:rPr lang="en-US" sz="1800" dirty="0" smtClean="0"/>
              <a:t>If you look carefully, whatever happens in the green area has no effect on what happens in the pink area – we can effectively consider them separately.</a:t>
            </a:r>
          </a:p>
          <a:p>
            <a:pPr eaLnBrk="1" hangingPunct="1">
              <a:defRPr/>
            </a:pPr>
            <a:r>
              <a:rPr lang="en-US" sz="1800" dirty="0" smtClean="0"/>
              <a:t>How much of a speedup do we get? In this case, the green region has 10 tiles, the pink has 7. Taken together, we need to search through combinations. With segregation, we only have : about a 100x speedup.</a:t>
            </a:r>
          </a:p>
          <a:p>
            <a:pPr eaLnBrk="1" hangingPunct="1">
              <a:defRPr/>
            </a:pPr>
            <a:r>
              <a:rPr lang="en-US" sz="1800" dirty="0" smtClean="0"/>
              <a:t>Practically, the optimization brought the algorithm from stopping for several seconds (sometimes minutes) to think, to giving the solution instantly.</a:t>
            </a:r>
          </a:p>
          <a:p>
            <a:pPr marL="609600" indent="-609600" eaLnBrk="1" hangingPunct="1">
              <a:lnSpc>
                <a:spcPct val="80000"/>
              </a:lnSpc>
              <a:buFontTx/>
              <a:buNone/>
              <a:defRPr/>
            </a:pPr>
            <a:endParaRPr lang="en-US" sz="1800" dirty="0" smtClean="0"/>
          </a:p>
        </p:txBody>
      </p:sp>
      <p:pic>
        <p:nvPicPr>
          <p:cNvPr id="25603" name="Picture 4" descr="C:\Users\DragonSlayerX\Desktop\TlLM1.png"/>
          <p:cNvPicPr>
            <a:picLocks noChangeAspect="1" noChangeArrowheads="1"/>
          </p:cNvPicPr>
          <p:nvPr/>
        </p:nvPicPr>
        <p:blipFill>
          <a:blip r:embed="rId2" cstate="print"/>
          <a:srcRect/>
          <a:stretch>
            <a:fillRect/>
          </a:stretch>
        </p:blipFill>
        <p:spPr bwMode="auto">
          <a:xfrm>
            <a:off x="457200" y="304800"/>
            <a:ext cx="3452813"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0"/>
            <a:ext cx="8229600" cy="1143000"/>
          </a:xfrm>
        </p:spPr>
        <p:txBody>
          <a:bodyPr/>
          <a:lstStyle/>
          <a:p>
            <a:pPr eaLnBrk="1" hangingPunct="1"/>
            <a:r>
              <a:rPr lang="en-US" sz="2800" b="1" smtClean="0"/>
              <a:t>Probability: Making the Best Guess</a:t>
            </a:r>
            <a:br>
              <a:rPr lang="en-US" sz="2800" b="1" smtClean="0"/>
            </a:br>
            <a:endParaRPr lang="en-US" sz="2800" b="1" smtClean="0"/>
          </a:p>
        </p:txBody>
      </p:sp>
      <p:sp>
        <p:nvSpPr>
          <p:cNvPr id="26627" name="Rectangle 3"/>
          <p:cNvSpPr>
            <a:spLocks noGrp="1" noChangeArrowheads="1"/>
          </p:cNvSpPr>
          <p:nvPr>
            <p:ph type="body" idx="1"/>
          </p:nvPr>
        </p:nvSpPr>
        <p:spPr>
          <a:xfrm>
            <a:off x="457200" y="838200"/>
            <a:ext cx="8229600" cy="5334000"/>
          </a:xfrm>
        </p:spPr>
        <p:txBody>
          <a:bodyPr/>
          <a:lstStyle/>
          <a:p>
            <a:pPr eaLnBrk="1" hangingPunct="1"/>
            <a:r>
              <a:rPr lang="en-US" sz="1800" smtClean="0"/>
              <a:t>Are we done now? Can our AI dutifully solve any minesweeper grid we throw at it, with 100% accuracy?</a:t>
            </a:r>
          </a:p>
          <a:p>
            <a:pPr eaLnBrk="1" hangingPunct="1"/>
            <a:r>
              <a:rPr lang="en-US" sz="1800" smtClean="0"/>
              <a:t>Unsurprisingly, no:</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r>
              <a:rPr lang="en-US" sz="1800" smtClean="0"/>
              <a:t>One of the two squares has a mine. It could be in either, with equal probability. No matter how cleverly we program our AI, we can’t do better than a 50-50 guess. Sorry.</a:t>
            </a:r>
          </a:p>
          <a:p>
            <a:pPr eaLnBrk="1" hangingPunct="1"/>
            <a:r>
              <a:rPr lang="en-US" sz="1800" smtClean="0"/>
              <a:t>The Tank solver fails here, no surprise. Under exactly what circumstances does the Tank algorithm fail?</a:t>
            </a:r>
          </a:p>
          <a:p>
            <a:pPr eaLnBrk="1" hangingPunct="1"/>
            <a:r>
              <a:rPr lang="en-US" sz="1800" smtClean="0"/>
              <a:t>If it failed, it means that for </a:t>
            </a:r>
            <a:r>
              <a:rPr lang="en-US" sz="1800" b="1" smtClean="0"/>
              <a:t>every</a:t>
            </a:r>
            <a:r>
              <a:rPr lang="en-US" sz="1800" smtClean="0"/>
              <a:t> border tile, there exists </a:t>
            </a:r>
            <a:r>
              <a:rPr lang="en-US" sz="1800" b="1" smtClean="0"/>
              <a:t>some</a:t>
            </a:r>
            <a:r>
              <a:rPr lang="en-US" sz="1800" smtClean="0"/>
              <a:t>configuration that this tile has a mine, and </a:t>
            </a:r>
            <a:r>
              <a:rPr lang="en-US" sz="1800" b="1" smtClean="0"/>
              <a:t>some</a:t>
            </a:r>
            <a:r>
              <a:rPr lang="en-US" sz="1800" smtClean="0"/>
              <a:t> configuration that this tile is empty. Otherwise the Tank solver would have ‘solved’ this particular tile.</a:t>
            </a:r>
          </a:p>
        </p:txBody>
      </p:sp>
      <p:pic>
        <p:nvPicPr>
          <p:cNvPr id="26628" name="Picture 4" descr="C:\Users\DragonSlayerX\Desktop\AUhXq (1).png"/>
          <p:cNvPicPr>
            <a:picLocks noChangeAspect="1" noChangeArrowheads="1"/>
          </p:cNvPicPr>
          <p:nvPr/>
        </p:nvPicPr>
        <p:blipFill>
          <a:blip r:embed="rId2" cstate="print"/>
          <a:srcRect/>
          <a:stretch>
            <a:fillRect/>
          </a:stretch>
        </p:blipFill>
        <p:spPr bwMode="auto">
          <a:xfrm>
            <a:off x="3048000" y="1828800"/>
            <a:ext cx="243522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r>
              <a:rPr lang="en-US" sz="2800" b="1" smtClean="0"/>
              <a:t>Making the best guess</a:t>
            </a:r>
          </a:p>
        </p:txBody>
      </p:sp>
      <p:sp>
        <p:nvSpPr>
          <p:cNvPr id="27651" name="Rectangle 3"/>
          <p:cNvSpPr>
            <a:spLocks noGrp="1" noChangeArrowheads="1"/>
          </p:cNvSpPr>
          <p:nvPr>
            <p:ph type="body" idx="1"/>
          </p:nvPr>
        </p:nvSpPr>
        <p:spPr>
          <a:xfrm>
            <a:off x="457200" y="1143000"/>
            <a:ext cx="8229600" cy="5029200"/>
          </a:xfrm>
        </p:spPr>
        <p:txBody>
          <a:bodyPr/>
          <a:lstStyle/>
          <a:p>
            <a:pPr eaLnBrk="1" hangingPunct="1">
              <a:lnSpc>
                <a:spcPct val="90000"/>
              </a:lnSpc>
              <a:buFontTx/>
              <a:buNone/>
            </a:pPr>
            <a:r>
              <a:rPr lang="en-US" sz="1800" smtClean="0"/>
              <a:t>      In other words, if it failed, we are forced to guess. But before we put in a random guess, we can do some more analysis, just to make sure that we’re making the </a:t>
            </a:r>
            <a:r>
              <a:rPr lang="en-US" sz="1800" b="1" smtClean="0"/>
              <a:t>best guess</a:t>
            </a:r>
            <a:r>
              <a:rPr lang="en-US" sz="1800" smtClean="0"/>
              <a:t> we could make.</a:t>
            </a:r>
          </a:p>
          <a:p>
            <a:pPr eaLnBrk="1" hangingPunct="1">
              <a:lnSpc>
                <a:spcPct val="90000"/>
              </a:lnSpc>
              <a:buFontTx/>
              <a:buNone/>
            </a:pPr>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r>
              <a:rPr lang="en-US" sz="1800" smtClean="0"/>
              <a:t>From the 3 in the middle, we know that three of them are mines, as marked. But marking mines doesn’t give us any </a:t>
            </a:r>
            <a:r>
              <a:rPr lang="en-US" sz="1800" i="1" smtClean="0"/>
              <a:t>new information</a:t>
            </a:r>
            <a:r>
              <a:rPr lang="en-US" sz="1800" smtClean="0"/>
              <a:t> about the grid: in order to gain information, we have to uncover some square. Out of the 13 possible squares to uncover, it’s not at all clear which one is the best.</a:t>
            </a:r>
          </a:p>
          <a:p>
            <a:pPr eaLnBrk="1" hangingPunct="1"/>
            <a:r>
              <a:rPr lang="en-US" sz="1800" smtClean="0"/>
              <a:t>The Tank solver finds 11 possible configurations.</a:t>
            </a:r>
          </a:p>
          <a:p>
            <a:pPr eaLnBrk="1" hangingPunct="1">
              <a:lnSpc>
                <a:spcPct val="90000"/>
              </a:lnSpc>
              <a:buFontTx/>
              <a:buNone/>
            </a:pPr>
            <a:endParaRPr lang="en-US" sz="1800" smtClean="0"/>
          </a:p>
          <a:p>
            <a:pPr eaLnBrk="1" hangingPunct="1">
              <a:lnSpc>
                <a:spcPct val="90000"/>
              </a:lnSpc>
              <a:buFontTx/>
              <a:buNone/>
            </a:pPr>
            <a:endParaRPr lang="en-US" sz="1800" smtClean="0"/>
          </a:p>
        </p:txBody>
      </p:sp>
      <p:pic>
        <p:nvPicPr>
          <p:cNvPr id="27652" name="Picture 4" descr="C:\Users\DragonSlayerX\Desktop\nFMPE.png"/>
          <p:cNvPicPr>
            <a:picLocks noChangeAspect="1" noChangeArrowheads="1"/>
          </p:cNvPicPr>
          <p:nvPr/>
        </p:nvPicPr>
        <p:blipFill>
          <a:blip r:embed="rId2" cstate="print"/>
          <a:srcRect/>
          <a:stretch>
            <a:fillRect/>
          </a:stretch>
        </p:blipFill>
        <p:spPr bwMode="auto">
          <a:xfrm>
            <a:off x="3429000" y="2133600"/>
            <a:ext cx="23145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3962400"/>
            <a:ext cx="8763000" cy="2895600"/>
          </a:xfrm>
        </p:spPr>
        <p:txBody>
          <a:bodyPr/>
          <a:lstStyle/>
          <a:p>
            <a:pPr algn="l" eaLnBrk="1" hangingPunct="1"/>
            <a:r>
              <a:rPr lang="en-US" sz="1800" smtClean="0"/>
              <a:t>Each of these 11 configurations should be equally likely to be the actual position – so we can assign each square a </a:t>
            </a:r>
            <a:r>
              <a:rPr lang="en-US" sz="1800" b="1" smtClean="0"/>
              <a:t>probability</a:t>
            </a:r>
            <a:r>
              <a:rPr lang="en-US" sz="1800" smtClean="0"/>
              <a:t> that it contains a mine, by counting how many (of the 11) configurations does it contain a mine:</a:t>
            </a:r>
          </a:p>
        </p:txBody>
      </p:sp>
      <p:pic>
        <p:nvPicPr>
          <p:cNvPr id="28675" name="Picture 5" descr="C:\Users\DragonSlayerX\Desktop\sPnKm.png"/>
          <p:cNvPicPr>
            <a:picLocks noChangeAspect="1" noChangeArrowheads="1"/>
          </p:cNvPicPr>
          <p:nvPr/>
        </p:nvPicPr>
        <p:blipFill>
          <a:blip r:embed="rId2" cstate="print"/>
          <a:srcRect/>
          <a:stretch>
            <a:fillRect/>
          </a:stretch>
        </p:blipFill>
        <p:spPr bwMode="auto">
          <a:xfrm>
            <a:off x="1981200" y="304800"/>
            <a:ext cx="48006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990600"/>
          </a:xfrm>
        </p:spPr>
        <p:txBody>
          <a:bodyPr/>
          <a:lstStyle/>
          <a:p>
            <a:pPr eaLnBrk="1" hangingPunct="1"/>
            <a:r>
              <a:rPr lang="en-US" sz="2800" b="1" smtClean="0"/>
              <a:t>Making the best guess</a:t>
            </a:r>
          </a:p>
        </p:txBody>
      </p:sp>
      <p:sp>
        <p:nvSpPr>
          <p:cNvPr id="29699" name="Rectangle 3"/>
          <p:cNvSpPr>
            <a:spLocks noGrp="1" noChangeArrowheads="1"/>
          </p:cNvSpPr>
          <p:nvPr>
            <p:ph type="body" idx="1"/>
          </p:nvPr>
        </p:nvSpPr>
        <p:spPr>
          <a:xfrm>
            <a:off x="457200" y="4648200"/>
            <a:ext cx="8001000" cy="2011363"/>
          </a:xfrm>
        </p:spPr>
        <p:txBody>
          <a:bodyPr/>
          <a:lstStyle/>
          <a:p>
            <a:pPr eaLnBrk="1" hangingPunct="1">
              <a:lnSpc>
                <a:spcPct val="80000"/>
              </a:lnSpc>
              <a:buFontTx/>
              <a:buNone/>
            </a:pPr>
            <a:r>
              <a:rPr lang="en-US" sz="1600" smtClean="0"/>
              <a:t>      Our best guess would be to click on any of the squares marked ‘2’: in all these cases, we stand an 82% chance of being correct!</a:t>
            </a:r>
            <a:endParaRPr lang="en-US" sz="1600" b="1" smtClean="0"/>
          </a:p>
        </p:txBody>
      </p:sp>
      <p:pic>
        <p:nvPicPr>
          <p:cNvPr id="29700" name="Picture 4" descr="C:\Users\DragonSlayerX\Desktop\41QOe.png"/>
          <p:cNvPicPr>
            <a:picLocks noChangeAspect="1" noChangeArrowheads="1"/>
          </p:cNvPicPr>
          <p:nvPr/>
        </p:nvPicPr>
        <p:blipFill>
          <a:blip r:embed="rId2" cstate="print"/>
          <a:srcRect/>
          <a:stretch>
            <a:fillRect/>
          </a:stretch>
        </p:blipFill>
        <p:spPr bwMode="auto">
          <a:xfrm>
            <a:off x="3352800" y="1752600"/>
            <a:ext cx="2314575"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800" b="1" dirty="0" smtClean="0"/>
              <a:t> Endgame Tactics</a:t>
            </a:r>
            <a:br>
              <a:rPr lang="en-US" sz="2800" b="1" dirty="0" smtClean="0"/>
            </a:br>
            <a:endParaRPr lang="en-US" sz="2800" b="1" dirty="0" smtClean="0"/>
          </a:p>
        </p:txBody>
      </p:sp>
      <p:sp>
        <p:nvSpPr>
          <p:cNvPr id="30723" name="Rectangle 3"/>
          <p:cNvSpPr>
            <a:spLocks noGrp="1" noChangeArrowheads="1"/>
          </p:cNvSpPr>
          <p:nvPr>
            <p:ph type="body" idx="1"/>
          </p:nvPr>
        </p:nvSpPr>
        <p:spPr>
          <a:xfrm>
            <a:off x="0" y="884238"/>
            <a:ext cx="8686800" cy="5364162"/>
          </a:xfrm>
        </p:spPr>
        <p:txBody>
          <a:bodyPr/>
          <a:lstStyle/>
          <a:p>
            <a:pPr eaLnBrk="1" hangingPunct="1">
              <a:lnSpc>
                <a:spcPct val="80000"/>
              </a:lnSpc>
            </a:pPr>
            <a:endParaRPr lang="en-US" sz="1800" b="1" dirty="0" smtClean="0"/>
          </a:p>
          <a:p>
            <a:pPr eaLnBrk="1" hangingPunct="1">
              <a:lnSpc>
                <a:spcPct val="80000"/>
              </a:lnSpc>
            </a:pPr>
            <a:endParaRPr lang="en-US" sz="1800" b="1" dirty="0" smtClean="0"/>
          </a:p>
          <a:p>
            <a:pPr eaLnBrk="1" hangingPunct="1">
              <a:lnSpc>
                <a:spcPct val="80000"/>
              </a:lnSpc>
              <a:buFontTx/>
              <a:buNone/>
            </a:pPr>
            <a:r>
              <a:rPr lang="en-US" sz="1800" dirty="0" smtClean="0"/>
              <a:t>     Up until now, we haven’t utilized this:</a:t>
            </a:r>
          </a:p>
          <a:p>
            <a:pPr eaLnBrk="1" hangingPunct="1">
              <a:lnSpc>
                <a:spcPct val="80000"/>
              </a:lnSpc>
              <a:buFontTx/>
              <a:buNone/>
            </a:pPr>
            <a:endParaRPr lang="en-US" sz="1800" dirty="0" smtClean="0"/>
          </a:p>
          <a:p>
            <a:pPr eaLnBrk="1" hangingPunct="1">
              <a:lnSpc>
                <a:spcPct val="80000"/>
              </a:lnSpc>
              <a:buFontTx/>
              <a:buNone/>
            </a:pPr>
            <a:endParaRPr lang="en-US" sz="1800" dirty="0" smtClean="0"/>
          </a:p>
          <a:p>
            <a:pPr eaLnBrk="1" hangingPunct="1">
              <a:lnSpc>
                <a:spcPct val="80000"/>
              </a:lnSpc>
              <a:buFontTx/>
              <a:buNone/>
            </a:pPr>
            <a:endParaRPr lang="en-US" sz="1800" dirty="0" smtClean="0"/>
          </a:p>
          <a:p>
            <a:pPr eaLnBrk="1" hangingPunct="1">
              <a:lnSpc>
                <a:spcPct val="80000"/>
              </a:lnSpc>
              <a:buFontTx/>
              <a:buNone/>
            </a:pPr>
            <a:r>
              <a:rPr lang="en-US" sz="1800" dirty="0" smtClean="0"/>
              <a:t>     The mine counter. Normally, this information isn’t of too much use for us, but in many endgame cases it saves us from guessing.</a:t>
            </a:r>
            <a:endParaRPr lang="en-US" sz="1800" i="1" dirty="0" smtClean="0"/>
          </a:p>
          <a:p>
            <a:pPr eaLnBrk="1" hangingPunct="1">
              <a:lnSpc>
                <a:spcPct val="80000"/>
              </a:lnSpc>
            </a:pPr>
            <a:endParaRPr lang="en-US" sz="1800" dirty="0" smtClean="0"/>
          </a:p>
          <a:p>
            <a:pPr eaLnBrk="1" hangingPunct="1">
              <a:lnSpc>
                <a:spcPct val="80000"/>
              </a:lnSpc>
              <a:buFontTx/>
              <a:buNone/>
            </a:pPr>
            <a:r>
              <a:rPr lang="en-US" sz="1800" dirty="0" smtClean="0"/>
              <a:t>     For example:</a:t>
            </a:r>
          </a:p>
          <a:p>
            <a:pPr eaLnBrk="1" hangingPunct="1">
              <a:lnSpc>
                <a:spcPct val="80000"/>
              </a:lnSpc>
              <a:buFontTx/>
              <a:buNone/>
            </a:pPr>
            <a:endParaRPr lang="en-US" sz="1800" i="1" dirty="0" smtClean="0"/>
          </a:p>
          <a:p>
            <a:pPr eaLnBrk="1" hangingPunct="1">
              <a:lnSpc>
                <a:spcPct val="80000"/>
              </a:lnSpc>
            </a:pPr>
            <a:endParaRPr lang="en-US" sz="1000" dirty="0" smtClean="0"/>
          </a:p>
          <a:p>
            <a:pPr eaLnBrk="1" hangingPunct="1">
              <a:lnSpc>
                <a:spcPct val="80000"/>
              </a:lnSpc>
            </a:pPr>
            <a:endParaRPr lang="en-US" sz="1000" dirty="0" smtClean="0"/>
          </a:p>
        </p:txBody>
      </p:sp>
      <p:pic>
        <p:nvPicPr>
          <p:cNvPr id="30724" name="Picture 4" descr="C:\Users\DragonSlayerX\Desktop\Atrcz.png"/>
          <p:cNvPicPr>
            <a:picLocks noChangeAspect="1" noChangeArrowheads="1"/>
          </p:cNvPicPr>
          <p:nvPr/>
        </p:nvPicPr>
        <p:blipFill>
          <a:blip r:embed="rId2" cstate="print"/>
          <a:srcRect/>
          <a:stretch>
            <a:fillRect/>
          </a:stretch>
        </p:blipFill>
        <p:spPr bwMode="auto">
          <a:xfrm>
            <a:off x="4343400" y="1371600"/>
            <a:ext cx="1371600" cy="965200"/>
          </a:xfrm>
          <a:prstGeom prst="rect">
            <a:avLst/>
          </a:prstGeom>
          <a:noFill/>
          <a:ln w="9525">
            <a:noFill/>
            <a:miter lim="800000"/>
            <a:headEnd/>
            <a:tailEnd/>
          </a:ln>
        </p:spPr>
      </p:pic>
      <p:pic>
        <p:nvPicPr>
          <p:cNvPr id="30725" name="Picture 5" descr="C:\Users\DragonSlayerX\Desktop\FeakY.png"/>
          <p:cNvPicPr>
            <a:picLocks noChangeAspect="1" noChangeArrowheads="1"/>
          </p:cNvPicPr>
          <p:nvPr/>
        </p:nvPicPr>
        <p:blipFill>
          <a:blip r:embed="rId3" cstate="print"/>
          <a:srcRect/>
          <a:stretch>
            <a:fillRect/>
          </a:stretch>
        </p:blipFill>
        <p:spPr bwMode="auto">
          <a:xfrm>
            <a:off x="3200400" y="3581400"/>
            <a:ext cx="2133600" cy="219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04800" y="503238"/>
            <a:ext cx="8229600" cy="4525962"/>
          </a:xfrm>
        </p:spPr>
        <p:txBody>
          <a:bodyPr/>
          <a:lstStyle/>
          <a:p>
            <a:pPr eaLnBrk="1" hangingPunct="1"/>
            <a:r>
              <a:rPr lang="en-US" sz="1800" smtClean="0"/>
              <a:t>Here, we would have a 50-50 guess, where two possibilities are equally likely.</a:t>
            </a:r>
          </a:p>
          <a:p>
            <a:pPr eaLnBrk="1" hangingPunct="1"/>
            <a:endParaRPr lang="en-US" sz="1800" smtClean="0"/>
          </a:p>
          <a:p>
            <a:pPr eaLnBrk="1" hangingPunct="1"/>
            <a:r>
              <a:rPr lang="en-US" sz="1800" smtClean="0"/>
              <a:t>But what if the mine counter reads 1? The 2-mine configuration is eliminated, leaving just one possibility left. We can safely open the three tiles on the perimeter.</a:t>
            </a:r>
          </a:p>
          <a:p>
            <a:pPr eaLnBrk="1" hangingPunct="1"/>
            <a:r>
              <a:rPr lang="en-US" sz="1800" smtClean="0"/>
              <a:t>So far we have assumed that we only have information on a tile if there’s a number next to it. For the most part, that’s true. If you pick a tile in some distant unexplored corner, who knows if there’s a mine there?</a:t>
            </a:r>
          </a:p>
          <a:p>
            <a:pPr eaLnBrk="1" hangingPunct="1">
              <a:buFontTx/>
              <a:buNone/>
            </a:pPr>
            <a:endParaRPr lang="en-US" sz="1800" smtClean="0"/>
          </a:p>
          <a:p>
            <a:pPr eaLnBrk="1" hangingPunct="1"/>
            <a:endParaRPr lang="en-US" sz="1800" smtClean="0"/>
          </a:p>
        </p:txBody>
      </p:sp>
      <p:pic>
        <p:nvPicPr>
          <p:cNvPr id="31747" name="Picture 4" descr="C:\Users\DragonSlayerX\Desktop\xAQaZ.png"/>
          <p:cNvPicPr>
            <a:picLocks noChangeAspect="1" noChangeArrowheads="1"/>
          </p:cNvPicPr>
          <p:nvPr/>
        </p:nvPicPr>
        <p:blipFill>
          <a:blip r:embed="rId2" cstate="print"/>
          <a:srcRect/>
          <a:stretch>
            <a:fillRect/>
          </a:stretch>
        </p:blipFill>
        <p:spPr bwMode="auto">
          <a:xfrm>
            <a:off x="2895600" y="3352800"/>
            <a:ext cx="3124200" cy="177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228600"/>
            <a:ext cx="8229600" cy="4525963"/>
          </a:xfrm>
        </p:spPr>
        <p:txBody>
          <a:bodyPr/>
          <a:lstStyle/>
          <a:p>
            <a:pPr eaLnBrk="1" hangingPunct="1"/>
            <a:r>
              <a:rPr lang="en-US" sz="2000" smtClean="0"/>
              <a:t>The mine counter reads 2. Each of the two circled regions gives us a 50-50 chance – and the Tank algorithm stops here.</a:t>
            </a:r>
          </a:p>
          <a:p>
            <a:pPr eaLnBrk="1" hangingPunct="1"/>
            <a:r>
              <a:rPr lang="en-US" sz="2000" smtClean="0"/>
              <a:t>Of course, the middle square is safe!</a:t>
            </a:r>
          </a:p>
          <a:p>
            <a:pPr eaLnBrk="1" hangingPunct="1"/>
            <a:r>
              <a:rPr lang="en-US" sz="2000" smtClean="0"/>
              <a:t>To modify the algorithm to solve these cases, when there aren’t that many tiles left, do the recursion on </a:t>
            </a:r>
            <a:r>
              <a:rPr lang="en-US" sz="2000" i="1" smtClean="0"/>
              <a:t>all</a:t>
            </a:r>
            <a:r>
              <a:rPr lang="en-US" sz="2000" smtClean="0"/>
              <a:t> the remaining tiles, not just the border tiles.</a:t>
            </a:r>
          </a:p>
          <a:p>
            <a:pPr eaLnBrk="1" hangingPunct="1"/>
            <a:r>
              <a:rPr lang="en-US" sz="2000" smtClean="0"/>
              <a:t>The two tricks here have the shared property that they rely on the mine counter. Reading the mine counter, however, is a non-trivial task that I won’t attempt; instead, the program is coded in with the total number of mines in the grid, and keeps track of the mines left internally.</a:t>
            </a:r>
          </a:p>
          <a:p>
            <a:pPr eaLnBrk="1" hangingPunct="1">
              <a:buFontTx/>
              <a:buNone/>
            </a:pPr>
            <a:endParaRPr lang="en-US" sz="2000" smtClean="0"/>
          </a:p>
        </p:txBody>
      </p:sp>
      <p:pic>
        <p:nvPicPr>
          <p:cNvPr id="32771" name="Picture 4" descr="C:\Users\DragonSlayerX\Desktop\xAQaZ.png"/>
          <p:cNvPicPr>
            <a:picLocks noChangeAspect="1" noChangeArrowheads="1"/>
          </p:cNvPicPr>
          <p:nvPr/>
        </p:nvPicPr>
        <p:blipFill>
          <a:blip r:embed="rId2" cstate="print"/>
          <a:srcRect/>
          <a:stretch>
            <a:fillRect/>
          </a:stretch>
        </p:blipFill>
        <p:spPr bwMode="auto">
          <a:xfrm>
            <a:off x="3048000" y="4267200"/>
            <a:ext cx="32131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304800" y="2819400"/>
            <a:ext cx="8636000" cy="1754188"/>
          </a:xfrm>
          <a:prstGeom prst="rect">
            <a:avLst/>
          </a:prstGeom>
          <a:noFill/>
          <a:ln w="9525">
            <a:noFill/>
            <a:miter lim="800000"/>
            <a:headEnd/>
            <a:tailEnd/>
          </a:ln>
        </p:spPr>
        <p:txBody>
          <a:bodyPr wrap="none">
            <a:spAutoFit/>
          </a:bodyPr>
          <a:lstStyle/>
          <a:p>
            <a:r>
              <a:rPr lang="en-US"/>
              <a:t>The goal of the game is to uncover all the squares that do not contain mines</a:t>
            </a:r>
          </a:p>
          <a:p>
            <a:r>
              <a:rPr lang="en-US"/>
              <a:t> (with the left mouse button) without being "destroyed" by clicking on a mine.</a:t>
            </a:r>
          </a:p>
          <a:p>
            <a:endParaRPr lang="en-US"/>
          </a:p>
          <a:p>
            <a:r>
              <a:rPr lang="en-US"/>
              <a:t>Versions of Minesweeper are frequently bundled with operating systems and GUIs,</a:t>
            </a:r>
          </a:p>
          <a:p>
            <a:r>
              <a:rPr lang="en-US"/>
              <a:t> including Minesweeper in Windows, KMines in KDE (Unix-like OSes), Gnomine</a:t>
            </a:r>
          </a:p>
          <a:p>
            <a:r>
              <a:rPr lang="en-US"/>
              <a:t> in GNOME</a:t>
            </a:r>
          </a:p>
        </p:txBody>
      </p:sp>
      <p:sp>
        <p:nvSpPr>
          <p:cNvPr id="3075" name="Text Box 8"/>
          <p:cNvSpPr txBox="1">
            <a:spLocks noChangeArrowheads="1"/>
          </p:cNvSpPr>
          <p:nvPr/>
        </p:nvSpPr>
        <p:spPr bwMode="auto">
          <a:xfrm>
            <a:off x="1140907" y="990600"/>
            <a:ext cx="6801862" cy="923330"/>
          </a:xfrm>
          <a:prstGeom prst="rect">
            <a:avLst/>
          </a:prstGeom>
          <a:noFill/>
          <a:ln w="9525">
            <a:noFill/>
            <a:miter lim="800000"/>
            <a:headEnd/>
            <a:tailEnd/>
          </a:ln>
        </p:spPr>
        <p:txBody>
          <a:bodyPr wrap="none">
            <a:spAutoFit/>
          </a:bodyPr>
          <a:lstStyle/>
          <a:p>
            <a:pPr algn="ctr">
              <a:defRPr/>
            </a:pPr>
            <a:r>
              <a:rPr lang="en-US" sz="5400" dirty="0">
                <a:ln w="18415" cmpd="sng">
                  <a:solidFill>
                    <a:srgbClr val="FFFFFF"/>
                  </a:solidFill>
                  <a:prstDash val="solid"/>
                </a:ln>
                <a:effectLst>
                  <a:outerShdw blurRad="63500" dir="3600000" algn="tl" rotWithShape="0">
                    <a:srgbClr val="000000">
                      <a:alpha val="70000"/>
                    </a:srgbClr>
                  </a:outerShdw>
                </a:effectLst>
              </a:rPr>
              <a:t>What is Minesweeper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648200"/>
            <a:ext cx="8229600" cy="1600200"/>
          </a:xfrm>
        </p:spPr>
        <p:txBody>
          <a:bodyPr/>
          <a:lstStyle/>
          <a:p>
            <a:pPr eaLnBrk="1" hangingPunct="1"/>
            <a:r>
              <a:rPr lang="en-US" smtClean="0"/>
              <a:t>Any Queries…???</a:t>
            </a:r>
          </a:p>
        </p:txBody>
      </p:sp>
      <p:sp>
        <p:nvSpPr>
          <p:cNvPr id="33795" name="TextBox 4"/>
          <p:cNvSpPr txBox="1">
            <a:spLocks noChangeArrowheads="1"/>
          </p:cNvSpPr>
          <p:nvPr/>
        </p:nvSpPr>
        <p:spPr bwMode="auto">
          <a:xfrm>
            <a:off x="304800" y="1143000"/>
            <a:ext cx="8382000" cy="1754188"/>
          </a:xfrm>
          <a:prstGeom prst="rect">
            <a:avLst/>
          </a:prstGeom>
          <a:noFill/>
          <a:ln w="9525">
            <a:noFill/>
            <a:miter lim="800000"/>
            <a:headEnd/>
            <a:tailEnd/>
          </a:ln>
        </p:spPr>
        <p:txBody>
          <a:bodyPr>
            <a:spAutoFit/>
          </a:bodyPr>
          <a:lstStyle/>
          <a:p>
            <a:pPr>
              <a:buFont typeface="Arial" charset="0"/>
              <a:buChar char="•"/>
            </a:pPr>
            <a:r>
              <a:rPr lang="en-US"/>
              <a:t>The naïve algorithm could not solve it, unless we get very lucky.</a:t>
            </a:r>
          </a:p>
          <a:p>
            <a:pPr>
              <a:buFont typeface="Arial" charset="0"/>
              <a:buChar char="•"/>
            </a:pPr>
            <a:endParaRPr lang="en-US"/>
          </a:p>
          <a:p>
            <a:pPr>
              <a:buFont typeface="Arial" charset="0"/>
              <a:buChar char="•"/>
            </a:pPr>
            <a:r>
              <a:rPr lang="en-US"/>
              <a:t>Tank Solver with probabilistic guessing solves it about 20% of the time.</a:t>
            </a:r>
          </a:p>
          <a:p>
            <a:pPr>
              <a:buFont typeface="Arial" charset="0"/>
              <a:buChar char="•"/>
            </a:pPr>
            <a:endParaRPr lang="en-US"/>
          </a:p>
          <a:p>
            <a:pPr>
              <a:buFont typeface="Arial" charset="0"/>
              <a:buChar char="•"/>
            </a:pPr>
            <a:r>
              <a:rPr lang="en-US"/>
              <a:t>Adding the two endgame tricks bumps it up to a 50% success rate.</a:t>
            </a:r>
          </a:p>
          <a:p>
            <a:pPr>
              <a:buFont typeface="Arial" charset="0"/>
              <a:buChar char="•"/>
            </a:pPr>
            <a:endParaRPr lang="en-US"/>
          </a:p>
        </p:txBody>
      </p:sp>
      <p:sp>
        <p:nvSpPr>
          <p:cNvPr id="33796" name="TextBox 5"/>
          <p:cNvSpPr txBox="1">
            <a:spLocks noChangeArrowheads="1"/>
          </p:cNvSpPr>
          <p:nvPr/>
        </p:nvSpPr>
        <p:spPr bwMode="auto">
          <a:xfrm>
            <a:off x="381000" y="457200"/>
            <a:ext cx="6858000" cy="862013"/>
          </a:xfrm>
          <a:prstGeom prst="rect">
            <a:avLst/>
          </a:prstGeom>
          <a:noFill/>
          <a:ln w="9525">
            <a:noFill/>
            <a:miter lim="800000"/>
            <a:headEnd/>
            <a:tailEnd/>
          </a:ln>
        </p:spPr>
        <p:txBody>
          <a:bodyPr>
            <a:spAutoFit/>
          </a:bodyPr>
          <a:lstStyle/>
          <a:p>
            <a:pPr algn="ctr"/>
            <a:r>
              <a:rPr lang="en-US" sz="3200" b="1" i="1"/>
              <a:t>Conclusion</a:t>
            </a:r>
          </a:p>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457200" y="2971800"/>
            <a:ext cx="8229600" cy="1143000"/>
          </a:xfrm>
          <a:noFill/>
        </p:spPr>
        <p:txBody>
          <a:bodyPr/>
          <a:lstStyle/>
          <a:p>
            <a:pPr eaLnBrk="1" hangingPunct="1"/>
            <a:r>
              <a:rPr lang="en-US" smtClean="0">
                <a:solidFill>
                  <a:schemeClr val="tx1"/>
                </a:solidFill>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24400" y="533400"/>
            <a:ext cx="4419600" cy="1104900"/>
          </a:xfrm>
        </p:spPr>
        <p:txBody>
          <a:bodyPr/>
          <a:lstStyle/>
          <a:p>
            <a:pPr eaLnBrk="1" hangingPunct="1"/>
            <a:r>
              <a:rPr lang="en-US" sz="2400" smtClean="0">
                <a:solidFill>
                  <a:schemeClr val="tx1"/>
                </a:solidFill>
              </a:rPr>
              <a:t>Rules To play Minesweeper</a:t>
            </a:r>
          </a:p>
        </p:txBody>
      </p:sp>
      <p:sp>
        <p:nvSpPr>
          <p:cNvPr id="16387" name="TextBox 6"/>
          <p:cNvSpPr txBox="1">
            <a:spLocks noChangeArrowheads="1"/>
          </p:cNvSpPr>
          <p:nvPr/>
        </p:nvSpPr>
        <p:spPr bwMode="auto">
          <a:xfrm>
            <a:off x="304800" y="3886200"/>
            <a:ext cx="8534400" cy="2308225"/>
          </a:xfrm>
          <a:prstGeom prst="rect">
            <a:avLst/>
          </a:prstGeom>
          <a:noFill/>
          <a:ln w="9525">
            <a:noFill/>
            <a:miter lim="800000"/>
            <a:headEnd/>
            <a:tailEnd/>
          </a:ln>
        </p:spPr>
        <p:txBody>
          <a:bodyPr>
            <a:spAutoFit/>
          </a:bodyPr>
          <a:lstStyle/>
          <a:p>
            <a:pPr>
              <a:buFont typeface="Wingdings" pitchFamily="2" charset="2"/>
              <a:buChar char="Ø"/>
            </a:pPr>
            <a:r>
              <a:rPr lang="en-US"/>
              <a:t> The location of the mines is discovered by a process of logic.</a:t>
            </a:r>
          </a:p>
          <a:p>
            <a:pPr>
              <a:buFont typeface="Wingdings" pitchFamily="2" charset="2"/>
              <a:buChar char="Ø"/>
            </a:pPr>
            <a:r>
              <a:rPr lang="en-US"/>
              <a:t>Clicking on the game board will reveal what is hidden underneath the chosen square or squares (a large number of blank squares may be revealed in one go if they are adjacent to each other).</a:t>
            </a:r>
          </a:p>
          <a:p>
            <a:pPr>
              <a:buFont typeface="Wingdings" pitchFamily="2" charset="2"/>
              <a:buChar char="Ø"/>
            </a:pPr>
            <a:r>
              <a:rPr lang="en-US">
                <a:solidFill>
                  <a:srgbClr val="C00000"/>
                </a:solidFill>
              </a:rPr>
              <a:t>Some squares are blank but some contain numbers (1 to 8), each number being the number of mines adjacent to the uncovered square. </a:t>
            </a:r>
          </a:p>
          <a:p>
            <a:pPr>
              <a:buFont typeface="Wingdings" pitchFamily="2" charset="2"/>
              <a:buChar char="Ø"/>
            </a:pPr>
            <a:r>
              <a:rPr lang="en-US"/>
              <a:t>To help avoid hitting a mine, the location of a suspected mine can be marked by flagging it with the right mouse button.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81000"/>
            <a:ext cx="8229600" cy="609600"/>
          </a:xfrm>
        </p:spPr>
        <p:txBody>
          <a:bodyPr/>
          <a:lstStyle/>
          <a:p>
            <a:pPr eaLnBrk="1" hangingPunct="1"/>
            <a:r>
              <a:rPr lang="en-US" sz="2400" smtClean="0">
                <a:solidFill>
                  <a:schemeClr val="tx1"/>
                </a:solidFill>
              </a:rPr>
              <a:t>Some Basic steps followed while playing minesweeper</a:t>
            </a:r>
          </a:p>
        </p:txBody>
      </p:sp>
      <p:sp>
        <p:nvSpPr>
          <p:cNvPr id="17411" name="TextBox 6"/>
          <p:cNvSpPr txBox="1">
            <a:spLocks noChangeArrowheads="1"/>
          </p:cNvSpPr>
          <p:nvPr/>
        </p:nvSpPr>
        <p:spPr bwMode="auto">
          <a:xfrm>
            <a:off x="304800" y="914400"/>
            <a:ext cx="7696200" cy="2308225"/>
          </a:xfrm>
          <a:prstGeom prst="rect">
            <a:avLst/>
          </a:prstGeom>
          <a:noFill/>
          <a:ln w="9525">
            <a:noFill/>
            <a:miter lim="800000"/>
            <a:headEnd/>
            <a:tailEnd/>
          </a:ln>
        </p:spPr>
        <p:txBody>
          <a:bodyPr>
            <a:spAutoFit/>
          </a:bodyPr>
          <a:lstStyle/>
          <a:p>
            <a:r>
              <a:rPr lang="en-US" b="1"/>
              <a:t>1</a:t>
            </a:r>
            <a:r>
              <a:rPr lang="en-US"/>
              <a:t>.We start with a 10×10 Beginner’s grid, and click on a square in the middle:</a:t>
            </a:r>
          </a:p>
          <a:p>
            <a:endParaRPr lang="en-US"/>
          </a:p>
          <a:p>
            <a:endParaRPr lang="en-US"/>
          </a:p>
          <a:p>
            <a:endParaRPr lang="en-US"/>
          </a:p>
          <a:p>
            <a:endParaRPr lang="en-US"/>
          </a:p>
          <a:p>
            <a:endParaRPr lang="en-US"/>
          </a:p>
          <a:p>
            <a:endParaRPr lang="en-US"/>
          </a:p>
        </p:txBody>
      </p:sp>
      <p:pic>
        <p:nvPicPr>
          <p:cNvPr id="17412" name="Picture 7" descr="C:\Users\DragonSlayerX\Desktop\YBteZ.png"/>
          <p:cNvPicPr>
            <a:picLocks noChangeAspect="1" noChangeArrowheads="1"/>
          </p:cNvPicPr>
          <p:nvPr/>
        </p:nvPicPr>
        <p:blipFill>
          <a:blip r:embed="rId2" cstate="print"/>
          <a:srcRect/>
          <a:stretch>
            <a:fillRect/>
          </a:stretch>
        </p:blipFill>
        <p:spPr bwMode="auto">
          <a:xfrm>
            <a:off x="762000" y="1676400"/>
            <a:ext cx="2609850" cy="3038475"/>
          </a:xfrm>
          <a:prstGeom prst="rect">
            <a:avLst/>
          </a:prstGeom>
          <a:noFill/>
          <a:ln w="9525">
            <a:noFill/>
            <a:miter lim="800000"/>
            <a:headEnd/>
            <a:tailEnd/>
          </a:ln>
        </p:spPr>
      </p:pic>
      <p:sp>
        <p:nvSpPr>
          <p:cNvPr id="17413" name="TextBox 8"/>
          <p:cNvSpPr txBox="1">
            <a:spLocks noChangeArrowheads="1"/>
          </p:cNvSpPr>
          <p:nvPr/>
        </p:nvSpPr>
        <p:spPr bwMode="auto">
          <a:xfrm>
            <a:off x="609600" y="5867400"/>
            <a:ext cx="7696200" cy="646113"/>
          </a:xfrm>
          <a:prstGeom prst="rect">
            <a:avLst/>
          </a:prstGeom>
          <a:noFill/>
          <a:ln w="9525">
            <a:noFill/>
            <a:miter lim="800000"/>
            <a:headEnd/>
            <a:tailEnd/>
          </a:ln>
        </p:spPr>
        <p:txBody>
          <a:bodyPr>
            <a:spAutoFit/>
          </a:bodyPr>
          <a:lstStyle/>
          <a:p>
            <a:r>
              <a:rPr lang="en-US"/>
              <a:t>We can quickly identify some of the mines. When the number 1 has exactly one empty square around it, then we know there’s a mine there.</a:t>
            </a:r>
          </a:p>
        </p:txBody>
      </p:sp>
      <p:pic>
        <p:nvPicPr>
          <p:cNvPr id="17414" name="Picture 8" descr="C:\Users\DragonSlayerX\Desktop\7O3yj.png"/>
          <p:cNvPicPr>
            <a:picLocks noChangeAspect="1" noChangeArrowheads="1"/>
          </p:cNvPicPr>
          <p:nvPr/>
        </p:nvPicPr>
        <p:blipFill>
          <a:blip r:embed="rId3" cstate="print"/>
          <a:srcRect/>
          <a:stretch>
            <a:fillRect/>
          </a:stretch>
        </p:blipFill>
        <p:spPr bwMode="auto">
          <a:xfrm>
            <a:off x="4648200" y="1600200"/>
            <a:ext cx="2682875" cy="3124200"/>
          </a:xfrm>
          <a:prstGeom prst="rect">
            <a:avLst/>
          </a:prstGeom>
          <a:noFill/>
          <a:ln w="9525">
            <a:noFill/>
            <a:miter lim="800000"/>
            <a:headEnd/>
            <a:tailEnd/>
          </a:ln>
        </p:spPr>
      </p:pic>
      <p:sp>
        <p:nvSpPr>
          <p:cNvPr id="17415" name="TextBox 10"/>
          <p:cNvSpPr txBox="1">
            <a:spLocks noChangeArrowheads="1"/>
          </p:cNvSpPr>
          <p:nvPr/>
        </p:nvSpPr>
        <p:spPr bwMode="auto">
          <a:xfrm>
            <a:off x="4876800" y="4876800"/>
            <a:ext cx="2286000" cy="646113"/>
          </a:xfrm>
          <a:prstGeom prst="rect">
            <a:avLst/>
          </a:prstGeom>
          <a:noFill/>
          <a:ln w="9525">
            <a:noFill/>
            <a:miter lim="800000"/>
            <a:headEnd/>
            <a:tailEnd/>
          </a:ln>
        </p:spPr>
        <p:txBody>
          <a:bodyPr>
            <a:spAutoFit/>
          </a:bodyPr>
          <a:lstStyle/>
          <a:p>
            <a:r>
              <a:rPr lang="en-US" b="1" u="sng"/>
              <a:t>After marking the mines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457200" y="304800"/>
            <a:ext cx="8229600" cy="1143000"/>
          </a:xfrm>
          <a:noFill/>
        </p:spPr>
        <p:txBody>
          <a:bodyPr/>
          <a:lstStyle/>
          <a:p>
            <a:pPr eaLnBrk="1" hangingPunct="1"/>
            <a:r>
              <a:rPr lang="en-US" sz="2400" b="1" smtClean="0">
                <a:latin typeface="Arial Black" pitchFamily="34" charset="0"/>
              </a:rPr>
              <a:t>When You won the Game</a:t>
            </a:r>
          </a:p>
        </p:txBody>
      </p:sp>
      <p:sp>
        <p:nvSpPr>
          <p:cNvPr id="18435" name="TextBox 5"/>
          <p:cNvSpPr txBox="1">
            <a:spLocks noChangeArrowheads="1"/>
          </p:cNvSpPr>
          <p:nvPr/>
        </p:nvSpPr>
        <p:spPr bwMode="auto">
          <a:xfrm>
            <a:off x="685800" y="1905000"/>
            <a:ext cx="7848600" cy="923925"/>
          </a:xfrm>
          <a:prstGeom prst="rect">
            <a:avLst/>
          </a:prstGeom>
          <a:noFill/>
          <a:ln w="9525">
            <a:noFill/>
            <a:miter lim="800000"/>
            <a:headEnd/>
            <a:tailEnd/>
          </a:ln>
        </p:spPr>
        <p:txBody>
          <a:bodyPr>
            <a:spAutoFit/>
          </a:bodyPr>
          <a:lstStyle/>
          <a:p>
            <a:r>
              <a:rPr lang="en-US"/>
              <a:t>The game is won once all blank squares have been uncovered without hitting a mine, any remaining mines not identified by flags being automatically flagged by the computer. </a:t>
            </a:r>
          </a:p>
        </p:txBody>
      </p:sp>
      <p:pic>
        <p:nvPicPr>
          <p:cNvPr id="18436" name="Picture 8" descr="C:\Users\DragonSlayerX\Desktop\niNYH.png"/>
          <p:cNvPicPr>
            <a:picLocks noChangeAspect="1" noChangeArrowheads="1"/>
          </p:cNvPicPr>
          <p:nvPr/>
        </p:nvPicPr>
        <p:blipFill>
          <a:blip r:embed="rId2" cstate="print"/>
          <a:srcRect/>
          <a:stretch>
            <a:fillRect/>
          </a:stretch>
        </p:blipFill>
        <p:spPr bwMode="auto">
          <a:xfrm>
            <a:off x="3048000" y="3048000"/>
            <a:ext cx="2819400"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685800"/>
            <a:ext cx="9144000" cy="1752600"/>
          </a:xfrm>
        </p:spPr>
        <p:txBody>
          <a:bodyPr/>
          <a:lstStyle/>
          <a:p>
            <a:pPr algn="l" eaLnBrk="1" hangingPunct="1"/>
            <a:r>
              <a:rPr lang="en-US" sz="1800" smtClean="0">
                <a:solidFill>
                  <a:schemeClr val="tx1"/>
                </a:solidFill>
              </a:rPr>
              <a:t>If a 1 has a mine around it, then we know that all the other</a:t>
            </a:r>
            <a:br>
              <a:rPr lang="en-US" sz="1800" smtClean="0">
                <a:solidFill>
                  <a:schemeClr val="tx1"/>
                </a:solidFill>
              </a:rPr>
            </a:br>
            <a:r>
              <a:rPr lang="en-US" sz="1800" smtClean="0">
                <a:solidFill>
                  <a:schemeClr val="tx1"/>
                </a:solidFill>
              </a:rPr>
              <a:t>squares around the 1 </a:t>
            </a:r>
            <a:r>
              <a:rPr lang="en-US" sz="1800" i="1" smtClean="0">
                <a:solidFill>
                  <a:schemeClr val="tx1"/>
                </a:solidFill>
              </a:rPr>
              <a:t>cannot</a:t>
            </a:r>
            <a:r>
              <a:rPr lang="en-US" sz="1800" smtClean="0">
                <a:solidFill>
                  <a:schemeClr val="tx1"/>
                </a:solidFill>
              </a:rPr>
              <a:t> be mines.</a:t>
            </a:r>
            <a:br>
              <a:rPr lang="en-US" sz="1800" smtClean="0">
                <a:solidFill>
                  <a:schemeClr val="tx1"/>
                </a:solidFill>
              </a:rPr>
            </a:br>
            <a:r>
              <a:rPr lang="en-US" sz="1800" smtClean="0">
                <a:solidFill>
                  <a:schemeClr val="tx1"/>
                </a:solidFill>
              </a:rPr>
              <a:t>So let’s go ahead and click on the squares that we know are not mines:</a:t>
            </a:r>
            <a:r>
              <a:rPr lang="en-US" sz="1800" smtClean="0"/>
              <a:t/>
            </a:r>
            <a:br>
              <a:rPr lang="en-US" sz="1800" smtClean="0"/>
            </a:br>
            <a:endParaRPr lang="en-US" sz="1800" smtClean="0"/>
          </a:p>
        </p:txBody>
      </p:sp>
      <p:pic>
        <p:nvPicPr>
          <p:cNvPr id="19459" name="Picture 5" descr="C:\Users\DragonSlayerX\Desktop\17mM2.png"/>
          <p:cNvPicPr>
            <a:picLocks noChangeAspect="1" noChangeArrowheads="1"/>
          </p:cNvPicPr>
          <p:nvPr/>
        </p:nvPicPr>
        <p:blipFill>
          <a:blip r:embed="rId2" cstate="print"/>
          <a:srcRect/>
          <a:stretch>
            <a:fillRect/>
          </a:stretch>
        </p:blipFill>
        <p:spPr bwMode="auto">
          <a:xfrm>
            <a:off x="2895600" y="2438400"/>
            <a:ext cx="2609850" cy="3038475"/>
          </a:xfrm>
          <a:prstGeom prst="rect">
            <a:avLst/>
          </a:prstGeom>
          <a:noFill/>
          <a:ln w="9525">
            <a:noFill/>
            <a:miter lim="800000"/>
            <a:headEnd/>
            <a:tailEnd/>
          </a:ln>
        </p:spPr>
      </p:pic>
      <p:sp>
        <p:nvSpPr>
          <p:cNvPr id="19460" name="TextBox 6"/>
          <p:cNvSpPr txBox="1">
            <a:spLocks noChangeArrowheads="1"/>
          </p:cNvSpPr>
          <p:nvPr/>
        </p:nvSpPr>
        <p:spPr bwMode="auto">
          <a:xfrm>
            <a:off x="914400" y="6211888"/>
            <a:ext cx="7315200" cy="646112"/>
          </a:xfrm>
          <a:prstGeom prst="rect">
            <a:avLst/>
          </a:prstGeom>
          <a:noFill/>
          <a:ln w="9525">
            <a:noFill/>
            <a:miter lim="800000"/>
            <a:headEnd/>
            <a:tailEnd/>
          </a:ln>
        </p:spPr>
        <p:txBody>
          <a:bodyPr>
            <a:spAutoFit/>
          </a:bodyPr>
          <a:lstStyle/>
          <a:p>
            <a:r>
              <a:rPr lang="en-US"/>
              <a:t>Keep doing this. In this case, it turns out that these two simple strategies are enough to solve the Beginner’s grid:</a:t>
            </a:r>
          </a:p>
        </p:txBody>
      </p:sp>
      <p:sp>
        <p:nvSpPr>
          <p:cNvPr id="19461" name="TextBox 7"/>
          <p:cNvSpPr txBox="1">
            <a:spLocks noChangeArrowheads="1"/>
          </p:cNvSpPr>
          <p:nvPr/>
        </p:nvSpPr>
        <p:spPr bwMode="auto">
          <a:xfrm>
            <a:off x="1905000" y="152400"/>
            <a:ext cx="4495800" cy="677863"/>
          </a:xfrm>
          <a:prstGeom prst="rect">
            <a:avLst/>
          </a:prstGeom>
          <a:noFill/>
          <a:ln w="9525">
            <a:noFill/>
            <a:miter lim="800000"/>
            <a:headEnd/>
            <a:tailEnd/>
          </a:ln>
        </p:spPr>
        <p:txBody>
          <a:bodyPr>
            <a:spAutoFit/>
          </a:bodyPr>
          <a:lstStyle/>
          <a:p>
            <a:pPr algn="r"/>
            <a:r>
              <a:rPr lang="en-US" sz="2000" b="1"/>
              <a:t>Straightforward Algorithm</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1143000"/>
          </a:xfrm>
        </p:spPr>
        <p:txBody>
          <a:bodyPr/>
          <a:lstStyle/>
          <a:p>
            <a:pPr eaLnBrk="1" hangingPunct="1"/>
            <a:r>
              <a:rPr lang="en-US" sz="2400" b="1" smtClean="0"/>
              <a:t>Roadmap to an AI</a:t>
            </a:r>
          </a:p>
        </p:txBody>
      </p:sp>
      <p:sp>
        <p:nvSpPr>
          <p:cNvPr id="20483" name="Rectangle 5"/>
          <p:cNvSpPr>
            <a:spLocks noChangeArrowheads="1"/>
          </p:cNvSpPr>
          <p:nvPr/>
        </p:nvSpPr>
        <p:spPr bwMode="auto">
          <a:xfrm>
            <a:off x="228600" y="1219200"/>
            <a:ext cx="3454400" cy="369888"/>
          </a:xfrm>
          <a:prstGeom prst="rect">
            <a:avLst/>
          </a:prstGeom>
          <a:noFill/>
          <a:ln w="9525">
            <a:noFill/>
            <a:miter lim="800000"/>
            <a:headEnd/>
            <a:tailEnd/>
          </a:ln>
        </p:spPr>
        <p:txBody>
          <a:bodyPr wrap="none">
            <a:spAutoFit/>
          </a:bodyPr>
          <a:lstStyle/>
          <a:p>
            <a:r>
              <a:rPr lang="en-US"/>
              <a:t>Consider the following scenario:</a:t>
            </a:r>
          </a:p>
        </p:txBody>
      </p:sp>
      <p:pic>
        <p:nvPicPr>
          <p:cNvPr id="20484" name="Picture 5" descr="C:\Users\DragonSlayerX\Desktop\9zdIo.png"/>
          <p:cNvPicPr>
            <a:picLocks noChangeAspect="1" noChangeArrowheads="1"/>
          </p:cNvPicPr>
          <p:nvPr/>
        </p:nvPicPr>
        <p:blipFill>
          <a:blip r:embed="rId2" cstate="print"/>
          <a:srcRect/>
          <a:stretch>
            <a:fillRect/>
          </a:stretch>
        </p:blipFill>
        <p:spPr bwMode="auto">
          <a:xfrm>
            <a:off x="2474913" y="1752600"/>
            <a:ext cx="3468687" cy="2773363"/>
          </a:xfrm>
          <a:prstGeom prst="rect">
            <a:avLst/>
          </a:prstGeom>
          <a:noFill/>
          <a:ln w="9525">
            <a:noFill/>
            <a:miter lim="800000"/>
            <a:headEnd/>
            <a:tailEnd/>
          </a:ln>
        </p:spPr>
      </p:pic>
      <p:sp>
        <p:nvSpPr>
          <p:cNvPr id="20485" name="TextBox 8"/>
          <p:cNvSpPr txBox="1">
            <a:spLocks noChangeArrowheads="1"/>
          </p:cNvSpPr>
          <p:nvPr/>
        </p:nvSpPr>
        <p:spPr bwMode="auto">
          <a:xfrm>
            <a:off x="228600" y="4953000"/>
            <a:ext cx="8458200" cy="1477963"/>
          </a:xfrm>
          <a:prstGeom prst="rect">
            <a:avLst/>
          </a:prstGeom>
          <a:noFill/>
          <a:ln w="9525">
            <a:noFill/>
            <a:miter lim="800000"/>
            <a:headEnd/>
            <a:tailEnd/>
          </a:ln>
        </p:spPr>
        <p:txBody>
          <a:bodyPr>
            <a:spAutoFit/>
          </a:bodyPr>
          <a:lstStyle/>
          <a:p>
            <a:r>
              <a:rPr lang="en-US"/>
              <a:t>Using the straightforward method, we seem to be stuck.</a:t>
            </a:r>
          </a:p>
          <a:p>
            <a:r>
              <a:rPr lang="en-US"/>
              <a:t>Up until now, whenever we mark a square as having a mine or safe, we’ve only had to look at a single 3×3 chunk at a time. This strategy fails us here: the trick is to employ a</a:t>
            </a:r>
            <a:r>
              <a:rPr lang="en-US" u="sng"/>
              <a:t> </a:t>
            </a:r>
            <a:r>
              <a:rPr lang="en-US" b="1" u="sng"/>
              <a:t>multisquare</a:t>
            </a:r>
            <a:r>
              <a:rPr lang="en-US" u="sng"/>
              <a:t> algorithm</a:t>
            </a:r>
            <a:r>
              <a:rPr lang="en-US"/>
              <a:t> – look at multiple different squares at once.</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57200"/>
            <a:ext cx="9144000" cy="1143000"/>
          </a:xfrm>
        </p:spPr>
        <p:txBody>
          <a:bodyPr/>
          <a:lstStyle/>
          <a:p>
            <a:pPr eaLnBrk="1" hangingPunct="1"/>
            <a:r>
              <a:rPr lang="en-US" sz="1800" smtClean="0"/>
              <a:t>From the lower 2, we know that one of the two circled squares has a mine, while the other doesn’t. We just don’t know which one has the mine(fig 1)</a:t>
            </a:r>
          </a:p>
        </p:txBody>
      </p:sp>
      <p:pic>
        <p:nvPicPr>
          <p:cNvPr id="21507" name="Picture 4" descr="C:\Users\DragonSlayerX\Desktop\IOxCQ.png"/>
          <p:cNvPicPr>
            <a:picLocks noChangeAspect="1" noChangeArrowheads="1"/>
          </p:cNvPicPr>
          <p:nvPr/>
        </p:nvPicPr>
        <p:blipFill>
          <a:blip r:embed="rId2" cstate="print"/>
          <a:srcRect/>
          <a:stretch>
            <a:fillRect/>
          </a:stretch>
        </p:blipFill>
        <p:spPr bwMode="auto">
          <a:xfrm>
            <a:off x="838200" y="1676400"/>
            <a:ext cx="3038475" cy="2428875"/>
          </a:xfrm>
          <a:prstGeom prst="rect">
            <a:avLst/>
          </a:prstGeom>
          <a:noFill/>
          <a:ln w="9525">
            <a:noFill/>
            <a:miter lim="800000"/>
            <a:headEnd/>
            <a:tailEnd/>
          </a:ln>
        </p:spPr>
      </p:pic>
      <p:sp>
        <p:nvSpPr>
          <p:cNvPr id="21508" name="TextBox 8"/>
          <p:cNvSpPr txBox="1">
            <a:spLocks noChangeArrowheads="1"/>
          </p:cNvSpPr>
          <p:nvPr/>
        </p:nvSpPr>
        <p:spPr bwMode="auto">
          <a:xfrm>
            <a:off x="381000" y="4724400"/>
            <a:ext cx="8458200" cy="646113"/>
          </a:xfrm>
          <a:prstGeom prst="rect">
            <a:avLst/>
          </a:prstGeom>
          <a:noFill/>
          <a:ln w="9525">
            <a:noFill/>
            <a:miter lim="800000"/>
            <a:headEnd/>
            <a:tailEnd/>
          </a:ln>
        </p:spPr>
        <p:txBody>
          <a:bodyPr>
            <a:spAutoFit/>
          </a:bodyPr>
          <a:lstStyle/>
          <a:p>
            <a:r>
              <a:rPr lang="en-US"/>
              <a:t>Although this doesn’t tell us anything right now, we can combine this information with the next 2: we can deduce that the two yellowed squares are empty(fig 2)</a:t>
            </a:r>
          </a:p>
        </p:txBody>
      </p:sp>
      <p:pic>
        <p:nvPicPr>
          <p:cNvPr id="21509" name="Picture 6" descr="C:\Users\DragonSlayerX\Desktop\oTZ4o.png"/>
          <p:cNvPicPr>
            <a:picLocks noChangeAspect="1" noChangeArrowheads="1"/>
          </p:cNvPicPr>
          <p:nvPr/>
        </p:nvPicPr>
        <p:blipFill>
          <a:blip r:embed="rId3" cstate="print"/>
          <a:srcRect/>
          <a:stretch>
            <a:fillRect/>
          </a:stretch>
        </p:blipFill>
        <p:spPr bwMode="auto">
          <a:xfrm>
            <a:off x="4953000" y="1676400"/>
            <a:ext cx="3038475" cy="2428875"/>
          </a:xfrm>
          <a:prstGeom prst="rect">
            <a:avLst/>
          </a:prstGeom>
          <a:noFill/>
          <a:ln w="9525">
            <a:noFill/>
            <a:miter lim="800000"/>
            <a:headEnd/>
            <a:tailEnd/>
          </a:ln>
        </p:spPr>
      </p:pic>
      <p:sp>
        <p:nvSpPr>
          <p:cNvPr id="21510" name="TextBox 10"/>
          <p:cNvSpPr txBox="1">
            <a:spLocks noChangeArrowheads="1"/>
          </p:cNvSpPr>
          <p:nvPr/>
        </p:nvSpPr>
        <p:spPr bwMode="auto">
          <a:xfrm>
            <a:off x="1981200" y="4267200"/>
            <a:ext cx="1524000" cy="369888"/>
          </a:xfrm>
          <a:prstGeom prst="rect">
            <a:avLst/>
          </a:prstGeom>
          <a:noFill/>
          <a:ln w="9525">
            <a:noFill/>
            <a:miter lim="800000"/>
            <a:headEnd/>
            <a:tailEnd/>
          </a:ln>
        </p:spPr>
        <p:txBody>
          <a:bodyPr>
            <a:spAutoFit/>
          </a:bodyPr>
          <a:lstStyle/>
          <a:p>
            <a:r>
              <a:rPr lang="en-US"/>
              <a:t>Fig 1</a:t>
            </a:r>
          </a:p>
        </p:txBody>
      </p:sp>
      <p:sp>
        <p:nvSpPr>
          <p:cNvPr id="21511" name="TextBox 11"/>
          <p:cNvSpPr txBox="1">
            <a:spLocks noChangeArrowheads="1"/>
          </p:cNvSpPr>
          <p:nvPr/>
        </p:nvSpPr>
        <p:spPr bwMode="auto">
          <a:xfrm>
            <a:off x="6019800" y="4267200"/>
            <a:ext cx="1828800" cy="369888"/>
          </a:xfrm>
          <a:prstGeom prst="rect">
            <a:avLst/>
          </a:prstGeom>
          <a:noFill/>
          <a:ln w="9525">
            <a:noFill/>
            <a:miter lim="800000"/>
            <a:headEnd/>
            <a:tailEnd/>
          </a:ln>
        </p:spPr>
        <p:txBody>
          <a:bodyPr>
            <a:spAutoFit/>
          </a:bodyPr>
          <a:lstStyle/>
          <a:p>
            <a:r>
              <a:rPr lang="en-US"/>
              <a:t>Fig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457200" y="228600"/>
            <a:ext cx="8229600" cy="990600"/>
          </a:xfrm>
          <a:noFill/>
        </p:spPr>
        <p:txBody>
          <a:bodyPr/>
          <a:lstStyle/>
          <a:p>
            <a:pPr eaLnBrk="1" hangingPunct="1"/>
            <a:r>
              <a:rPr lang="en-US" sz="2000" b="1" smtClean="0"/>
              <a:t>The Tank Solver Algorithm</a:t>
            </a:r>
            <a:r>
              <a:rPr lang="en-US" sz="1800" b="1" smtClean="0"/>
              <a:t/>
            </a:r>
            <a:br>
              <a:rPr lang="en-US" sz="1800" b="1" smtClean="0"/>
            </a:br>
            <a:endParaRPr lang="en-US" sz="1800" smtClean="0"/>
          </a:p>
        </p:txBody>
      </p:sp>
      <p:sp>
        <p:nvSpPr>
          <p:cNvPr id="22531" name="TextBox 5"/>
          <p:cNvSpPr txBox="1">
            <a:spLocks noChangeArrowheads="1"/>
          </p:cNvSpPr>
          <p:nvPr/>
        </p:nvSpPr>
        <p:spPr bwMode="auto">
          <a:xfrm>
            <a:off x="381000" y="1219200"/>
            <a:ext cx="8305800" cy="2492375"/>
          </a:xfrm>
          <a:prstGeom prst="rect">
            <a:avLst/>
          </a:prstGeom>
          <a:noFill/>
          <a:ln w="9525">
            <a:noFill/>
            <a:miter lim="800000"/>
            <a:headEnd/>
            <a:tailEnd/>
          </a:ln>
        </p:spPr>
        <p:txBody>
          <a:bodyPr>
            <a:spAutoFit/>
          </a:bodyPr>
          <a:lstStyle/>
          <a:p>
            <a:r>
              <a:rPr lang="en-US" sz="2000"/>
              <a:t>It’s difficult to make the computer think deductively like we just did. But there is a way to achieve the same results, without deductive thinking.</a:t>
            </a:r>
          </a:p>
          <a:p>
            <a:endParaRPr lang="en-US" sz="2000"/>
          </a:p>
          <a:p>
            <a:r>
              <a:rPr lang="en-US" sz="2000"/>
              <a:t>The idea for the Tank algorithm is to </a:t>
            </a:r>
            <a:r>
              <a:rPr lang="en-US" sz="2000" b="1"/>
              <a:t>enumerate</a:t>
            </a:r>
            <a:r>
              <a:rPr lang="en-US" sz="2000"/>
              <a:t> </a:t>
            </a:r>
            <a:r>
              <a:rPr lang="en-US" sz="2000" b="1"/>
              <a:t>all possible</a:t>
            </a:r>
            <a:r>
              <a:rPr lang="en-US" sz="2000"/>
              <a:t>configurations of mines for a position, and see what’s in common between these configurations.</a:t>
            </a:r>
          </a:p>
          <a:p>
            <a:endParaRPr lang="en-US"/>
          </a:p>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367</TotalTime>
  <Words>972</Words>
  <Application>Microsoft Office PowerPoint</Application>
  <PresentationFormat>On-screen Show (4:3)</PresentationFormat>
  <Paragraphs>128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Slide 1</vt:lpstr>
      <vt:lpstr>Slide 2</vt:lpstr>
      <vt:lpstr>Rules To play Minesweeper</vt:lpstr>
      <vt:lpstr>Some Basic steps followed while playing minesweeper</vt:lpstr>
      <vt:lpstr>When You won the Game</vt:lpstr>
      <vt:lpstr>If a 1 has a mine around it, then we know that all the other squares around the 1 cannot be mines. So let’s go ahead and click on the squares that we know are not mines: </vt:lpstr>
      <vt:lpstr>Roadmap to an AI</vt:lpstr>
      <vt:lpstr>From the lower 2, we know that one of the two circled squares has a mine, while the other doesn’t. We just don’t know which one has the mine(fig 1)</vt:lpstr>
      <vt:lpstr>The Tank Solver Algorithm </vt:lpstr>
      <vt:lpstr>In the example, there are two possible configurations:</vt:lpstr>
      <vt:lpstr>Implementation of A Optimized Algorithm  To implement this algorithm, we first make a list of border tiles: all the tiles  we aren’t sure about but have some partial information.  Now we have a list of   border tiles. If we’re considering every possible configuration,  there are  several disjoints regions of them. This number is cut down enough for this  algorithm , but we can make one important optimization.  The optimization is segregating the border tiles into several disjoint regions  </vt:lpstr>
      <vt:lpstr>Slide 12</vt:lpstr>
      <vt:lpstr>Probability: Making the Best Guess </vt:lpstr>
      <vt:lpstr>Making the best guess</vt:lpstr>
      <vt:lpstr>Each of these 11 configurations should be equally likely to be the actual position – so we can assign each square a probability that it contains a mine, by counting how many (of the 11) configurations does it contain a mine:</vt:lpstr>
      <vt:lpstr>Making the best guess</vt:lpstr>
      <vt:lpstr> Endgame Tactics </vt:lpstr>
      <vt:lpstr>Slide 18</vt:lpstr>
      <vt:lpstr>Slide 19</vt:lpstr>
      <vt:lpstr>Any Queries…???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dc:creator>
  <cp:lastModifiedBy>Shobhit Saxena</cp:lastModifiedBy>
  <cp:revision>67</cp:revision>
  <dcterms:created xsi:type="dcterms:W3CDTF">2012-03-01T22:44:12Z</dcterms:created>
  <dcterms:modified xsi:type="dcterms:W3CDTF">2013-02-02T04:01:46Z</dcterms:modified>
</cp:coreProperties>
</file>