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2" r:id="rId1"/>
  </p:sldMasterIdLst>
  <p:notesMasterIdLst>
    <p:notesMasterId r:id="rId27"/>
  </p:notesMasterIdLst>
  <p:sldIdLst>
    <p:sldId id="256" r:id="rId2"/>
    <p:sldId id="326" r:id="rId3"/>
    <p:sldId id="389" r:id="rId4"/>
    <p:sldId id="390" r:id="rId5"/>
    <p:sldId id="391" r:id="rId6"/>
    <p:sldId id="392" r:id="rId7"/>
    <p:sldId id="365" r:id="rId8"/>
    <p:sldId id="405" r:id="rId9"/>
    <p:sldId id="406" r:id="rId10"/>
    <p:sldId id="407" r:id="rId11"/>
    <p:sldId id="408" r:id="rId12"/>
    <p:sldId id="363" r:id="rId13"/>
    <p:sldId id="373" r:id="rId14"/>
    <p:sldId id="393" r:id="rId15"/>
    <p:sldId id="394" r:id="rId16"/>
    <p:sldId id="395" r:id="rId17"/>
    <p:sldId id="397" r:id="rId18"/>
    <p:sldId id="398" r:id="rId19"/>
    <p:sldId id="399" r:id="rId20"/>
    <p:sldId id="400" r:id="rId21"/>
    <p:sldId id="401" r:id="rId22"/>
    <p:sldId id="402" r:id="rId23"/>
    <p:sldId id="403" r:id="rId24"/>
    <p:sldId id="404" r:id="rId25"/>
    <p:sldId id="325" r:id="rId2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CC9900"/>
    <a:srgbClr val="FFCC66"/>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5" autoAdjust="0"/>
    <p:restoredTop sz="89525" autoAdjust="0"/>
  </p:normalViewPr>
  <p:slideViewPr>
    <p:cSldViewPr>
      <p:cViewPr>
        <p:scale>
          <a:sx n="75" d="100"/>
          <a:sy n="75" d="100"/>
        </p:scale>
        <p:origin x="-420" y="-6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607AE066-929E-4C9D-ABCF-990BD1072CD3}" type="datetimeFigureOut">
              <a:rPr lang="en-US" smtClean="0"/>
              <a:pPr/>
              <a:t>5/7/2018</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7311ED5D-D581-45DD-8794-E9C46D49B8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i="1" dirty="0" smtClean="0"/>
              <a:t>p</a:t>
            </a:r>
            <a:r>
              <a:rPr lang="en-US" i="0" baseline="0" dirty="0" smtClean="0"/>
              <a:t> = 6/9 = 2/3</a:t>
            </a:r>
          </a:p>
          <a:p>
            <a:pPr marL="228600" indent="-228600">
              <a:buNone/>
            </a:pPr>
            <a:r>
              <a:rPr lang="en-US" i="1" baseline="0" dirty="0" smtClean="0"/>
              <a:t>q </a:t>
            </a:r>
            <a:r>
              <a:rPr lang="en-US" i="0" baseline="0" dirty="0" smtClean="0"/>
              <a:t>= 3/9 = 1/3</a:t>
            </a:r>
          </a:p>
          <a:p>
            <a:pPr marL="228600" indent="-228600">
              <a:buNone/>
            </a:pPr>
            <a:r>
              <a:rPr lang="en-US" i="0" baseline="0" dirty="0" smtClean="0"/>
              <a:t>2</a:t>
            </a:r>
            <a:r>
              <a:rPr lang="en-US" i="1" baseline="0" dirty="0" smtClean="0"/>
              <a:t>pq</a:t>
            </a:r>
            <a:r>
              <a:rPr lang="en-US" i="0" baseline="0" dirty="0" smtClean="0"/>
              <a:t> = 2/9 = .222</a:t>
            </a:r>
          </a:p>
          <a:p>
            <a:pPr marL="228600" indent="-228600">
              <a:buNone/>
            </a:pPr>
            <a:r>
              <a:rPr lang="en-US" i="0" baseline="0" dirty="0" smtClean="0"/>
              <a:t>5/16 = .3125 edges are heterogeneous =&gt; YES</a:t>
            </a:r>
            <a:endParaRPr lang="en-US" i="1" dirty="0"/>
          </a:p>
        </p:txBody>
      </p:sp>
      <p:sp>
        <p:nvSpPr>
          <p:cNvPr id="4" name="Slide Number Placeholder 3"/>
          <p:cNvSpPr>
            <a:spLocks noGrp="1"/>
          </p:cNvSpPr>
          <p:nvPr>
            <p:ph type="sldNum" sz="quarter" idx="10"/>
          </p:nvPr>
        </p:nvSpPr>
        <p:spPr/>
        <p:txBody>
          <a:bodyPr/>
          <a:lstStyle/>
          <a:p>
            <a:fld id="{7311ED5D-D581-45DD-8794-E9C46D49B82B}"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11ED5D-D581-45DD-8794-E9C46D49B82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169529-68D7-4B27-AE22-45CE24A50B5C}"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169529-68D7-4B27-AE22-45CE24A50B5C}" type="datetimeFigureOut">
              <a:rPr lang="en-US" smtClean="0"/>
              <a:pPr/>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169529-68D7-4B27-AE22-45CE24A50B5C}" type="datetimeFigureOut">
              <a:rPr lang="en-US" smtClean="0"/>
              <a:pPr/>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69529-68D7-4B27-AE22-45CE24A50B5C}"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69529-68D7-4B27-AE22-45CE24A50B5C}"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8" name="PlaceHolder 3"/>
          <p:cNvSpPr>
            <a:spLocks noGrp="1"/>
          </p:cNvSpPr>
          <p:nvPr>
            <p:ph type="dt" idx="11"/>
          </p:nvPr>
        </p:nvSpPr>
        <p:spPr>
          <a:xfrm>
            <a:off x="457200" y="6356520"/>
            <a:ext cx="2133360" cy="364680"/>
          </a:xfrm>
          <a:prstGeom prst="rect">
            <a:avLst/>
          </a:prstGeom>
        </p:spPr>
        <p:txBody>
          <a:bodyPr anchor="ctr"/>
          <a:lstStyle/>
          <a:p>
            <a:pPr>
              <a:lnSpc>
                <a:spcPct val="100000"/>
              </a:lnSpc>
            </a:pPr>
            <a:fld id="{71DABD47-36E5-4402-8BE9-D0B7A56018C1}" type="datetime">
              <a:rPr lang="en-US" sz="1200" b="0" strike="noStrike" spc="-1">
                <a:solidFill>
                  <a:srgbClr val="8B8B8B"/>
                </a:solidFill>
                <a:latin typeface="Calibri"/>
              </a:rPr>
              <a:pPr>
                <a:lnSpc>
                  <a:spcPct val="100000"/>
                </a:lnSpc>
              </a:pPr>
              <a:t>5/7/2018</a:t>
            </a:fld>
            <a:endParaRPr lang="en-US" sz="1200" b="0" strike="noStrike" spc="-1">
              <a:latin typeface="Times New Roman"/>
            </a:endParaRPr>
          </a:p>
        </p:txBody>
      </p:sp>
      <p:sp>
        <p:nvSpPr>
          <p:cNvPr id="9" name="PlaceHolder 4"/>
          <p:cNvSpPr>
            <a:spLocks noGrp="1"/>
          </p:cNvSpPr>
          <p:nvPr>
            <p:ph type="ftr" idx="12"/>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10" name="PlaceHolder 5"/>
          <p:cNvSpPr>
            <a:spLocks noGrp="1"/>
          </p:cNvSpPr>
          <p:nvPr>
            <p:ph type="sldNum" idx="13"/>
          </p:nvPr>
        </p:nvSpPr>
        <p:spPr>
          <a:xfrm>
            <a:off x="6553080" y="6356520"/>
            <a:ext cx="2133360" cy="364680"/>
          </a:xfrm>
          <a:prstGeom prst="rect">
            <a:avLst/>
          </a:prstGeom>
        </p:spPr>
        <p:txBody>
          <a:bodyPr anchor="ctr"/>
          <a:lstStyle/>
          <a:p>
            <a:pPr algn="r">
              <a:lnSpc>
                <a:spcPct val="100000"/>
              </a:lnSpc>
            </a:pPr>
            <a:fld id="{CE47ABE2-0FC7-45CF-98FD-F45B515E5861}" type="slidenum">
              <a:rPr lang="en-US" sz="1200" b="0" strike="noStrike" spc="-1">
                <a:solidFill>
                  <a:srgbClr val="8B8B8B"/>
                </a:solidFill>
                <a:latin typeface="Calibri"/>
              </a:rPr>
              <a:pPr algn="r">
                <a:lnSpc>
                  <a:spcPct val="100000"/>
                </a:lnSpc>
              </a:pPr>
              <a:t>‹#›</a:t>
            </a:fld>
            <a:endParaRPr lang="en-US" sz="1200" b="0" strike="noStrike" spc="-1">
              <a:latin typeface="Times New Roman"/>
            </a:endParaRPr>
          </a:p>
        </p:txBody>
      </p:sp>
      <p:sp>
        <p:nvSpPr>
          <p:cNvPr id="11" name="PlaceHolder 1"/>
          <p:cNvSpPr>
            <a:spLocks noGrp="1"/>
          </p:cNvSpPr>
          <p:nvPr>
            <p:ph type="title"/>
          </p:nvPr>
        </p:nvSpPr>
        <p:spPr>
          <a:xfrm>
            <a:off x="228600" y="274680"/>
            <a:ext cx="8686440" cy="1142640"/>
          </a:xfrm>
          <a:prstGeom prst="rect">
            <a:avLst/>
          </a:prstGeom>
        </p:spPr>
        <p:txBody>
          <a:bodyPr anchor="ctr"/>
          <a:lstStyle>
            <a:lvl1pPr>
              <a:defRPr sz="5400" b="1">
                <a:solidFill>
                  <a:schemeClr val="tx2"/>
                </a:solidFill>
                <a:latin typeface="+mj-lt"/>
              </a:defRPr>
            </a:lvl1pPr>
          </a:lstStyle>
          <a:p>
            <a:pPr>
              <a:lnSpc>
                <a:spcPct val="100000"/>
              </a:lnSpc>
            </a:pPr>
            <a:endParaRPr lang="en-US" sz="5400" b="0" strike="noStrike" spc="-1" dirty="0">
              <a:solidFill>
                <a:srgbClr val="000000"/>
              </a:solidFill>
              <a:latin typeface="Cambria"/>
            </a:endParaRPr>
          </a:p>
        </p:txBody>
      </p:sp>
      <p:sp>
        <p:nvSpPr>
          <p:cNvPr id="16" name="Content Placeholder 15"/>
          <p:cNvSpPr>
            <a:spLocks noGrp="1"/>
          </p:cNvSpPr>
          <p:nvPr>
            <p:ph sz="quarter" idx="14"/>
          </p:nvPr>
        </p:nvSpPr>
        <p:spPr>
          <a:xfrm>
            <a:off x="457200" y="1600200"/>
            <a:ext cx="8229600" cy="4572000"/>
          </a:xfrm>
        </p:spPr>
        <p:txBody>
          <a:bodyPr/>
          <a:lstStyle>
            <a:lvl1pPr>
              <a:buFont typeface="Arial" pitchFamily="34" charset="0"/>
              <a:buChar char="•"/>
              <a:defRPr sz="4000">
                <a:latin typeface="+mn-lt"/>
              </a:defRPr>
            </a:lvl1pPr>
            <a:lvl2pPr>
              <a:buFont typeface="Arial" pitchFamily="34" charset="0"/>
              <a:buChar char="•"/>
              <a:defRPr sz="4000">
                <a:latin typeface="+mn-lt"/>
              </a:defRPr>
            </a:lvl2pPr>
            <a:lvl3pPr>
              <a:buFont typeface="Arial" pitchFamily="34" charset="0"/>
              <a:buChar char="•"/>
              <a:defRPr sz="4000">
                <a:latin typeface="+mn-lt"/>
              </a:defRPr>
            </a:lvl3pPr>
            <a:lvl4pPr>
              <a:buFont typeface="Arial" pitchFamily="34" charset="0"/>
              <a:buChar char="•"/>
              <a:defRPr sz="4000">
                <a:latin typeface="+mn-lt"/>
              </a:defRPr>
            </a:lvl4pPr>
            <a:lvl5pPr>
              <a:buFont typeface="Arial" pitchFamily="34" charset="0"/>
              <a:buChar char="•"/>
              <a:defRPr sz="4000">
                <a:latin typeface="+mn-lt"/>
              </a:defRPr>
            </a:lvl5pPr>
          </a:lstStyle>
          <a:p>
            <a:pPr lvl="0"/>
            <a:r>
              <a:rPr lang="en-US" dirty="0" smtClean="0"/>
              <a:t>Click to edit Master text styles</a:t>
            </a:r>
          </a:p>
          <a:p>
            <a:pPr lvl="2"/>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169529-68D7-4B27-AE22-45CE24A50B5C}"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Review">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169529-68D7-4B27-AE22-45CE24A50B5C}"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169529-68D7-4B27-AE22-45CE24A50B5C}"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81000"/>
            <a:ext cx="7772400" cy="1362075"/>
          </a:xfrm>
        </p:spPr>
        <p:txBody>
          <a:bodyPr anchor="t"/>
          <a:lstStyle>
            <a:lvl1pPr algn="l">
              <a:defRPr sz="4000" b="0" cap="small"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040559"/>
            <a:ext cx="7772400" cy="769441"/>
          </a:xfrm>
        </p:spPr>
        <p:txBody>
          <a:bodyPr anchor="ctr" anchorCtr="1">
            <a:spAutoFit/>
          </a:bodyPr>
          <a:lstStyle>
            <a:lvl1pPr marL="0" indent="0" algn="ctr">
              <a:buNone/>
              <a:defRPr sz="4400">
                <a:solidFill>
                  <a:schemeClr val="bg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3169529-68D7-4B27-AE22-45CE24A50B5C}" type="datetimeFigureOut">
              <a:rPr lang="en-US" smtClean="0"/>
              <a:pPr/>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39368-EB4E-408C-8E14-00C7729195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169529-68D7-4B27-AE22-45CE24A50B5C}" type="datetimeFigureOut">
              <a:rPr lang="en-US" smtClean="0"/>
              <a:pPr/>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169529-68D7-4B27-AE22-45CE24A50B5C}" type="datetimeFigureOut">
              <a:rPr lang="en-US" smtClean="0"/>
              <a:pPr/>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169529-68D7-4B27-AE22-45CE24A50B5C}" type="datetimeFigureOut">
              <a:rPr lang="en-US" smtClean="0"/>
              <a:pPr/>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169529-68D7-4B27-AE22-45CE24A50B5C}" type="datetimeFigureOut">
              <a:rPr lang="en-US" smtClean="0"/>
              <a:pPr/>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939368-EB4E-408C-8E14-00C7729195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74638"/>
            <a:ext cx="8686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69529-68D7-4B27-AE22-45CE24A50B5C}" type="datetimeFigureOut">
              <a:rPr lang="en-US" smtClean="0"/>
              <a:pPr/>
              <a:t>5/7/2018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39368-EB4E-408C-8E14-00C7729195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45" r:id="rId3"/>
    <p:sldLayoutId id="2147483725" r:id="rId4"/>
    <p:sldLayoutId id="2147483734"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44" r:id="rId14"/>
  </p:sldLayoutIdLst>
  <p:timing>
    <p:tnLst>
      <p:par>
        <p:cTn id="1" dur="indefinite" restart="never" nodeType="tmRoot"/>
      </p:par>
    </p:tnLst>
  </p:timing>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838200" y="-381000"/>
            <a:ext cx="7772040" cy="1469520"/>
          </a:xfrm>
          <a:prstGeom prst="rect">
            <a:avLst/>
          </a:prstGeom>
          <a:noFill/>
          <a:ln>
            <a:noFill/>
          </a:ln>
        </p:spPr>
        <p:txBody>
          <a:bodyPr anchor="ctr">
            <a:normAutofit/>
          </a:bodyPr>
          <a:lstStyle/>
          <a:p>
            <a:pPr algn="ctr">
              <a:lnSpc>
                <a:spcPct val="100000"/>
              </a:lnSpc>
            </a:pPr>
            <a:endParaRPr lang="en-US" sz="5400" b="0" strike="noStrike" spc="-1" dirty="0">
              <a:solidFill>
                <a:srgbClr val="000000"/>
              </a:solidFill>
              <a:latin typeface="Cambria"/>
            </a:endParaRPr>
          </a:p>
        </p:txBody>
      </p:sp>
      <p:sp>
        <p:nvSpPr>
          <p:cNvPr id="7" name="Title 6"/>
          <p:cNvSpPr>
            <a:spLocks noGrp="1"/>
          </p:cNvSpPr>
          <p:nvPr>
            <p:ph type="ctrTitle"/>
          </p:nvPr>
        </p:nvSpPr>
        <p:spPr/>
        <p:txBody>
          <a:bodyPr>
            <a:normAutofit/>
          </a:bodyPr>
          <a:lstStyle/>
          <a:p>
            <a:pPr algn="ctr"/>
            <a:r>
              <a:rPr lang="en-US" sz="6700" spc="-1" dirty="0" err="1" smtClean="0">
                <a:solidFill>
                  <a:srgbClr val="1F497D"/>
                </a:solidFill>
              </a:rPr>
              <a:t>Homophily</a:t>
            </a:r>
            <a:endParaRPr lang="en-US" sz="6000" dirty="0"/>
          </a:p>
        </p:txBody>
      </p:sp>
      <p:sp>
        <p:nvSpPr>
          <p:cNvPr id="8" name="Subtitle 7"/>
          <p:cNvSpPr>
            <a:spLocks noGrp="1"/>
          </p:cNvSpPr>
          <p:nvPr>
            <p:ph type="subTitle" idx="1"/>
          </p:nvPr>
        </p:nvSpPr>
        <p:spPr/>
        <p:txBody>
          <a:bodyPr>
            <a:normAutofit fontScale="70000" lnSpcReduction="20000"/>
          </a:bodyPr>
          <a:lstStyle/>
          <a:p>
            <a:pPr>
              <a:spcBef>
                <a:spcPts val="479"/>
              </a:spcBef>
            </a:pPr>
            <a:r>
              <a:rPr lang="en-US" spc="-1" dirty="0" smtClean="0">
                <a:solidFill>
                  <a:srgbClr val="8B8B8B"/>
                </a:solidFill>
              </a:rPr>
              <a:t>Social Network Analysis, Lecture 7</a:t>
            </a:r>
          </a:p>
          <a:p>
            <a:pPr>
              <a:spcBef>
                <a:spcPts val="479"/>
              </a:spcBef>
            </a:pPr>
            <a:r>
              <a:rPr lang="en-US" spc="-1" dirty="0" smtClean="0">
                <a:solidFill>
                  <a:srgbClr val="8B8B8B"/>
                </a:solidFill>
              </a:rPr>
              <a:t>E&amp;K 4</a:t>
            </a:r>
          </a:p>
          <a:p>
            <a:pPr>
              <a:spcBef>
                <a:spcPts val="479"/>
              </a:spcBef>
            </a:pPr>
            <a:r>
              <a:rPr lang="en-US" spc="-1" dirty="0" smtClean="0">
                <a:solidFill>
                  <a:srgbClr val="8B8B8B"/>
                </a:solidFill>
              </a:rPr>
              <a:t>AAIT ITSC Spring 2018</a:t>
            </a:r>
            <a:endParaRPr lang="en-US" spc="-1" dirty="0" smtClean="0">
              <a:latin typeface="Arial"/>
            </a:endParaRPr>
          </a:p>
          <a:p>
            <a:pPr>
              <a:spcBef>
                <a:spcPts val="439"/>
              </a:spcBef>
            </a:pPr>
            <a:r>
              <a:rPr lang="en-US" spc="-1" dirty="0" smtClean="0">
                <a:solidFill>
                  <a:srgbClr val="8B8B8B"/>
                </a:solidFill>
              </a:rPr>
              <a:t>Instructor: Stephen Wu</a:t>
            </a:r>
            <a:endParaRPr lang="en-US" spc="-1" dirty="0" smtClean="0">
              <a:latin typeface="Arial"/>
            </a:endParaRPr>
          </a:p>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a:t>
            </a:r>
            <a:r>
              <a:rPr lang="en-US" dirty="0" err="1" smtClean="0"/>
              <a:t>homophily</a:t>
            </a:r>
            <a:r>
              <a:rPr lang="en-US" dirty="0" smtClean="0"/>
              <a:t> </a:t>
            </a:r>
            <a:r>
              <a:rPr lang="en-US" dirty="0" smtClean="0">
                <a:latin typeface="Cambria Math"/>
                <a:ea typeface="Cambria Math"/>
              </a:rPr>
              <a:t>→ </a:t>
            </a:r>
            <a:r>
              <a:rPr lang="en-US" dirty="0" smtClean="0"/>
              <a:t>Global effect</a:t>
            </a:r>
            <a:endParaRPr lang="en-US" dirty="0"/>
          </a:p>
        </p:txBody>
      </p:sp>
      <p:sp>
        <p:nvSpPr>
          <p:cNvPr id="3" name="Content Placeholder 2"/>
          <p:cNvSpPr>
            <a:spLocks noGrp="1"/>
          </p:cNvSpPr>
          <p:nvPr>
            <p:ph idx="1"/>
          </p:nvPr>
        </p:nvSpPr>
        <p:spPr/>
        <p:txBody>
          <a:bodyPr/>
          <a:lstStyle/>
          <a:p>
            <a:r>
              <a:rPr lang="en-US" dirty="0" smtClean="0"/>
              <a:t>150x150 grid, 100k blue, 100k red, </a:t>
            </a:r>
          </a:p>
          <a:p>
            <a:r>
              <a:rPr lang="en-US" dirty="0" smtClean="0"/>
              <a:t>Threshold = 3</a:t>
            </a:r>
            <a:endParaRPr lang="en-US" dirty="0"/>
          </a:p>
        </p:txBody>
      </p:sp>
      <p:pic>
        <p:nvPicPr>
          <p:cNvPr id="1026" name="Picture 2"/>
          <p:cNvPicPr>
            <a:picLocks noChangeAspect="1" noChangeArrowheads="1"/>
          </p:cNvPicPr>
          <p:nvPr/>
        </p:nvPicPr>
        <p:blipFill>
          <a:blip r:embed="rId2"/>
          <a:srcRect/>
          <a:stretch>
            <a:fillRect/>
          </a:stretch>
        </p:blipFill>
        <p:spPr bwMode="auto">
          <a:xfrm>
            <a:off x="1046770" y="2987602"/>
            <a:ext cx="7102848" cy="36417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a:t>
            </a:r>
            <a:r>
              <a:rPr lang="en-US" dirty="0" err="1" smtClean="0"/>
              <a:t>homophily</a:t>
            </a:r>
            <a:r>
              <a:rPr lang="en-US" dirty="0" smtClean="0"/>
              <a:t> </a:t>
            </a:r>
            <a:r>
              <a:rPr lang="en-US" dirty="0" smtClean="0">
                <a:latin typeface="Cambria Math"/>
                <a:ea typeface="Cambria Math"/>
              </a:rPr>
              <a:t>→ </a:t>
            </a:r>
            <a:r>
              <a:rPr lang="en-US" dirty="0" smtClean="0"/>
              <a:t>Global effect</a:t>
            </a:r>
            <a:endParaRPr lang="en-US" dirty="0"/>
          </a:p>
        </p:txBody>
      </p:sp>
      <p:sp>
        <p:nvSpPr>
          <p:cNvPr id="3" name="Content Placeholder 2"/>
          <p:cNvSpPr>
            <a:spLocks noGrp="1"/>
          </p:cNvSpPr>
          <p:nvPr>
            <p:ph idx="1"/>
          </p:nvPr>
        </p:nvSpPr>
        <p:spPr/>
        <p:txBody>
          <a:bodyPr/>
          <a:lstStyle/>
          <a:p>
            <a:r>
              <a:rPr lang="en-US" dirty="0" smtClean="0"/>
              <a:t>150x150 grid, 100k blue, 100k red, </a:t>
            </a:r>
          </a:p>
          <a:p>
            <a:r>
              <a:rPr lang="en-US" dirty="0" smtClean="0"/>
              <a:t>Threshold = 4</a:t>
            </a:r>
            <a:endParaRPr lang="en-US" dirty="0"/>
          </a:p>
        </p:txBody>
      </p:sp>
      <p:pic>
        <p:nvPicPr>
          <p:cNvPr id="2050" name="Picture 2"/>
          <p:cNvPicPr>
            <a:picLocks noChangeAspect="1" noChangeArrowheads="1"/>
          </p:cNvPicPr>
          <p:nvPr/>
        </p:nvPicPr>
        <p:blipFill>
          <a:blip r:embed="rId2"/>
          <a:srcRect/>
          <a:stretch>
            <a:fillRect/>
          </a:stretch>
        </p:blipFill>
        <p:spPr bwMode="auto">
          <a:xfrm>
            <a:off x="1066800" y="2971800"/>
            <a:ext cx="7162800" cy="3693212"/>
          </a:xfrm>
          <a:prstGeom prst="rect">
            <a:avLst/>
          </a:prstGeom>
          <a:noFill/>
          <a:ln w="9525">
            <a:noFill/>
            <a:miter lim="800000"/>
            <a:headEnd/>
            <a:tailEnd/>
          </a:ln>
          <a:effectLst/>
        </p:spPr>
      </p:pic>
      <p:sp>
        <p:nvSpPr>
          <p:cNvPr id="8" name="TextBox 7"/>
          <p:cNvSpPr txBox="1"/>
          <p:nvPr/>
        </p:nvSpPr>
        <p:spPr>
          <a:xfrm>
            <a:off x="5334000" y="5257800"/>
            <a:ext cx="3429000" cy="13849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800" b="1" dirty="0" smtClean="0"/>
              <a:t>Individual  desires for </a:t>
            </a:r>
            <a:r>
              <a:rPr lang="en-US" sz="2800" b="1" dirty="0" err="1" smtClean="0"/>
              <a:t>homophily</a:t>
            </a:r>
            <a:r>
              <a:rPr lang="en-US" sz="2800" b="1" dirty="0" smtClean="0"/>
              <a:t> have global effect!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Mechanisms of </a:t>
            </a:r>
            <a:r>
              <a:rPr lang="en-US" dirty="0" err="1" smtClean="0"/>
              <a:t>homophily</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Discussion:</a:t>
            </a:r>
            <a:endParaRPr lang="en-US" dirty="0"/>
          </a:p>
        </p:txBody>
      </p:sp>
      <p:sp>
        <p:nvSpPr>
          <p:cNvPr id="5" name="Text Placeholder 4"/>
          <p:cNvSpPr>
            <a:spLocks noGrp="1"/>
          </p:cNvSpPr>
          <p:nvPr>
            <p:ph type="body" idx="1"/>
          </p:nvPr>
        </p:nvSpPr>
        <p:spPr>
          <a:xfrm>
            <a:off x="722313" y="1371600"/>
            <a:ext cx="7772400" cy="4586919"/>
          </a:xfrm>
        </p:spPr>
        <p:txBody>
          <a:bodyPr/>
          <a:lstStyle/>
          <a:p>
            <a:r>
              <a:rPr lang="en-US" dirty="0" smtClean="0"/>
              <a:t>Is there </a:t>
            </a:r>
            <a:r>
              <a:rPr lang="en-US" i="1" dirty="0" err="1" smtClean="0"/>
              <a:t>homophily</a:t>
            </a:r>
            <a:r>
              <a:rPr lang="en-US" dirty="0" smtClean="0"/>
              <a:t> because </a:t>
            </a:r>
          </a:p>
          <a:p>
            <a:pPr marL="742950" indent="-742950" algn="l">
              <a:buAutoNum type="alphaLcParenBoth"/>
            </a:pPr>
            <a:r>
              <a:rPr lang="en-US" dirty="0" smtClean="0"/>
              <a:t> people form friendships with those like them?</a:t>
            </a:r>
          </a:p>
          <a:p>
            <a:pPr marL="742950" indent="-742950" algn="l">
              <a:buAutoNum type="alphaLcParenBoth"/>
            </a:pPr>
            <a:r>
              <a:rPr lang="en-US" dirty="0" smtClean="0"/>
              <a:t> people change &amp; become like those around them?</a:t>
            </a:r>
            <a:endParaRPr lang="en-US" dirty="0"/>
          </a:p>
        </p:txBody>
      </p:sp>
      <p:sp>
        <p:nvSpPr>
          <p:cNvPr id="7" name="TextBox 6"/>
          <p:cNvSpPr txBox="1"/>
          <p:nvPr/>
        </p:nvSpPr>
        <p:spPr>
          <a:xfrm>
            <a:off x="7315200" y="3429000"/>
            <a:ext cx="16002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dirty="0" smtClean="0"/>
              <a:t>selection</a:t>
            </a:r>
            <a:endParaRPr lang="en-US" dirty="0"/>
          </a:p>
        </p:txBody>
      </p:sp>
      <p:sp>
        <p:nvSpPr>
          <p:cNvPr id="9" name="TextBox 8"/>
          <p:cNvSpPr txBox="1"/>
          <p:nvPr/>
        </p:nvSpPr>
        <p:spPr>
          <a:xfrm>
            <a:off x="4800600" y="5486400"/>
            <a:ext cx="40386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dirty="0" smtClean="0"/>
              <a:t>socialization/social influence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v. Social Influence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i="1" dirty="0" smtClean="0"/>
              <a:t>Selecting</a:t>
            </a:r>
            <a:r>
              <a:rPr lang="en-US" dirty="0" smtClean="0"/>
              <a:t> similar friends</a:t>
            </a:r>
          </a:p>
          <a:p>
            <a:pPr lvl="1"/>
            <a:r>
              <a:rPr lang="en-US" dirty="0" smtClean="0"/>
              <a:t>Characteristics shape network</a:t>
            </a:r>
          </a:p>
          <a:p>
            <a:pPr lvl="1"/>
            <a:r>
              <a:rPr lang="en-US" dirty="0" smtClean="0"/>
              <a:t>Intentional: e.g., at a social gathering</a:t>
            </a:r>
          </a:p>
          <a:p>
            <a:pPr lvl="1"/>
            <a:r>
              <a:rPr lang="en-US" dirty="0" smtClean="0"/>
              <a:t>Systemic: e.g., physical neighborhood</a:t>
            </a:r>
          </a:p>
          <a:p>
            <a:r>
              <a:rPr lang="en-US" i="1" dirty="0" smtClean="0"/>
              <a:t>Socialization/social influence</a:t>
            </a:r>
          </a:p>
          <a:p>
            <a:pPr lvl="1"/>
            <a:r>
              <a:rPr lang="en-US" dirty="0" smtClean="0"/>
              <a:t>Network shapes characteristics</a:t>
            </a:r>
          </a:p>
          <a:p>
            <a:pPr lvl="1"/>
            <a:r>
              <a:rPr lang="en-US" dirty="0" smtClean="0"/>
              <a:t>Nodes are </a:t>
            </a:r>
            <a:r>
              <a:rPr lang="en-US" b="1" dirty="0" smtClean="0"/>
              <a:t>mutable</a:t>
            </a:r>
            <a:r>
              <a:rPr lang="en-US" dirty="0" smtClean="0"/>
              <a:t> (changeable)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at play in </a:t>
            </a:r>
            <a:r>
              <a:rPr lang="en-US" dirty="0" err="1" smtClean="0"/>
              <a:t>Homophily</a:t>
            </a:r>
            <a:r>
              <a:rPr lang="en-US" dirty="0" smtClean="0"/>
              <a:t>? </a:t>
            </a:r>
            <a:endParaRPr lang="en-US" dirty="0"/>
          </a:p>
        </p:txBody>
      </p:sp>
      <p:sp>
        <p:nvSpPr>
          <p:cNvPr id="3" name="Content Placeholder 2"/>
          <p:cNvSpPr>
            <a:spLocks noGrp="1"/>
          </p:cNvSpPr>
          <p:nvPr>
            <p:ph idx="1"/>
          </p:nvPr>
        </p:nvSpPr>
        <p:spPr>
          <a:xfrm>
            <a:off x="457200" y="1600200"/>
            <a:ext cx="8229600" cy="4648199"/>
          </a:xfrm>
        </p:spPr>
        <p:txBody>
          <a:bodyPr>
            <a:normAutofit/>
          </a:bodyPr>
          <a:lstStyle/>
          <a:p>
            <a:r>
              <a:rPr lang="en-US" dirty="0" smtClean="0"/>
              <a:t>Nuanced… unfolding over time, which characteristic, etc.</a:t>
            </a:r>
          </a:p>
          <a:p>
            <a:pPr lvl="1"/>
            <a:r>
              <a:rPr lang="en-US" dirty="0" smtClean="0"/>
              <a:t>How to study this?</a:t>
            </a:r>
          </a:p>
          <a:p>
            <a:r>
              <a:rPr lang="en-US" dirty="0" smtClean="0"/>
              <a:t>Longitudinal studies! How did behavior change…</a:t>
            </a:r>
          </a:p>
          <a:p>
            <a:pPr lvl="1"/>
            <a:r>
              <a:rPr lang="en-US" dirty="0" smtClean="0"/>
              <a:t>before/after joining a “group”</a:t>
            </a:r>
          </a:p>
          <a:p>
            <a:pPr lvl="1"/>
            <a:r>
              <a:rPr lang="en-US" dirty="0" smtClean="0"/>
              <a:t>as neighbors’ behavior changed</a:t>
            </a:r>
          </a:p>
          <a:p>
            <a:pPr lvl="1"/>
            <a:endParaRPr lang="en-US" dirty="0" smtClean="0"/>
          </a:p>
          <a:p>
            <a:endParaRPr lang="en-US" dirty="0" smtClean="0"/>
          </a:p>
          <a:p>
            <a:endParaRPr lang="en-US" dirty="0" smtClean="0"/>
          </a:p>
          <a:p>
            <a:pPr>
              <a:buNone/>
            </a:pPr>
            <a:endParaRPr lang="en-US" dirty="0" smtClean="0"/>
          </a:p>
          <a:p>
            <a:pPr>
              <a:buFont typeface="Wingdings" pitchFamily="2" charset="2"/>
              <a:buChar char="Ø"/>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dirty="0" err="1" smtClean="0"/>
              <a:t>Homophily</a:t>
            </a:r>
            <a:r>
              <a:rPr lang="en-US" dirty="0" smtClean="0"/>
              <a:t> &amp; Health?</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r>
              <a:rPr lang="en-US" dirty="0" smtClean="0"/>
              <a:t>Obesity study		 	</a:t>
            </a:r>
            <a:r>
              <a:rPr lang="en-US" sz="2000" dirty="0" smtClean="0">
                <a:solidFill>
                  <a:schemeClr val="bg1">
                    <a:lumMod val="75000"/>
                  </a:schemeClr>
                </a:solidFill>
              </a:rPr>
              <a:t>(Christakis &amp; Fowler 2007)</a:t>
            </a:r>
          </a:p>
          <a:p>
            <a:pPr lvl="1"/>
            <a:r>
              <a:rPr lang="en-US" dirty="0" smtClean="0">
                <a:solidFill>
                  <a:prstClr val="black"/>
                </a:solidFill>
              </a:rPr>
              <a:t>12,000 people, 32 year</a:t>
            </a:r>
          </a:p>
          <a:p>
            <a:pPr lvl="1"/>
            <a:r>
              <a:rPr lang="en-US" dirty="0" smtClean="0">
                <a:solidFill>
                  <a:prstClr val="black"/>
                </a:solidFill>
              </a:rPr>
              <a:t>Obese vs. non-Obese clusters (</a:t>
            </a:r>
            <a:r>
              <a:rPr lang="en-US" dirty="0" err="1" smtClean="0">
                <a:solidFill>
                  <a:prstClr val="black"/>
                </a:solidFill>
              </a:rPr>
              <a:t>homophily</a:t>
            </a:r>
            <a:r>
              <a:rPr lang="en-US" dirty="0" smtClean="0">
                <a:solidFill>
                  <a:prstClr val="black"/>
                </a:solidFill>
              </a:rPr>
              <a:t>!)</a:t>
            </a:r>
          </a:p>
          <a:p>
            <a:r>
              <a:rPr lang="en-US" dirty="0" smtClean="0">
                <a:solidFill>
                  <a:prstClr val="black"/>
                </a:solidFill>
              </a:rPr>
              <a:t>Hypotheses for cause</a:t>
            </a:r>
            <a:endParaRPr lang="en-US" sz="2400" dirty="0" smtClean="0">
              <a:solidFill>
                <a:schemeClr val="bg1">
                  <a:lumMod val="75000"/>
                </a:schemeClr>
              </a:solidFill>
            </a:endParaRPr>
          </a:p>
          <a:p>
            <a:pPr lvl="1"/>
            <a:r>
              <a:rPr lang="en-US" dirty="0" smtClean="0">
                <a:solidFill>
                  <a:prstClr val="black"/>
                </a:solidFill>
              </a:rPr>
              <a:t>Selection: friendships form between similar obesity status</a:t>
            </a:r>
          </a:p>
          <a:p>
            <a:pPr lvl="1"/>
            <a:r>
              <a:rPr lang="en-US" dirty="0" smtClean="0">
                <a:solidFill>
                  <a:prstClr val="black"/>
                </a:solidFill>
              </a:rPr>
              <a:t>Socialization: changes in obesity status influence friends’ obesity status</a:t>
            </a:r>
          </a:p>
          <a:p>
            <a:pPr lvl="1"/>
            <a:r>
              <a:rPr lang="en-US" dirty="0" smtClean="0">
                <a:solidFill>
                  <a:prstClr val="black"/>
                </a:solidFill>
              </a:rPr>
              <a:t>Confounding: </a:t>
            </a:r>
            <a:r>
              <a:rPr lang="en-US" dirty="0" err="1" smtClean="0">
                <a:solidFill>
                  <a:prstClr val="black"/>
                </a:solidFill>
              </a:rPr>
              <a:t>Homophily</a:t>
            </a:r>
            <a:r>
              <a:rPr lang="en-US" dirty="0" smtClean="0">
                <a:solidFill>
                  <a:prstClr val="black"/>
                </a:solidFill>
              </a:rPr>
              <a:t> explained by other characteristics</a:t>
            </a:r>
          </a:p>
        </p:txBody>
      </p:sp>
      <p:sp>
        <p:nvSpPr>
          <p:cNvPr id="4" name="Rectangle 3"/>
          <p:cNvSpPr/>
          <p:nvPr/>
        </p:nvSpPr>
        <p:spPr>
          <a:xfrm>
            <a:off x="838200" y="4724400"/>
            <a:ext cx="7162800" cy="914400"/>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Wikipedia editors</a:t>
            </a:r>
            <a:endParaRPr lang="en-US" dirty="0"/>
          </a:p>
        </p:txBody>
      </p:sp>
      <p:sp>
        <p:nvSpPr>
          <p:cNvPr id="3" name="Content Placeholder 2"/>
          <p:cNvSpPr>
            <a:spLocks noGrp="1"/>
          </p:cNvSpPr>
          <p:nvPr>
            <p:ph idx="1"/>
          </p:nvPr>
        </p:nvSpPr>
        <p:spPr>
          <a:xfrm>
            <a:off x="457200" y="1600200"/>
            <a:ext cx="4191000" cy="4525963"/>
          </a:xfrm>
        </p:spPr>
        <p:txBody>
          <a:bodyPr/>
          <a:lstStyle/>
          <a:p>
            <a:r>
              <a:rPr lang="en-US" dirty="0" smtClean="0"/>
              <a:t>Similarity: overlap in editing topics (y-axis)</a:t>
            </a:r>
          </a:p>
          <a:p>
            <a:r>
              <a:rPr lang="en-US" dirty="0" smtClean="0"/>
              <a:t>Time 0: editors message each other</a:t>
            </a:r>
          </a:p>
          <a:p>
            <a:endParaRPr lang="en-US" dirty="0" smtClean="0"/>
          </a:p>
          <a:p>
            <a:endParaRPr lang="en-US" dirty="0" smtClean="0"/>
          </a:p>
          <a:p>
            <a:endParaRPr lang="en-US" dirty="0"/>
          </a:p>
        </p:txBody>
      </p:sp>
      <p:pic>
        <p:nvPicPr>
          <p:cNvPr id="4" name="Picture 2"/>
          <p:cNvPicPr>
            <a:picLocks noChangeAspect="1" noChangeArrowheads="1"/>
          </p:cNvPicPr>
          <p:nvPr/>
        </p:nvPicPr>
        <p:blipFill>
          <a:blip r:embed="rId2"/>
          <a:srcRect l="12329" r="13699" b="28082"/>
          <a:stretch>
            <a:fillRect/>
          </a:stretch>
        </p:blipFill>
        <p:spPr bwMode="auto">
          <a:xfrm>
            <a:off x="4245429" y="1828800"/>
            <a:ext cx="4898571" cy="3810000"/>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2302" t="74795" r="1041" b="-685"/>
          <a:stretch>
            <a:fillRect/>
          </a:stretch>
        </p:blipFill>
        <p:spPr bwMode="auto">
          <a:xfrm>
            <a:off x="4343400" y="5617029"/>
            <a:ext cx="4800600" cy="1028699"/>
          </a:xfrm>
          <a:prstGeom prst="rect">
            <a:avLst/>
          </a:prstGeom>
          <a:noFill/>
          <a:ln w="9525">
            <a:noFill/>
            <a:miter lim="800000"/>
            <a:headEnd/>
            <a:tailEnd/>
          </a:ln>
          <a:effectLst/>
        </p:spPr>
      </p:pic>
      <p:sp>
        <p:nvSpPr>
          <p:cNvPr id="6" name="Rectangle 5"/>
          <p:cNvSpPr/>
          <p:nvPr/>
        </p:nvSpPr>
        <p:spPr>
          <a:xfrm>
            <a:off x="4946331" y="2057400"/>
            <a:ext cx="1990725" cy="28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79920" y="2057400"/>
            <a:ext cx="2005012" cy="28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5188449" y="3215811"/>
            <a:ext cx="1904249" cy="1294544"/>
          </a:xfrm>
          <a:custGeom>
            <a:avLst/>
            <a:gdLst>
              <a:gd name="connsiteX0" fmla="*/ 493160 w 1904249"/>
              <a:gd name="connsiteY0" fmla="*/ 441789 h 1294544"/>
              <a:gd name="connsiteX1" fmla="*/ 493160 w 1904249"/>
              <a:gd name="connsiteY1" fmla="*/ 441789 h 1294544"/>
              <a:gd name="connsiteX2" fmla="*/ 0 w 1904249"/>
              <a:gd name="connsiteY2" fmla="*/ 626724 h 1294544"/>
              <a:gd name="connsiteX3" fmla="*/ 41097 w 1904249"/>
              <a:gd name="connsiteY3" fmla="*/ 1273996 h 1294544"/>
              <a:gd name="connsiteX4" fmla="*/ 1633591 w 1904249"/>
              <a:gd name="connsiteY4" fmla="*/ 1294544 h 1294544"/>
              <a:gd name="connsiteX5" fmla="*/ 1705511 w 1904249"/>
              <a:gd name="connsiteY5" fmla="*/ 801385 h 1294544"/>
              <a:gd name="connsiteX6" fmla="*/ 1602769 w 1904249"/>
              <a:gd name="connsiteY6" fmla="*/ 0 h 1294544"/>
              <a:gd name="connsiteX7" fmla="*/ 1551398 w 1904249"/>
              <a:gd name="connsiteY7" fmla="*/ 20549 h 1294544"/>
              <a:gd name="connsiteX8" fmla="*/ 493160 w 1904249"/>
              <a:gd name="connsiteY8" fmla="*/ 441789 h 129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249" h="1294544">
                <a:moveTo>
                  <a:pt x="493160" y="441789"/>
                </a:moveTo>
                <a:lnTo>
                  <a:pt x="493160" y="441789"/>
                </a:lnTo>
                <a:lnTo>
                  <a:pt x="0" y="626724"/>
                </a:lnTo>
                <a:lnTo>
                  <a:pt x="41097" y="1273996"/>
                </a:lnTo>
                <a:lnTo>
                  <a:pt x="1633591" y="1294544"/>
                </a:lnTo>
                <a:cubicBezTo>
                  <a:pt x="1738428" y="791327"/>
                  <a:pt x="1904249" y="801385"/>
                  <a:pt x="1705511" y="801385"/>
                </a:cubicBezTo>
                <a:lnTo>
                  <a:pt x="1602769" y="0"/>
                </a:lnTo>
                <a:lnTo>
                  <a:pt x="1551398" y="20549"/>
                </a:lnTo>
                <a:lnTo>
                  <a:pt x="493160" y="44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7073900" y="2771775"/>
            <a:ext cx="1851025" cy="1095375"/>
          </a:xfrm>
          <a:custGeom>
            <a:avLst/>
            <a:gdLst>
              <a:gd name="connsiteX0" fmla="*/ 184150 w 1851025"/>
              <a:gd name="connsiteY0" fmla="*/ 0 h 1095375"/>
              <a:gd name="connsiteX1" fmla="*/ 184150 w 1851025"/>
              <a:gd name="connsiteY1" fmla="*/ 0 h 1095375"/>
              <a:gd name="connsiteX2" fmla="*/ 53975 w 1851025"/>
              <a:gd name="connsiteY2" fmla="*/ 57150 h 1095375"/>
              <a:gd name="connsiteX3" fmla="*/ 0 w 1851025"/>
              <a:gd name="connsiteY3" fmla="*/ 663575 h 1095375"/>
              <a:gd name="connsiteX4" fmla="*/ 111125 w 1851025"/>
              <a:gd name="connsiteY4" fmla="*/ 1016000 h 1095375"/>
              <a:gd name="connsiteX5" fmla="*/ 815975 w 1851025"/>
              <a:gd name="connsiteY5" fmla="*/ 1095375 h 1095375"/>
              <a:gd name="connsiteX6" fmla="*/ 1812925 w 1851025"/>
              <a:gd name="connsiteY6" fmla="*/ 927100 h 1095375"/>
              <a:gd name="connsiteX7" fmla="*/ 1851025 w 1851025"/>
              <a:gd name="connsiteY7" fmla="*/ 419100 h 1095375"/>
              <a:gd name="connsiteX8" fmla="*/ 1517650 w 1851025"/>
              <a:gd name="connsiteY8" fmla="*/ 161925 h 1095375"/>
              <a:gd name="connsiteX9" fmla="*/ 466725 w 1851025"/>
              <a:gd name="connsiteY9"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1025" h="1095375">
                <a:moveTo>
                  <a:pt x="184150" y="0"/>
                </a:moveTo>
                <a:lnTo>
                  <a:pt x="184150" y="0"/>
                </a:lnTo>
                <a:lnTo>
                  <a:pt x="53975" y="57150"/>
                </a:lnTo>
                <a:lnTo>
                  <a:pt x="0" y="663575"/>
                </a:lnTo>
                <a:lnTo>
                  <a:pt x="111125" y="1016000"/>
                </a:lnTo>
                <a:lnTo>
                  <a:pt x="815975" y="1095375"/>
                </a:lnTo>
                <a:lnTo>
                  <a:pt x="1812925" y="927100"/>
                </a:lnTo>
                <a:lnTo>
                  <a:pt x="1851025" y="419100"/>
                </a:lnTo>
                <a:lnTo>
                  <a:pt x="1517650" y="161925"/>
                </a:lnTo>
                <a:lnTo>
                  <a:pt x="466725" y="0"/>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0" grpId="0"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Discussion:</a:t>
            </a:r>
            <a:endParaRPr lang="en-US" dirty="0"/>
          </a:p>
        </p:txBody>
      </p:sp>
      <p:sp>
        <p:nvSpPr>
          <p:cNvPr id="5" name="Text Placeholder 4"/>
          <p:cNvSpPr>
            <a:spLocks noGrp="1"/>
          </p:cNvSpPr>
          <p:nvPr>
            <p:ph type="body" idx="1"/>
          </p:nvPr>
        </p:nvSpPr>
        <p:spPr>
          <a:xfrm>
            <a:off x="722313" y="1600201"/>
            <a:ext cx="7772400" cy="4093428"/>
          </a:xfrm>
        </p:spPr>
        <p:txBody>
          <a:bodyPr/>
          <a:lstStyle/>
          <a:p>
            <a:pPr algn="l"/>
            <a:r>
              <a:rPr lang="en-US" sz="2000" b="1" dirty="0" smtClean="0"/>
              <a:t>Situation</a:t>
            </a:r>
            <a:r>
              <a:rPr lang="en-US" sz="2000" dirty="0" smtClean="0"/>
              <a:t>: You’re a public health officer who notes that the use of illegal drugs has increased among some clusters of people (that exhibit </a:t>
            </a:r>
            <a:r>
              <a:rPr lang="en-US" sz="2000" dirty="0" err="1" smtClean="0"/>
              <a:t>homophily</a:t>
            </a:r>
            <a:r>
              <a:rPr lang="en-US" sz="2000" dirty="0" smtClean="0"/>
              <a:t>) in your area.</a:t>
            </a:r>
          </a:p>
          <a:p>
            <a:pPr algn="l"/>
            <a:r>
              <a:rPr lang="en-US" sz="2000" dirty="0" smtClean="0"/>
              <a:t>So you design a health intervention to stop the use of illegal drugs. Because of your limited resources, you’re directly interacting with relatively few people, then hoping for those people to change their behavior and then be “change” agents.</a:t>
            </a:r>
          </a:p>
          <a:p>
            <a:pPr algn="l"/>
            <a:r>
              <a:rPr lang="en-US" sz="2000" b="1" dirty="0" smtClean="0"/>
              <a:t>Question</a:t>
            </a:r>
            <a:r>
              <a:rPr lang="en-US" sz="2000" dirty="0" smtClean="0"/>
              <a:t>: Is the health intervention more likely to be successful if the </a:t>
            </a:r>
            <a:r>
              <a:rPr lang="en-US" sz="2000" dirty="0" err="1" smtClean="0"/>
              <a:t>homophily</a:t>
            </a:r>
            <a:r>
              <a:rPr lang="en-US" sz="2000" dirty="0" smtClean="0"/>
              <a:t> of drug users is based on</a:t>
            </a:r>
          </a:p>
          <a:p>
            <a:pPr algn="l"/>
            <a:r>
              <a:rPr lang="en-US" sz="2000" dirty="0" smtClean="0"/>
              <a:t>	(a) Selection</a:t>
            </a:r>
          </a:p>
          <a:p>
            <a:pPr algn="l"/>
            <a:r>
              <a:rPr lang="en-US" sz="2000" dirty="0" smtClean="0"/>
              <a:t>	(b) Socialization</a:t>
            </a:r>
          </a:p>
          <a:p>
            <a:pPr marL="457200" indent="-457200" algn="l"/>
            <a:r>
              <a:rPr lang="en-US" sz="2000" dirty="0" smtClean="0"/>
              <a:t>Why?</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Affiliation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a:t>
            </a:r>
            <a:r>
              <a:rPr lang="en-US" dirty="0" err="1" smtClean="0"/>
              <a:t>Homophily</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Before: Networks as graphs, Graph theory, Random graphs</a:t>
            </a:r>
          </a:p>
          <a:p>
            <a:r>
              <a:rPr lang="en-US" dirty="0" smtClean="0"/>
              <a:t>Today: </a:t>
            </a:r>
            <a:r>
              <a:rPr lang="en-US" dirty="0" err="1" smtClean="0"/>
              <a:t>Homophily</a:t>
            </a:r>
            <a:endParaRPr lang="en-US" dirty="0" smtClean="0"/>
          </a:p>
          <a:p>
            <a:pPr lvl="1"/>
            <a:r>
              <a:rPr lang="en-US" dirty="0" smtClean="0"/>
              <a:t>Mechanisms</a:t>
            </a:r>
          </a:p>
          <a:p>
            <a:pPr lvl="1"/>
            <a:r>
              <a:rPr lang="en-US" dirty="0" smtClean="0"/>
              <a:t>Affiliation</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Extrinsic node properties – Foci</a:t>
            </a:r>
            <a:endParaRPr lang="en-US" dirty="0"/>
          </a:p>
        </p:txBody>
      </p:sp>
      <p:sp>
        <p:nvSpPr>
          <p:cNvPr id="5" name="Content Placeholder 4"/>
          <p:cNvSpPr>
            <a:spLocks noGrp="1"/>
          </p:cNvSpPr>
          <p:nvPr>
            <p:ph idx="1"/>
          </p:nvPr>
        </p:nvSpPr>
        <p:spPr>
          <a:xfrm>
            <a:off x="457200" y="1600200"/>
            <a:ext cx="8229600" cy="4800600"/>
          </a:xfrm>
        </p:spPr>
        <p:txBody>
          <a:bodyPr>
            <a:normAutofit fontScale="92500" lnSpcReduction="20000"/>
          </a:bodyPr>
          <a:lstStyle/>
          <a:p>
            <a:r>
              <a:rPr lang="en-US" dirty="0" smtClean="0"/>
              <a:t>Intrinsic (to graph) only – incomplete picture!</a:t>
            </a:r>
          </a:p>
          <a:p>
            <a:r>
              <a:rPr lang="en-US" b="1" dirty="0" smtClean="0"/>
              <a:t>Foci</a:t>
            </a:r>
            <a:r>
              <a:rPr lang="en-US" dirty="0" smtClean="0"/>
              <a:t> (focal points of activity) are </a:t>
            </a:r>
          </a:p>
          <a:p>
            <a:pPr algn="ctr">
              <a:buNone/>
            </a:pPr>
            <a:r>
              <a:rPr lang="en-US" i="1" dirty="0" smtClean="0"/>
              <a:t>      “social, psychological, legal, or physical </a:t>
            </a:r>
            <a:r>
              <a:rPr lang="en-US" i="1" dirty="0" err="1" smtClean="0"/>
              <a:t>entit</a:t>
            </a:r>
            <a:r>
              <a:rPr lang="en-US" i="1" dirty="0" smtClean="0"/>
              <a:t>[</a:t>
            </a:r>
            <a:r>
              <a:rPr lang="en-US" i="1" dirty="0" err="1" smtClean="0"/>
              <a:t>ies</a:t>
            </a:r>
            <a:r>
              <a:rPr lang="en-US" i="1" dirty="0" smtClean="0"/>
              <a:t>] around which      joint activities are organized”</a:t>
            </a:r>
          </a:p>
          <a:p>
            <a:pPr lvl="1"/>
            <a:r>
              <a:rPr lang="en-US" dirty="0" smtClean="0"/>
              <a:t>Not on typical Social Network  graph</a:t>
            </a:r>
          </a:p>
          <a:p>
            <a:pPr lvl="1"/>
            <a:r>
              <a:rPr lang="en-US" dirty="0" smtClean="0"/>
              <a:t>Subsets of </a:t>
            </a:r>
            <a:r>
              <a:rPr lang="en-US" i="1" dirty="0" smtClean="0"/>
              <a:t>V</a:t>
            </a:r>
            <a:endParaRPr lang="en-US" dirty="0" smtClean="0"/>
          </a:p>
          <a:p>
            <a:pPr lvl="1"/>
            <a:r>
              <a:rPr lang="en-US" dirty="0" smtClean="0"/>
              <a:t>Many/overlapping possible!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Affiliation networks</a:t>
            </a:r>
            <a:endParaRPr lang="en-US" dirty="0"/>
          </a:p>
        </p:txBody>
      </p:sp>
      <p:pic>
        <p:nvPicPr>
          <p:cNvPr id="224258" name="Picture 2"/>
          <p:cNvPicPr>
            <a:picLocks noChangeAspect="1" noChangeArrowheads="1"/>
          </p:cNvPicPr>
          <p:nvPr/>
        </p:nvPicPr>
        <p:blipFill>
          <a:blip r:embed="rId2"/>
          <a:srcRect/>
          <a:stretch>
            <a:fillRect/>
          </a:stretch>
        </p:blipFill>
        <p:spPr bwMode="auto">
          <a:xfrm>
            <a:off x="2133600" y="1219200"/>
            <a:ext cx="3466918" cy="5638800"/>
          </a:xfrm>
          <a:prstGeom prst="rect">
            <a:avLst/>
          </a:prstGeom>
          <a:noFill/>
          <a:ln w="9525">
            <a:noFill/>
            <a:miter lim="800000"/>
            <a:headEnd/>
            <a:tailEnd/>
          </a:ln>
          <a:effectLst/>
        </p:spPr>
      </p:pic>
      <p:grpSp>
        <p:nvGrpSpPr>
          <p:cNvPr id="5" name="Group 49"/>
          <p:cNvGrpSpPr/>
          <p:nvPr/>
        </p:nvGrpSpPr>
        <p:grpSpPr>
          <a:xfrm>
            <a:off x="5791200" y="1752600"/>
            <a:ext cx="1981201" cy="4343400"/>
            <a:chOff x="6781068" y="5164783"/>
            <a:chExt cx="2209800" cy="4343400"/>
          </a:xfrm>
        </p:grpSpPr>
        <p:sp>
          <p:nvSpPr>
            <p:cNvPr id="6" name="Left Brace 5"/>
            <p:cNvSpPr/>
            <p:nvPr/>
          </p:nvSpPr>
          <p:spPr>
            <a:xfrm rot="10800000">
              <a:off x="6781068" y="5164783"/>
              <a:ext cx="382465" cy="4343400"/>
            </a:xfrm>
            <a:prstGeom prst="leftBrace">
              <a:avLst>
                <a:gd name="adj1" fmla="val 44154"/>
                <a:gd name="adj2"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2"/>
                </a:solidFill>
              </a:endParaRPr>
            </a:p>
          </p:txBody>
        </p:sp>
        <p:sp>
          <p:nvSpPr>
            <p:cNvPr id="7" name="TextBox 6"/>
            <p:cNvSpPr txBox="1"/>
            <p:nvPr/>
          </p:nvSpPr>
          <p:spPr>
            <a:xfrm>
              <a:off x="7036046" y="6688783"/>
              <a:ext cx="1954822" cy="1292662"/>
            </a:xfrm>
            <a:prstGeom prst="rect">
              <a:avLst/>
            </a:prstGeom>
            <a:noFill/>
            <a:ln>
              <a:noFill/>
            </a:ln>
          </p:spPr>
          <p:txBody>
            <a:bodyPr wrap="square" rtlCol="0">
              <a:spAutoFit/>
            </a:bodyPr>
            <a:lstStyle/>
            <a:p>
              <a:pPr algn="ctr"/>
              <a:r>
                <a:rPr lang="en-US" sz="2400" b="1" dirty="0" smtClean="0">
                  <a:solidFill>
                    <a:schemeClr val="tx2"/>
                  </a:solidFill>
                </a:rPr>
                <a:t>foci</a:t>
              </a:r>
            </a:p>
            <a:p>
              <a:pPr algn="ctr"/>
              <a:r>
                <a:rPr lang="en-US" dirty="0" smtClean="0">
                  <a:solidFill>
                    <a:schemeClr val="tx2"/>
                  </a:solidFill>
                </a:rPr>
                <a:t>(here: company board of directors)</a:t>
              </a:r>
              <a:endParaRPr lang="en-US" dirty="0">
                <a:solidFill>
                  <a:schemeClr val="tx2"/>
                </a:solidFill>
              </a:endParaRPr>
            </a:p>
          </p:txBody>
        </p:sp>
      </p:grpSp>
      <p:grpSp>
        <p:nvGrpSpPr>
          <p:cNvPr id="8" name="Group 49"/>
          <p:cNvGrpSpPr/>
          <p:nvPr/>
        </p:nvGrpSpPr>
        <p:grpSpPr>
          <a:xfrm>
            <a:off x="228600" y="1295400"/>
            <a:ext cx="1943103" cy="5410200"/>
            <a:chOff x="6951049" y="4707583"/>
            <a:chExt cx="2167305" cy="5410200"/>
          </a:xfrm>
        </p:grpSpPr>
        <p:sp>
          <p:nvSpPr>
            <p:cNvPr id="9" name="Left Brace 8"/>
            <p:cNvSpPr/>
            <p:nvPr/>
          </p:nvSpPr>
          <p:spPr>
            <a:xfrm>
              <a:off x="8735889" y="4707583"/>
              <a:ext cx="382465" cy="5410200"/>
            </a:xfrm>
            <a:prstGeom prst="leftBrace">
              <a:avLst>
                <a:gd name="adj1" fmla="val 44154"/>
                <a:gd name="adj2" fmla="val 50000"/>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2"/>
                </a:solidFill>
              </a:endParaRPr>
            </a:p>
          </p:txBody>
        </p:sp>
        <p:sp>
          <p:nvSpPr>
            <p:cNvPr id="10" name="TextBox 9"/>
            <p:cNvSpPr txBox="1"/>
            <p:nvPr/>
          </p:nvSpPr>
          <p:spPr>
            <a:xfrm>
              <a:off x="6951049" y="6612583"/>
              <a:ext cx="1954821" cy="738664"/>
            </a:xfrm>
            <a:prstGeom prst="rect">
              <a:avLst/>
            </a:prstGeom>
            <a:noFill/>
            <a:ln>
              <a:noFill/>
            </a:ln>
          </p:spPr>
          <p:txBody>
            <a:bodyPr wrap="square" rtlCol="0">
              <a:spAutoFit/>
            </a:bodyPr>
            <a:lstStyle/>
            <a:p>
              <a:pPr algn="ctr"/>
              <a:r>
                <a:rPr lang="en-US" sz="2400" b="1" dirty="0" smtClean="0">
                  <a:solidFill>
                    <a:schemeClr val="accent3">
                      <a:lumMod val="75000"/>
                    </a:schemeClr>
                  </a:solidFill>
                </a:rPr>
                <a:t>nodes</a:t>
              </a:r>
            </a:p>
            <a:p>
              <a:pPr algn="ctr"/>
              <a:r>
                <a:rPr lang="en-US" dirty="0" smtClean="0">
                  <a:solidFill>
                    <a:schemeClr val="accent3">
                      <a:lumMod val="75000"/>
                    </a:schemeClr>
                  </a:solidFill>
                </a:rPr>
                <a:t>(here: people)</a:t>
              </a:r>
              <a:endParaRPr lang="en-US" dirty="0">
                <a:solidFill>
                  <a:schemeClr val="accent3">
                    <a:lumMod val="75000"/>
                  </a:schemeClr>
                </a:solidFill>
              </a:endParaRPr>
            </a:p>
          </p:txBody>
        </p:sp>
      </p:grpSp>
      <p:sp>
        <p:nvSpPr>
          <p:cNvPr id="11" name="TextBox 10"/>
          <p:cNvSpPr txBox="1"/>
          <p:nvPr/>
        </p:nvSpPr>
        <p:spPr>
          <a:xfrm>
            <a:off x="6096000" y="1371600"/>
            <a:ext cx="2895600" cy="1569660"/>
          </a:xfrm>
          <a:prstGeom prst="rect">
            <a:avLst/>
          </a:prstGeom>
          <a:noFill/>
          <a:ln w="38100">
            <a:solidFill>
              <a:schemeClr val="tx1"/>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b="1" dirty="0" smtClean="0"/>
              <a:t>Bipartite</a:t>
            </a:r>
            <a:r>
              <a:rPr lang="en-US" sz="2400" dirty="0" smtClean="0"/>
              <a:t> </a:t>
            </a:r>
            <a:r>
              <a:rPr lang="en-US" sz="2400" b="1" dirty="0" smtClean="0"/>
              <a:t>graphs</a:t>
            </a:r>
            <a:r>
              <a:rPr lang="en-US" sz="2400" dirty="0" smtClean="0"/>
              <a:t>: only connections </a:t>
            </a:r>
            <a:r>
              <a:rPr lang="en-US" sz="2400" i="1" dirty="0" smtClean="0"/>
              <a:t>across</a:t>
            </a:r>
            <a:r>
              <a:rPr lang="en-US" sz="2400" dirty="0" smtClean="0"/>
              <a:t> 2 types of nodes</a:t>
            </a:r>
            <a:endParaRPr lang="en-US" dirty="0"/>
          </a:p>
        </p:txBody>
      </p:sp>
      <p:sp>
        <p:nvSpPr>
          <p:cNvPr id="12" name="TextBox 11"/>
          <p:cNvSpPr txBox="1"/>
          <p:nvPr/>
        </p:nvSpPr>
        <p:spPr>
          <a:xfrm>
            <a:off x="3657600" y="6248400"/>
            <a:ext cx="1524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000" dirty="0" smtClean="0"/>
              <a:t>member-of</a:t>
            </a:r>
            <a:endParaRPr lang="en-US" sz="1600" dirty="0"/>
          </a:p>
        </p:txBody>
      </p:sp>
      <p:sp>
        <p:nvSpPr>
          <p:cNvPr id="13" name="TextBox 12"/>
          <p:cNvSpPr txBox="1"/>
          <p:nvPr/>
        </p:nvSpPr>
        <p:spPr>
          <a:xfrm>
            <a:off x="6477000" y="4953000"/>
            <a:ext cx="2209800" cy="13849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800" b="1" dirty="0" smtClean="0"/>
              <a:t>What about node-node links?</a:t>
            </a:r>
            <a:endParaRPr lang="en-US" sz="2800" b="1" dirty="0"/>
          </a:p>
        </p:txBody>
      </p:sp>
      <p:sp>
        <p:nvSpPr>
          <p:cNvPr id="15" name="TextBox 14"/>
          <p:cNvSpPr txBox="1"/>
          <p:nvPr/>
        </p:nvSpPr>
        <p:spPr>
          <a:xfrm>
            <a:off x="6629400" y="609600"/>
            <a:ext cx="1905000" cy="646331"/>
          </a:xfrm>
          <a:prstGeom prst="rect">
            <a:avLst/>
          </a:prstGeom>
          <a:noFill/>
        </p:spPr>
        <p:txBody>
          <a:bodyPr wrap="square" rtlCol="0">
            <a:spAutoFit/>
          </a:bodyPr>
          <a:lstStyle/>
          <a:p>
            <a:r>
              <a:rPr lang="en-US" dirty="0" smtClean="0"/>
              <a:t>G=(</a:t>
            </a:r>
            <a:r>
              <a:rPr lang="en-US" i="1" dirty="0" smtClean="0"/>
              <a:t>V</a:t>
            </a:r>
            <a:r>
              <a:rPr lang="en-US" baseline="-25000" dirty="0" smtClean="0"/>
              <a:t>1</a:t>
            </a:r>
            <a:r>
              <a:rPr lang="en-US" dirty="0" smtClean="0"/>
              <a:t>, </a:t>
            </a:r>
            <a:r>
              <a:rPr lang="en-US" i="1" dirty="0" smtClean="0"/>
              <a:t>V</a:t>
            </a:r>
            <a:r>
              <a:rPr lang="en-US" baseline="-25000" dirty="0" smtClean="0"/>
              <a:t>2</a:t>
            </a:r>
            <a:r>
              <a:rPr lang="en-US" dirty="0" smtClean="0"/>
              <a:t>, </a:t>
            </a:r>
            <a:r>
              <a:rPr lang="en-US" i="1" dirty="0" smtClean="0"/>
              <a:t>E</a:t>
            </a:r>
            <a:r>
              <a:rPr lang="en-US" dirty="0" smtClean="0"/>
              <a:t>), where </a:t>
            </a:r>
            <a:r>
              <a:rPr lang="en-US" i="1" dirty="0" smtClean="0"/>
              <a:t>E</a:t>
            </a:r>
            <a:r>
              <a:rPr lang="en-US" dirty="0" smtClean="0"/>
              <a:t>=(</a:t>
            </a:r>
            <a:r>
              <a:rPr lang="en-US" i="1" dirty="0" smtClean="0"/>
              <a:t>v</a:t>
            </a:r>
            <a:r>
              <a:rPr lang="en-US" baseline="-25000" dirty="0" smtClean="0"/>
              <a:t>1</a:t>
            </a:r>
            <a:r>
              <a:rPr lang="en-US" dirty="0" smtClean="0"/>
              <a:t>, </a:t>
            </a:r>
            <a:r>
              <a:rPr lang="en-US" i="1" dirty="0" smtClean="0"/>
              <a:t>v</a:t>
            </a:r>
            <a:r>
              <a:rPr lang="en-US" baseline="-25000" dirty="0" smtClean="0"/>
              <a:t>2</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Social-Affiliation Networks</a:t>
            </a:r>
            <a:endParaRPr lang="en-US" dirty="0"/>
          </a:p>
        </p:txBody>
      </p:sp>
      <p:pic>
        <p:nvPicPr>
          <p:cNvPr id="5" name="Picture 2"/>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533400" y="2286000"/>
            <a:ext cx="8019030" cy="4525963"/>
          </a:xfrm>
          <a:prstGeom prst="rect">
            <a:avLst/>
          </a:prstGeom>
          <a:noFill/>
          <a:ln w="9525">
            <a:noFill/>
            <a:miter lim="800000"/>
            <a:headEnd/>
            <a:tailEnd/>
          </a:ln>
          <a:effectLst/>
        </p:spPr>
      </p:pic>
      <p:grpSp>
        <p:nvGrpSpPr>
          <p:cNvPr id="26" name="Group 25"/>
          <p:cNvGrpSpPr/>
          <p:nvPr/>
        </p:nvGrpSpPr>
        <p:grpSpPr>
          <a:xfrm>
            <a:off x="3171315" y="2860496"/>
            <a:ext cx="4536896" cy="3603766"/>
            <a:chOff x="3200400" y="2174696"/>
            <a:chExt cx="4536896" cy="3603766"/>
          </a:xfrm>
        </p:grpSpPr>
        <p:sp>
          <p:nvSpPr>
            <p:cNvPr id="7" name="Oval 6"/>
            <p:cNvSpPr/>
            <p:nvPr/>
          </p:nvSpPr>
          <p:spPr>
            <a:xfrm>
              <a:off x="3200400" y="3276600"/>
              <a:ext cx="304800" cy="762000"/>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3365621">
              <a:off x="4328593" y="2973629"/>
              <a:ext cx="304800" cy="1387323"/>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7227821">
              <a:off x="4379964" y="4492802"/>
              <a:ext cx="304800" cy="1387323"/>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5400000">
              <a:off x="4348537" y="4043738"/>
              <a:ext cx="304800" cy="751726"/>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432496" y="2174696"/>
              <a:ext cx="304800" cy="568504"/>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5400000">
              <a:off x="6243263" y="2727789"/>
              <a:ext cx="304800" cy="751726"/>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3122948">
              <a:off x="6308610" y="3172021"/>
              <a:ext cx="304800" cy="2606441"/>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1492164" y="2895600"/>
            <a:ext cx="4086729" cy="1995756"/>
            <a:chOff x="1521249" y="2209800"/>
            <a:chExt cx="4086729" cy="1995756"/>
          </a:xfrm>
        </p:grpSpPr>
        <p:sp>
          <p:nvSpPr>
            <p:cNvPr id="19" name="Oval 18"/>
            <p:cNvSpPr/>
            <p:nvPr/>
          </p:nvSpPr>
          <p:spPr>
            <a:xfrm>
              <a:off x="5303178" y="3352800"/>
              <a:ext cx="304800" cy="852756"/>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200400" y="2209800"/>
              <a:ext cx="304800" cy="624156"/>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7915409">
              <a:off x="4262604" y="1753904"/>
              <a:ext cx="304800" cy="1559052"/>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14560182">
              <a:off x="2148375" y="1738905"/>
              <a:ext cx="304800" cy="1559052"/>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5400000">
              <a:off x="4256926" y="2636178"/>
              <a:ext cx="304800" cy="914400"/>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5400000">
              <a:off x="2171700" y="2598078"/>
              <a:ext cx="304800" cy="990600"/>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ontent Placeholder 2"/>
          <p:cNvSpPr txBox="1">
            <a:spLocks/>
          </p:cNvSpPr>
          <p:nvPr/>
        </p:nvSpPr>
        <p:spPr>
          <a:xfrm>
            <a:off x="381000" y="1295400"/>
            <a:ext cx="8382000" cy="1066799"/>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Affiliation</a:t>
            </a:r>
            <a:r>
              <a:rPr kumimoji="0" lang="en-US" sz="3200" b="0" i="0" u="none" strike="noStrike" kern="1200" cap="none" spc="0" normalizeH="0" noProof="0" dirty="0" smtClean="0">
                <a:ln>
                  <a:noFill/>
                </a:ln>
                <a:solidFill>
                  <a:schemeClr val="tx1"/>
                </a:solidFill>
                <a:effectLst/>
                <a:uLnTx/>
                <a:uFillTx/>
                <a:latin typeface="+mn-lt"/>
                <a:ea typeface="+mn-ea"/>
                <a:cs typeface="+mn-cs"/>
              </a:rPr>
              <a:t> networks: had 2 types of nodes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Social-Affiliation</a:t>
            </a:r>
            <a:r>
              <a:rPr kumimoji="0" lang="en-US" sz="3200" b="0" i="0" u="none" strike="noStrike" kern="1200" cap="none" spc="0" normalizeH="0" noProof="0" dirty="0" smtClean="0">
                <a:ln>
                  <a:noFill/>
                </a:ln>
                <a:solidFill>
                  <a:schemeClr val="tx1"/>
                </a:solidFill>
                <a:effectLst/>
                <a:uLnTx/>
                <a:uFillTx/>
                <a:latin typeface="+mn-lt"/>
                <a:ea typeface="+mn-ea"/>
                <a:cs typeface="+mn-cs"/>
              </a:rPr>
              <a:t> networks: also 2 types of edges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types of Closure</a:t>
            </a:r>
            <a:endParaRPr lang="en-US" dirty="0"/>
          </a:p>
        </p:txBody>
      </p:sp>
      <p:sp>
        <p:nvSpPr>
          <p:cNvPr id="3" name="Content Placeholder 2"/>
          <p:cNvSpPr>
            <a:spLocks noGrp="1"/>
          </p:cNvSpPr>
          <p:nvPr>
            <p:ph idx="1"/>
          </p:nvPr>
        </p:nvSpPr>
        <p:spPr/>
        <p:txBody>
          <a:bodyPr/>
          <a:lstStyle/>
          <a:p>
            <a:r>
              <a:rPr lang="en-US" dirty="0" smtClean="0"/>
              <a:t>Triadic closure: </a:t>
            </a:r>
          </a:p>
          <a:p>
            <a:pPr lvl="1">
              <a:buNone/>
            </a:pPr>
            <a:r>
              <a:rPr lang="en-US" dirty="0" smtClean="0">
                <a:solidFill>
                  <a:schemeClr val="accent6"/>
                </a:solidFill>
              </a:rPr>
              <a:t>person</a:t>
            </a:r>
            <a:r>
              <a:rPr lang="en-US" dirty="0" smtClean="0"/>
              <a:t> =&gt; </a:t>
            </a:r>
            <a:r>
              <a:rPr lang="en-US" dirty="0" err="1" smtClean="0">
                <a:solidFill>
                  <a:schemeClr val="accent6"/>
                </a:solidFill>
              </a:rPr>
              <a:t>person:person</a:t>
            </a:r>
            <a:endParaRPr lang="en-US" dirty="0" smtClean="0">
              <a:solidFill>
                <a:schemeClr val="accent6"/>
              </a:solidFill>
            </a:endParaRPr>
          </a:p>
          <a:p>
            <a:r>
              <a:rPr lang="en-US" dirty="0" smtClean="0"/>
              <a:t>Focal closure:</a:t>
            </a:r>
          </a:p>
          <a:p>
            <a:pPr lvl="1">
              <a:buNone/>
            </a:pPr>
            <a:r>
              <a:rPr lang="en-US" dirty="0" smtClean="0">
                <a:solidFill>
                  <a:srgbClr val="CCCC00"/>
                </a:solidFill>
              </a:rPr>
              <a:t>focus</a:t>
            </a:r>
            <a:r>
              <a:rPr lang="en-US" dirty="0" smtClean="0"/>
              <a:t> =&gt; </a:t>
            </a:r>
            <a:r>
              <a:rPr lang="en-US" dirty="0" err="1" smtClean="0">
                <a:solidFill>
                  <a:schemeClr val="accent6"/>
                </a:solidFill>
              </a:rPr>
              <a:t>person:person</a:t>
            </a:r>
            <a:endParaRPr lang="en-US" dirty="0" smtClean="0">
              <a:solidFill>
                <a:schemeClr val="accent6"/>
              </a:solidFill>
            </a:endParaRPr>
          </a:p>
          <a:p>
            <a:r>
              <a:rPr lang="en-US" dirty="0" smtClean="0"/>
              <a:t>Membership closure:</a:t>
            </a:r>
          </a:p>
          <a:p>
            <a:pPr lvl="1">
              <a:buNone/>
            </a:pPr>
            <a:r>
              <a:rPr lang="en-US" dirty="0" smtClean="0">
                <a:solidFill>
                  <a:schemeClr val="accent6"/>
                </a:solidFill>
              </a:rPr>
              <a:t>person</a:t>
            </a:r>
            <a:r>
              <a:rPr lang="en-US" dirty="0" smtClean="0"/>
              <a:t> =&gt; </a:t>
            </a:r>
            <a:r>
              <a:rPr lang="en-US" dirty="0" err="1" smtClean="0">
                <a:solidFill>
                  <a:srgbClr val="CCCC00"/>
                </a:solidFill>
              </a:rPr>
              <a:t>focus:</a:t>
            </a:r>
            <a:r>
              <a:rPr lang="en-US" dirty="0" err="1" smtClean="0">
                <a:solidFill>
                  <a:schemeClr val="accent6"/>
                </a:solidFill>
              </a:rPr>
              <a:t>person</a:t>
            </a:r>
            <a:endParaRPr lang="en-US" dirty="0">
              <a:solidFill>
                <a:schemeClr val="accent6"/>
              </a:solidFill>
            </a:endParaRPr>
          </a:p>
        </p:txBody>
      </p:sp>
      <p:pic>
        <p:nvPicPr>
          <p:cNvPr id="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958691" y="4343400"/>
            <a:ext cx="4185309" cy="2362200"/>
          </a:xfrm>
          <a:prstGeom prst="rect">
            <a:avLst/>
          </a:prstGeom>
          <a:noFill/>
          <a:ln w="9525">
            <a:noFill/>
            <a:miter lim="800000"/>
            <a:headEnd/>
            <a:tailEnd/>
          </a:ln>
          <a:effectLst/>
        </p:spPr>
      </p:pic>
      <p:sp>
        <p:nvSpPr>
          <p:cNvPr id="5" name="Oval 4"/>
          <p:cNvSpPr/>
          <p:nvPr/>
        </p:nvSpPr>
        <p:spPr>
          <a:xfrm>
            <a:off x="7391400" y="5257800"/>
            <a:ext cx="222608" cy="471756"/>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5400000">
            <a:off x="6866732" y="4868068"/>
            <a:ext cx="177800" cy="500063"/>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18729521">
            <a:off x="6830985" y="5079070"/>
            <a:ext cx="222608" cy="804557"/>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5400000">
            <a:off x="7378698" y="4813305"/>
            <a:ext cx="254001" cy="60960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194496" y="4929188"/>
            <a:ext cx="859017" cy="372972"/>
          </a:xfrm>
          <a:prstGeom prst="round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516577" y="4648200"/>
            <a:ext cx="222608" cy="304800"/>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5400000">
            <a:off x="7912100" y="4889501"/>
            <a:ext cx="177800" cy="457200"/>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3072264">
            <a:off x="7936949" y="4420621"/>
            <a:ext cx="222608" cy="765427"/>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305544" y="5257800"/>
            <a:ext cx="222608" cy="381000"/>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5400000">
            <a:off x="5780876" y="4868068"/>
            <a:ext cx="177800" cy="500063"/>
          </a:xfrm>
          <a:prstGeom prst="ellipse">
            <a:avLst/>
          </a:prstGeom>
          <a:solidFill>
            <a:schemeClr val="accent6">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8729521">
            <a:off x="5680082" y="5107923"/>
            <a:ext cx="222608" cy="629059"/>
          </a:xfrm>
          <a:prstGeom prst="ellipse">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5400000">
            <a:off x="6292842" y="4813305"/>
            <a:ext cx="254001" cy="60960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0"/>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Announcements</a:t>
            </a:r>
            <a:endParaRPr lang="en-US" dirty="0"/>
          </a:p>
        </p:txBody>
      </p:sp>
      <p:sp>
        <p:nvSpPr>
          <p:cNvPr id="5" name="Content Placeholder 4"/>
          <p:cNvSpPr>
            <a:spLocks noGrp="1"/>
          </p:cNvSpPr>
          <p:nvPr>
            <p:ph idx="1"/>
          </p:nvPr>
        </p:nvSpPr>
        <p:spPr>
          <a:xfrm>
            <a:off x="457200" y="1600200"/>
            <a:ext cx="8229600" cy="5257800"/>
          </a:xfrm>
        </p:spPr>
        <p:txBody>
          <a:bodyPr>
            <a:normAutofit fontScale="62500" lnSpcReduction="20000"/>
          </a:bodyPr>
          <a:lstStyle/>
          <a:p>
            <a:pPr marL="742950" indent="-742950">
              <a:buFont typeface="+mj-lt"/>
              <a:buAutoNum type="arabicPeriod"/>
            </a:pPr>
            <a:r>
              <a:rPr lang="en-US" b="1" dirty="0" smtClean="0"/>
              <a:t>Academic Dishonesty</a:t>
            </a:r>
            <a:r>
              <a:rPr lang="en-US" dirty="0" smtClean="0"/>
              <a:t>: plagiarism or cheating will receive a </a:t>
            </a:r>
            <a:r>
              <a:rPr lang="en-US" i="1" dirty="0" smtClean="0"/>
              <a:t>score of “0”</a:t>
            </a:r>
            <a:r>
              <a:rPr lang="en-US" dirty="0" smtClean="0"/>
              <a:t> on an assignment/exam for the first penalty, and </a:t>
            </a:r>
            <a:r>
              <a:rPr lang="en-US" dirty="0" smtClean="0"/>
              <a:t>a </a:t>
            </a:r>
            <a:r>
              <a:rPr lang="en-US" i="1" dirty="0" smtClean="0"/>
              <a:t>1-year suspension </a:t>
            </a:r>
            <a:r>
              <a:rPr lang="en-US" dirty="0" smtClean="0"/>
              <a:t>for the second.</a:t>
            </a:r>
            <a:endParaRPr lang="en-US" b="1" dirty="0" smtClean="0"/>
          </a:p>
          <a:p>
            <a:pPr marL="742950" indent="-742950">
              <a:buFont typeface="+mj-lt"/>
              <a:buAutoNum type="arabicPeriod"/>
            </a:pPr>
            <a:r>
              <a:rPr lang="en-US" b="1" dirty="0" smtClean="0"/>
              <a:t>Midterm 1</a:t>
            </a:r>
            <a:r>
              <a:rPr lang="en-US" dirty="0" smtClean="0"/>
              <a:t>: Raw: mean= 45.3. Curve was </a:t>
            </a:r>
            <a:r>
              <a:rPr lang="en-US" i="1" dirty="0" smtClean="0"/>
              <a:t>y</a:t>
            </a:r>
            <a:r>
              <a:rPr lang="en-US" dirty="0" smtClean="0"/>
              <a:t>=(</a:t>
            </a:r>
            <a:r>
              <a:rPr lang="en-US" i="1" dirty="0" smtClean="0"/>
              <a:t>x</a:t>
            </a:r>
            <a:r>
              <a:rPr lang="en-US" dirty="0" smtClean="0"/>
              <a:t>-35)* 45/29 + 45, matching the span to AAU letter grades.</a:t>
            </a:r>
            <a:endParaRPr lang="en-US" b="1" dirty="0" smtClean="0"/>
          </a:p>
          <a:p>
            <a:pPr marL="742950" indent="-742950">
              <a:buFont typeface="+mj-lt"/>
              <a:buAutoNum type="arabicPeriod"/>
            </a:pPr>
            <a:r>
              <a:rPr lang="en-US" b="1" dirty="0" smtClean="0"/>
              <a:t>“Drop”-rejected students</a:t>
            </a:r>
            <a:r>
              <a:rPr lang="en-US" dirty="0" smtClean="0"/>
              <a:t>: Absences will be excused and assignment extensions granted.</a:t>
            </a:r>
          </a:p>
          <a:p>
            <a:pPr marL="742950" indent="-742950">
              <a:buFont typeface="+mj-lt"/>
              <a:buAutoNum type="arabicPeriod"/>
            </a:pPr>
            <a:r>
              <a:rPr lang="en-US" b="1" dirty="0" smtClean="0"/>
              <a:t>Late Assignments</a:t>
            </a:r>
            <a:r>
              <a:rPr lang="en-US" dirty="0" smtClean="0"/>
              <a:t>: All assignments must be submitted to pass the class.</a:t>
            </a:r>
            <a:endParaRPr lang="en-US" b="1" dirty="0" smtClean="0"/>
          </a:p>
          <a:p>
            <a:pPr marL="742950" indent="-742950">
              <a:buFont typeface="+mj-lt"/>
              <a:buAutoNum type="arabicPeriod"/>
            </a:pPr>
            <a:r>
              <a:rPr lang="en-US" b="1" dirty="0" smtClean="0"/>
              <a:t>Lecture Schedule</a:t>
            </a:r>
            <a:r>
              <a:rPr lang="en-US" dirty="0" smtClean="0"/>
              <a:t>: Mon @ 1:30pm = 7:30 </a:t>
            </a:r>
            <a:r>
              <a:rPr lang="am-ET" dirty="0" smtClean="0">
                <a:latin typeface="Abyssinica SIL" pitchFamily="2" charset="0"/>
                <a:ea typeface="Abyssinica SIL" pitchFamily="2" charset="0"/>
                <a:cs typeface="Abyssinica SIL" pitchFamily="2" charset="0"/>
              </a:rPr>
              <a:t>ሰአት</a:t>
            </a:r>
            <a:r>
              <a:rPr lang="en-US" dirty="0" smtClean="0"/>
              <a:t>.</a:t>
            </a:r>
          </a:p>
          <a:p>
            <a:pPr marL="742950" indent="-742950">
              <a:buFont typeface="+mj-lt"/>
              <a:buAutoNum type="arabicPeriod"/>
            </a:pPr>
            <a:r>
              <a:rPr lang="en-US" b="1" dirty="0" smtClean="0"/>
              <a:t>No-lab 17</a:t>
            </a:r>
            <a:r>
              <a:rPr lang="en-US" b="1" baseline="30000" dirty="0" smtClean="0"/>
              <a:t>th</a:t>
            </a:r>
            <a:r>
              <a:rPr lang="en-US" b="1" dirty="0" smtClean="0"/>
              <a:t> or 24</a:t>
            </a:r>
            <a:r>
              <a:rPr lang="en-US" b="1" baseline="30000" dirty="0" smtClean="0"/>
              <a:t>th</a:t>
            </a:r>
            <a:r>
              <a:rPr lang="en-US" b="1" dirty="0" smtClean="0"/>
              <a:t> May</a:t>
            </a:r>
            <a:r>
              <a:rPr lang="en-US" dirty="0" smtClean="0"/>
              <a:t>: Lab will not meet, as I will be traveling.</a:t>
            </a:r>
          </a:p>
          <a:p>
            <a:pPr marL="742950" indent="-742950">
              <a:buFont typeface="+mj-lt"/>
              <a:buAutoNum type="arabicPeriod"/>
            </a:pPr>
            <a:r>
              <a:rPr lang="en-US" b="1" dirty="0" smtClean="0"/>
              <a:t>Guest lecture 21</a:t>
            </a:r>
            <a:r>
              <a:rPr lang="en-US" b="1" baseline="30000" dirty="0" smtClean="0"/>
              <a:t>st</a:t>
            </a:r>
            <a:r>
              <a:rPr lang="en-US" b="1" dirty="0" smtClean="0"/>
              <a:t> May</a:t>
            </a:r>
            <a:r>
              <a:rPr lang="en-US" dirty="0" smtClean="0"/>
              <a:t>: Dr. </a:t>
            </a:r>
            <a:r>
              <a:rPr lang="en-US" dirty="0" err="1" smtClean="0"/>
              <a:t>Sunkari</a:t>
            </a:r>
            <a:r>
              <a:rPr lang="en-US" dirty="0" smtClean="0"/>
              <a:t> will give a guest lecture at the regular 1:30pm time on 21</a:t>
            </a:r>
            <a:r>
              <a:rPr lang="en-US" baseline="30000" dirty="0" smtClean="0"/>
              <a:t>st</a:t>
            </a:r>
            <a:r>
              <a:rPr lang="en-US" dirty="0" smtClean="0"/>
              <a:t> May covering “Contagion.” Attendance will be taken.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9" name="Rectangle 8"/>
          <p:cNvSpPr/>
          <p:nvPr/>
        </p:nvSpPr>
        <p:spPr>
          <a:xfrm>
            <a:off x="0"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Review: Community structure</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err="1" smtClean="0"/>
              <a:t>Dfn</a:t>
            </a:r>
            <a:r>
              <a:rPr lang="en-US" dirty="0" smtClean="0"/>
              <a:t>: A community structure, </a:t>
            </a:r>
            <a:r>
              <a:rPr lang="en-US" dirty="0" smtClean="0">
                <a:latin typeface="Cambria Math"/>
                <a:ea typeface="Cambria Math"/>
              </a:rPr>
              <a:t>∏</a:t>
            </a:r>
            <a:r>
              <a:rPr lang="en-US" dirty="0" smtClean="0"/>
              <a:t>, is a collection of disjoint subsets of </a:t>
            </a:r>
            <a:r>
              <a:rPr lang="en-US" i="1" dirty="0" smtClean="0"/>
              <a:t>V</a:t>
            </a:r>
            <a:r>
              <a:rPr lang="en-US" dirty="0" smtClean="0"/>
              <a:t> (i.e., a </a:t>
            </a:r>
            <a:r>
              <a:rPr lang="en-US" b="1" dirty="0" smtClean="0"/>
              <a:t>partition</a:t>
            </a:r>
            <a:r>
              <a:rPr lang="en-US" dirty="0" smtClean="0"/>
              <a:t>) whose union is </a:t>
            </a:r>
            <a:r>
              <a:rPr lang="en-US" i="1" dirty="0" smtClean="0"/>
              <a:t>V</a:t>
            </a:r>
            <a:r>
              <a:rPr lang="en-US" dirty="0" smtClean="0"/>
              <a:t>.</a:t>
            </a:r>
            <a:endParaRPr lang="en-US" dirty="0"/>
          </a:p>
        </p:txBody>
      </p:sp>
      <p:pic>
        <p:nvPicPr>
          <p:cNvPr id="107525" name="Picture 5"/>
          <p:cNvPicPr>
            <a:picLocks noChangeAspect="1" noChangeArrowheads="1"/>
          </p:cNvPicPr>
          <p:nvPr/>
        </p:nvPicPr>
        <p:blipFill>
          <a:blip r:embed="rId2"/>
          <a:srcRect/>
          <a:stretch>
            <a:fillRect/>
          </a:stretch>
        </p:blipFill>
        <p:spPr bwMode="auto">
          <a:xfrm>
            <a:off x="1905000" y="3610637"/>
            <a:ext cx="5314950" cy="3247363"/>
          </a:xfrm>
          <a:prstGeom prst="rect">
            <a:avLst/>
          </a:prstGeom>
          <a:noFill/>
          <a:ln w="9525">
            <a:noFill/>
            <a:miter lim="800000"/>
            <a:headEnd/>
            <a:tailEnd/>
          </a:ln>
          <a:effectLst/>
        </p:spPr>
      </p:pic>
      <p:pic>
        <p:nvPicPr>
          <p:cNvPr id="107526"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03400" y="3429000"/>
            <a:ext cx="5715000" cy="3449218"/>
          </a:xfrm>
          <a:prstGeom prst="rect">
            <a:avLst/>
          </a:prstGeom>
          <a:noFill/>
          <a:ln w="9525">
            <a:noFill/>
            <a:miter lim="800000"/>
            <a:headEnd/>
            <a:tailEnd/>
          </a:ln>
          <a:effectLst/>
        </p:spPr>
      </p:pic>
      <p:grpSp>
        <p:nvGrpSpPr>
          <p:cNvPr id="4" name="Group 30"/>
          <p:cNvGrpSpPr/>
          <p:nvPr/>
        </p:nvGrpSpPr>
        <p:grpSpPr>
          <a:xfrm>
            <a:off x="5105400" y="1193802"/>
            <a:ext cx="3962400" cy="1168398"/>
            <a:chOff x="5486400" y="1727202"/>
            <a:chExt cx="3962400" cy="1168398"/>
          </a:xfrm>
        </p:grpSpPr>
        <p:sp>
          <p:nvSpPr>
            <p:cNvPr id="14" name="TextBox 13"/>
            <p:cNvSpPr txBox="1"/>
            <p:nvPr/>
          </p:nvSpPr>
          <p:spPr>
            <a:xfrm>
              <a:off x="5486400" y="1727202"/>
              <a:ext cx="39624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400" dirty="0" smtClean="0"/>
                <a:t>defined on nodes/vertices</a:t>
              </a:r>
              <a:endParaRPr lang="en-US" sz="2400" dirty="0"/>
            </a:p>
          </p:txBody>
        </p:sp>
        <p:cxnSp>
          <p:nvCxnSpPr>
            <p:cNvPr id="15" name="Straight Connector 14"/>
            <p:cNvCxnSpPr/>
            <p:nvPr/>
          </p:nvCxnSpPr>
          <p:spPr>
            <a:xfrm rot="5400000" flipH="1" flipV="1">
              <a:off x="8191500" y="2400300"/>
              <a:ext cx="685800" cy="304800"/>
            </a:xfrm>
            <a:prstGeom prst="line">
              <a:avLst/>
            </a:prstGeom>
            <a:ln w="285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Grouping by similarity…</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Homophily</a:t>
            </a:r>
            <a:r>
              <a:rPr lang="en-US" dirty="0" smtClean="0"/>
              <a:t>: we tend to be similar to our friends</a:t>
            </a:r>
          </a:p>
          <a:p>
            <a:pPr lvl="1"/>
            <a:r>
              <a:rPr lang="en-US" dirty="0" smtClean="0"/>
              <a:t>Plato: “similarity begets friendship”</a:t>
            </a:r>
          </a:p>
          <a:p>
            <a:pPr lvl="1"/>
            <a:r>
              <a:rPr lang="en-US" dirty="0" smtClean="0"/>
              <a:t>Aristotle: people “love those who are like themselves”</a:t>
            </a:r>
          </a:p>
          <a:p>
            <a:r>
              <a:rPr lang="en-US" dirty="0" smtClean="0"/>
              <a:t>Intrinsic causes, e.g., triadic closure</a:t>
            </a:r>
          </a:p>
          <a:p>
            <a:r>
              <a:rPr lang="en-US" dirty="0" smtClean="0"/>
              <a:t>Extrinsic causes, e.g., affiliation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a:t>
            </a:r>
            <a:r>
              <a:rPr lang="en-US" dirty="0" err="1" smtClean="0"/>
              <a:t>homophily</a:t>
            </a:r>
            <a:endParaRPr lang="en-US" dirty="0"/>
          </a:p>
        </p:txBody>
      </p:sp>
      <p:sp>
        <p:nvSpPr>
          <p:cNvPr id="3" name="Content Placeholder 2"/>
          <p:cNvSpPr>
            <a:spLocks noGrp="1"/>
          </p:cNvSpPr>
          <p:nvPr>
            <p:ph idx="1"/>
          </p:nvPr>
        </p:nvSpPr>
        <p:spPr/>
        <p:txBody>
          <a:bodyPr>
            <a:normAutofit lnSpcReduction="10000"/>
          </a:bodyPr>
          <a:lstStyle/>
          <a:p>
            <a:r>
              <a:rPr lang="en-US" dirty="0" smtClean="0"/>
              <a:t>Pick a characteristic, e.g., ethnicity</a:t>
            </a:r>
          </a:p>
          <a:p>
            <a:r>
              <a:rPr lang="en-US" dirty="0" smtClean="0"/>
              <a:t>Does that kind of similarity matter?</a:t>
            </a:r>
          </a:p>
          <a:p>
            <a:pPr lvl="1"/>
            <a:r>
              <a:rPr lang="en-US" dirty="0" smtClean="0"/>
              <a:t>… links more likely than random?</a:t>
            </a:r>
          </a:p>
          <a:p>
            <a:r>
              <a:rPr lang="en-US" dirty="0" smtClean="0"/>
              <a:t>Possible results:</a:t>
            </a:r>
          </a:p>
          <a:p>
            <a:pPr lvl="1"/>
            <a:r>
              <a:rPr lang="en-US" dirty="0" smtClean="0"/>
              <a:t>Not significant</a:t>
            </a:r>
          </a:p>
          <a:p>
            <a:pPr lvl="1"/>
            <a:r>
              <a:rPr lang="en-US" dirty="0" err="1" smtClean="0"/>
              <a:t>Homophily</a:t>
            </a:r>
            <a:r>
              <a:rPr lang="en-US" dirty="0" smtClean="0"/>
              <a:t> (</a:t>
            </a:r>
            <a:r>
              <a:rPr lang="en-US" dirty="0" err="1" smtClean="0"/>
              <a:t>signif</a:t>
            </a:r>
            <a:r>
              <a:rPr lang="en-US" dirty="0" smtClean="0"/>
              <a:t>. more likely links)</a:t>
            </a:r>
          </a:p>
          <a:p>
            <a:pPr lvl="1"/>
            <a:r>
              <a:rPr lang="en-US" dirty="0" smtClean="0"/>
              <a:t>Inverse </a:t>
            </a:r>
            <a:r>
              <a:rPr lang="en-US" dirty="0" err="1" smtClean="0"/>
              <a:t>homophily</a:t>
            </a:r>
            <a:r>
              <a:rPr lang="en-US" dirty="0" smtClean="0"/>
              <a:t> (</a:t>
            </a:r>
            <a:r>
              <a:rPr lang="en-US" dirty="0" err="1" smtClean="0"/>
              <a:t>signif</a:t>
            </a:r>
            <a:r>
              <a:rPr lang="en-US" dirty="0" smtClean="0"/>
              <a:t>. less likely)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Childhood friendships</a:t>
            </a:r>
            <a:endParaRPr lang="en-US" dirty="0"/>
          </a:p>
        </p:txBody>
      </p:sp>
      <p:sp>
        <p:nvSpPr>
          <p:cNvPr id="3" name="Content Placeholder 2"/>
          <p:cNvSpPr>
            <a:spLocks noGrp="1"/>
          </p:cNvSpPr>
          <p:nvPr>
            <p:ph idx="1"/>
          </p:nvPr>
        </p:nvSpPr>
        <p:spPr>
          <a:xfrm>
            <a:off x="457200" y="1600200"/>
            <a:ext cx="5791200" cy="4800600"/>
          </a:xfrm>
        </p:spPr>
        <p:txBody>
          <a:bodyPr>
            <a:normAutofit lnSpcReduction="10000"/>
          </a:bodyPr>
          <a:lstStyle/>
          <a:p>
            <a:r>
              <a:rPr lang="en-US" dirty="0" smtClean="0"/>
              <a:t>Edges:</a:t>
            </a:r>
          </a:p>
          <a:p>
            <a:pPr lvl="1"/>
            <a:r>
              <a:rPr lang="en-US" dirty="0" smtClean="0"/>
              <a:t> </a:t>
            </a:r>
            <a:r>
              <a:rPr lang="en-US" i="1" dirty="0" smtClean="0"/>
              <a:t>P</a:t>
            </a:r>
            <a:r>
              <a:rPr lang="en-US" dirty="0" smtClean="0"/>
              <a:t>(M:M edge) = </a:t>
            </a:r>
            <a:r>
              <a:rPr lang="en-US" i="1" dirty="0" smtClean="0"/>
              <a:t>p</a:t>
            </a:r>
            <a:r>
              <a:rPr lang="en-US" baseline="30000" dirty="0" smtClean="0"/>
              <a:t>2</a:t>
            </a:r>
          </a:p>
          <a:p>
            <a:pPr lvl="1"/>
            <a:r>
              <a:rPr lang="en-US" dirty="0" smtClean="0"/>
              <a:t> </a:t>
            </a:r>
            <a:r>
              <a:rPr lang="en-US" i="1" dirty="0" smtClean="0"/>
              <a:t>P</a:t>
            </a:r>
            <a:r>
              <a:rPr lang="en-US" dirty="0" smtClean="0"/>
              <a:t>(F:F edge) = </a:t>
            </a:r>
            <a:r>
              <a:rPr lang="en-US" i="1" dirty="0" smtClean="0"/>
              <a:t>q</a:t>
            </a:r>
            <a:r>
              <a:rPr lang="en-US" baseline="30000" dirty="0" smtClean="0"/>
              <a:t>2</a:t>
            </a:r>
            <a:endParaRPr lang="en-US" dirty="0" smtClean="0"/>
          </a:p>
          <a:p>
            <a:pPr lvl="1"/>
            <a:r>
              <a:rPr lang="en-US" dirty="0" smtClean="0"/>
              <a:t> </a:t>
            </a:r>
            <a:r>
              <a:rPr lang="en-US" i="1" dirty="0" smtClean="0"/>
              <a:t>P</a:t>
            </a:r>
            <a:r>
              <a:rPr lang="en-US" dirty="0" smtClean="0"/>
              <a:t>(M:F edge) = 2</a:t>
            </a:r>
            <a:r>
              <a:rPr lang="en-US" i="1" dirty="0" smtClean="0"/>
              <a:t>pq</a:t>
            </a:r>
          </a:p>
          <a:p>
            <a:r>
              <a:rPr lang="en-US" dirty="0" smtClean="0"/>
              <a:t>Test: if </a:t>
            </a:r>
            <a:r>
              <a:rPr lang="en-US" b="1" dirty="0" smtClean="0"/>
              <a:t>heterogeneous</a:t>
            </a:r>
            <a:r>
              <a:rPr lang="en-US" dirty="0" smtClean="0"/>
              <a:t> edges are significantly less than 2</a:t>
            </a:r>
            <a:r>
              <a:rPr lang="en-US" i="1" dirty="0" smtClean="0"/>
              <a:t>pq, </a:t>
            </a:r>
            <a:r>
              <a:rPr lang="en-US" dirty="0" smtClean="0"/>
              <a:t>we have </a:t>
            </a:r>
            <a:r>
              <a:rPr lang="en-US" dirty="0" err="1" smtClean="0"/>
              <a:t>homophily</a:t>
            </a:r>
            <a:r>
              <a:rPr lang="en-US" dirty="0" smtClean="0"/>
              <a:t>!</a:t>
            </a:r>
            <a:endParaRPr lang="en-US" i="1" dirty="0" smtClean="0"/>
          </a:p>
        </p:txBody>
      </p:sp>
      <p:grpSp>
        <p:nvGrpSpPr>
          <p:cNvPr id="63" name="Group 62"/>
          <p:cNvGrpSpPr/>
          <p:nvPr/>
        </p:nvGrpSpPr>
        <p:grpSpPr>
          <a:xfrm>
            <a:off x="6324600" y="1447800"/>
            <a:ext cx="2667000" cy="2133600"/>
            <a:chOff x="6248400" y="1447800"/>
            <a:chExt cx="2667000" cy="2133600"/>
          </a:xfrm>
        </p:grpSpPr>
        <p:sp>
          <p:nvSpPr>
            <p:cNvPr id="5" name="Oval 4"/>
            <p:cNvSpPr/>
            <p:nvPr/>
          </p:nvSpPr>
          <p:spPr>
            <a:xfrm>
              <a:off x="6248400" y="32766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6781800" y="21336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248400" y="16002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229600" y="3276600"/>
              <a:ext cx="304800" cy="304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610600" y="2743200"/>
              <a:ext cx="304800" cy="304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7772400" y="14478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315200" y="32766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7772400" y="2438400"/>
              <a:ext cx="304800" cy="304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6781800" y="26670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a:stCxn id="5" idx="6"/>
              <a:endCxn id="18" idx="2"/>
            </p:cNvCxnSpPr>
            <p:nvPr/>
          </p:nvCxnSpPr>
          <p:spPr>
            <a:xfrm>
              <a:off x="6553200" y="3429000"/>
              <a:ext cx="762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7"/>
              <a:endCxn id="10" idx="2"/>
            </p:cNvCxnSpPr>
            <p:nvPr/>
          </p:nvCxnSpPr>
          <p:spPr>
            <a:xfrm rot="5400000" flipH="1" flipV="1">
              <a:off x="7118163" y="1524001"/>
              <a:ext cx="578037" cy="73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1"/>
              <a:endCxn id="7" idx="6"/>
            </p:cNvCxnSpPr>
            <p:nvPr/>
          </p:nvCxnSpPr>
          <p:spPr>
            <a:xfrm rot="16200000" flipH="1" flipV="1">
              <a:off x="7055037" y="990599"/>
              <a:ext cx="260163" cy="12638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1"/>
              <a:endCxn id="7" idx="5"/>
            </p:cNvCxnSpPr>
            <p:nvPr/>
          </p:nvCxnSpPr>
          <p:spPr>
            <a:xfrm rot="16200000" flipV="1">
              <a:off x="6508563" y="1860363"/>
              <a:ext cx="317874" cy="317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7"/>
              <a:endCxn id="20" idx="3"/>
            </p:cNvCxnSpPr>
            <p:nvPr/>
          </p:nvCxnSpPr>
          <p:spPr>
            <a:xfrm rot="5400000" flipH="1" flipV="1">
              <a:off x="6470463" y="2965263"/>
              <a:ext cx="394074" cy="317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0"/>
              <a:endCxn id="7" idx="4"/>
            </p:cNvCxnSpPr>
            <p:nvPr/>
          </p:nvCxnSpPr>
          <p:spPr>
            <a:xfrm rot="5400000" flipH="1" flipV="1">
              <a:off x="5715000" y="2590800"/>
              <a:ext cx="1371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0" idx="0"/>
              <a:endCxn id="6" idx="4"/>
            </p:cNvCxnSpPr>
            <p:nvPr/>
          </p:nvCxnSpPr>
          <p:spPr>
            <a:xfrm rot="5400000" flipH="1" flipV="1">
              <a:off x="6819900" y="2552700"/>
              <a:ext cx="228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8" idx="6"/>
              <a:endCxn id="8" idx="2"/>
            </p:cNvCxnSpPr>
            <p:nvPr/>
          </p:nvCxnSpPr>
          <p:spPr>
            <a:xfrm>
              <a:off x="7620000" y="3429000"/>
              <a:ext cx="609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7"/>
              <a:endCxn id="9" idx="3"/>
            </p:cNvCxnSpPr>
            <p:nvPr/>
          </p:nvCxnSpPr>
          <p:spPr>
            <a:xfrm rot="5400000" flipH="1" flipV="1">
              <a:off x="8413563" y="3079563"/>
              <a:ext cx="317874" cy="165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7"/>
              <a:endCxn id="19" idx="3"/>
            </p:cNvCxnSpPr>
            <p:nvPr/>
          </p:nvCxnSpPr>
          <p:spPr>
            <a:xfrm rot="5400000" flipH="1" flipV="1">
              <a:off x="7384863" y="2889063"/>
              <a:ext cx="622674" cy="241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0" idx="5"/>
              <a:endCxn id="18" idx="1"/>
            </p:cNvCxnSpPr>
            <p:nvPr/>
          </p:nvCxnSpPr>
          <p:spPr>
            <a:xfrm rot="16200000" flipH="1">
              <a:off x="7003863" y="2965263"/>
              <a:ext cx="394074" cy="317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0" idx="7"/>
              <a:endCxn id="10" idx="3"/>
            </p:cNvCxnSpPr>
            <p:nvPr/>
          </p:nvCxnSpPr>
          <p:spPr>
            <a:xfrm rot="5400000" flipH="1" flipV="1">
              <a:off x="6927663" y="1822263"/>
              <a:ext cx="1003674" cy="7750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0" idx="5"/>
              <a:endCxn id="9" idx="1"/>
            </p:cNvCxnSpPr>
            <p:nvPr/>
          </p:nvCxnSpPr>
          <p:spPr>
            <a:xfrm rot="16200000" flipH="1">
              <a:off x="7803963" y="1936563"/>
              <a:ext cx="1079874" cy="622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9" idx="6"/>
              <a:endCxn id="9" idx="2"/>
            </p:cNvCxnSpPr>
            <p:nvPr/>
          </p:nvCxnSpPr>
          <p:spPr>
            <a:xfrm>
              <a:off x="8077200" y="2590800"/>
              <a:ext cx="5334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0" idx="6"/>
              <a:endCxn id="19" idx="2"/>
            </p:cNvCxnSpPr>
            <p:nvPr/>
          </p:nvCxnSpPr>
          <p:spPr>
            <a:xfrm flipV="1">
              <a:off x="7086600" y="2590800"/>
              <a:ext cx="6858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9" idx="0"/>
              <a:endCxn id="10" idx="4"/>
            </p:cNvCxnSpPr>
            <p:nvPr/>
          </p:nvCxnSpPr>
          <p:spPr>
            <a:xfrm rot="5400000" flipH="1" flipV="1">
              <a:off x="7581900" y="2095500"/>
              <a:ext cx="685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6388120" y="3810000"/>
            <a:ext cx="2679680" cy="826532"/>
            <a:chOff x="6858000" y="3962400"/>
            <a:chExt cx="2747310" cy="826532"/>
          </a:xfrm>
        </p:grpSpPr>
        <p:sp>
          <p:nvSpPr>
            <p:cNvPr id="64" name="Oval 63"/>
            <p:cNvSpPr/>
            <p:nvPr/>
          </p:nvSpPr>
          <p:spPr>
            <a:xfrm>
              <a:off x="6858000" y="4005942"/>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6858000" y="4463142"/>
              <a:ext cx="304800" cy="304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p:cNvSpPr txBox="1"/>
            <p:nvPr/>
          </p:nvSpPr>
          <p:spPr>
            <a:xfrm>
              <a:off x="7162796" y="3962400"/>
              <a:ext cx="2253249" cy="369332"/>
            </a:xfrm>
            <a:prstGeom prst="rect">
              <a:avLst/>
            </a:prstGeom>
            <a:noFill/>
          </p:spPr>
          <p:txBody>
            <a:bodyPr wrap="none" rtlCol="0">
              <a:spAutoFit/>
            </a:bodyPr>
            <a:lstStyle/>
            <a:p>
              <a:r>
                <a:rPr lang="en-US" dirty="0" smtClean="0"/>
                <a:t>= male, proportion </a:t>
              </a:r>
              <a:r>
                <a:rPr lang="en-US" i="1" dirty="0" smtClean="0"/>
                <a:t>p</a:t>
              </a:r>
              <a:endParaRPr lang="en-US" dirty="0"/>
            </a:p>
          </p:txBody>
        </p:sp>
        <p:sp>
          <p:nvSpPr>
            <p:cNvPr id="67" name="TextBox 66"/>
            <p:cNvSpPr txBox="1"/>
            <p:nvPr/>
          </p:nvSpPr>
          <p:spPr>
            <a:xfrm>
              <a:off x="7162800" y="4419600"/>
              <a:ext cx="2442510" cy="369332"/>
            </a:xfrm>
            <a:prstGeom prst="rect">
              <a:avLst/>
            </a:prstGeom>
            <a:noFill/>
          </p:spPr>
          <p:txBody>
            <a:bodyPr wrap="none" rtlCol="0">
              <a:spAutoFit/>
            </a:bodyPr>
            <a:lstStyle/>
            <a:p>
              <a:r>
                <a:rPr lang="en-US" dirty="0" smtClean="0"/>
                <a:t>= female, proportion </a:t>
              </a:r>
              <a:r>
                <a:rPr lang="en-US" i="1" dirty="0" smtClean="0"/>
                <a:t>q</a:t>
              </a:r>
              <a:endParaRPr lang="en-US" i="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Individual Exercise:</a:t>
            </a:r>
            <a:endParaRPr lang="en-US" dirty="0"/>
          </a:p>
        </p:txBody>
      </p:sp>
      <p:sp>
        <p:nvSpPr>
          <p:cNvPr id="5" name="Text Placeholder 4"/>
          <p:cNvSpPr>
            <a:spLocks noGrp="1"/>
          </p:cNvSpPr>
          <p:nvPr>
            <p:ph type="body" idx="1"/>
          </p:nvPr>
        </p:nvSpPr>
        <p:spPr>
          <a:xfrm>
            <a:off x="722313" y="1905000"/>
            <a:ext cx="7772400" cy="1446550"/>
          </a:xfrm>
        </p:spPr>
        <p:txBody>
          <a:bodyPr/>
          <a:lstStyle/>
          <a:p>
            <a:r>
              <a:rPr lang="en-US" dirty="0" smtClean="0"/>
              <a:t>Does this graph show </a:t>
            </a:r>
            <a:r>
              <a:rPr lang="en-US" dirty="0" err="1" smtClean="0"/>
              <a:t>homophily</a:t>
            </a:r>
            <a:r>
              <a:rPr lang="en-US" dirty="0" smtClean="0"/>
              <a:t> by gender?</a:t>
            </a:r>
            <a:endParaRPr lang="en-US" dirty="0"/>
          </a:p>
        </p:txBody>
      </p:sp>
      <p:grpSp>
        <p:nvGrpSpPr>
          <p:cNvPr id="29" name="Group 28"/>
          <p:cNvGrpSpPr/>
          <p:nvPr/>
        </p:nvGrpSpPr>
        <p:grpSpPr>
          <a:xfrm>
            <a:off x="3124200" y="3429000"/>
            <a:ext cx="2667000" cy="2133600"/>
            <a:chOff x="6248400" y="1447800"/>
            <a:chExt cx="2667000" cy="2133600"/>
          </a:xfrm>
        </p:grpSpPr>
        <p:sp>
          <p:nvSpPr>
            <p:cNvPr id="30" name="Oval 29"/>
            <p:cNvSpPr/>
            <p:nvPr/>
          </p:nvSpPr>
          <p:spPr>
            <a:xfrm>
              <a:off x="6248400" y="32766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6781800" y="21336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6248400" y="16002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8229600" y="3276600"/>
              <a:ext cx="304800" cy="304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8610600" y="2743200"/>
              <a:ext cx="304800" cy="304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7772400" y="14478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7315200" y="32766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7772400" y="2438400"/>
              <a:ext cx="304800" cy="304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6781800" y="2667000"/>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a:stCxn id="30" idx="6"/>
              <a:endCxn id="36" idx="2"/>
            </p:cNvCxnSpPr>
            <p:nvPr/>
          </p:nvCxnSpPr>
          <p:spPr>
            <a:xfrm>
              <a:off x="6553200" y="3429000"/>
              <a:ext cx="762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1" idx="7"/>
              <a:endCxn id="35" idx="2"/>
            </p:cNvCxnSpPr>
            <p:nvPr/>
          </p:nvCxnSpPr>
          <p:spPr>
            <a:xfrm rot="5400000" flipH="1" flipV="1">
              <a:off x="7118163" y="1524001"/>
              <a:ext cx="578037" cy="73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1"/>
              <a:endCxn id="32" idx="6"/>
            </p:cNvCxnSpPr>
            <p:nvPr/>
          </p:nvCxnSpPr>
          <p:spPr>
            <a:xfrm rot="16200000" flipH="1" flipV="1">
              <a:off x="7055037" y="990599"/>
              <a:ext cx="260163" cy="12638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1" idx="1"/>
              <a:endCxn id="32" idx="5"/>
            </p:cNvCxnSpPr>
            <p:nvPr/>
          </p:nvCxnSpPr>
          <p:spPr>
            <a:xfrm rot="16200000" flipV="1">
              <a:off x="6508563" y="1860363"/>
              <a:ext cx="317874" cy="317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7"/>
              <a:endCxn id="38" idx="3"/>
            </p:cNvCxnSpPr>
            <p:nvPr/>
          </p:nvCxnSpPr>
          <p:spPr>
            <a:xfrm rot="5400000" flipH="1" flipV="1">
              <a:off x="6470463" y="2965263"/>
              <a:ext cx="394074" cy="317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0" idx="0"/>
              <a:endCxn id="32" idx="4"/>
            </p:cNvCxnSpPr>
            <p:nvPr/>
          </p:nvCxnSpPr>
          <p:spPr>
            <a:xfrm rot="5400000" flipH="1" flipV="1">
              <a:off x="5715000" y="2590800"/>
              <a:ext cx="1371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8" idx="0"/>
              <a:endCxn id="31" idx="4"/>
            </p:cNvCxnSpPr>
            <p:nvPr/>
          </p:nvCxnSpPr>
          <p:spPr>
            <a:xfrm rot="5400000" flipH="1" flipV="1">
              <a:off x="6819900" y="2552700"/>
              <a:ext cx="228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6"/>
              <a:endCxn id="33" idx="2"/>
            </p:cNvCxnSpPr>
            <p:nvPr/>
          </p:nvCxnSpPr>
          <p:spPr>
            <a:xfrm>
              <a:off x="7620000" y="3429000"/>
              <a:ext cx="609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3" idx="7"/>
              <a:endCxn id="34" idx="3"/>
            </p:cNvCxnSpPr>
            <p:nvPr/>
          </p:nvCxnSpPr>
          <p:spPr>
            <a:xfrm rot="5400000" flipH="1" flipV="1">
              <a:off x="8413563" y="3079563"/>
              <a:ext cx="317874" cy="165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6" idx="7"/>
              <a:endCxn id="37" idx="3"/>
            </p:cNvCxnSpPr>
            <p:nvPr/>
          </p:nvCxnSpPr>
          <p:spPr>
            <a:xfrm rot="5400000" flipH="1" flipV="1">
              <a:off x="7384863" y="2889063"/>
              <a:ext cx="622674" cy="241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8" idx="5"/>
              <a:endCxn id="36" idx="1"/>
            </p:cNvCxnSpPr>
            <p:nvPr/>
          </p:nvCxnSpPr>
          <p:spPr>
            <a:xfrm rot="16200000" flipH="1">
              <a:off x="7003863" y="2965263"/>
              <a:ext cx="394074" cy="317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8" idx="7"/>
              <a:endCxn id="35" idx="3"/>
            </p:cNvCxnSpPr>
            <p:nvPr/>
          </p:nvCxnSpPr>
          <p:spPr>
            <a:xfrm rot="5400000" flipH="1" flipV="1">
              <a:off x="6927663" y="1822263"/>
              <a:ext cx="1003674" cy="7750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5"/>
              <a:endCxn id="34" idx="1"/>
            </p:cNvCxnSpPr>
            <p:nvPr/>
          </p:nvCxnSpPr>
          <p:spPr>
            <a:xfrm rot="16200000" flipH="1">
              <a:off x="7803963" y="1936563"/>
              <a:ext cx="1079874" cy="6226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7" idx="6"/>
              <a:endCxn id="34" idx="2"/>
            </p:cNvCxnSpPr>
            <p:nvPr/>
          </p:nvCxnSpPr>
          <p:spPr>
            <a:xfrm>
              <a:off x="8077200" y="2590800"/>
              <a:ext cx="5334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8" idx="6"/>
              <a:endCxn id="37" idx="2"/>
            </p:cNvCxnSpPr>
            <p:nvPr/>
          </p:nvCxnSpPr>
          <p:spPr>
            <a:xfrm flipV="1">
              <a:off x="7086600" y="2590800"/>
              <a:ext cx="6858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7" idx="0"/>
              <a:endCxn id="35" idx="4"/>
            </p:cNvCxnSpPr>
            <p:nvPr/>
          </p:nvCxnSpPr>
          <p:spPr>
            <a:xfrm rot="5400000" flipH="1" flipV="1">
              <a:off x="7581900" y="2095500"/>
              <a:ext cx="685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187720" y="5791200"/>
            <a:ext cx="2679680" cy="826532"/>
            <a:chOff x="6858000" y="3962400"/>
            <a:chExt cx="2747310" cy="826532"/>
          </a:xfrm>
        </p:grpSpPr>
        <p:sp>
          <p:nvSpPr>
            <p:cNvPr id="57" name="Oval 56"/>
            <p:cNvSpPr/>
            <p:nvPr/>
          </p:nvSpPr>
          <p:spPr>
            <a:xfrm>
              <a:off x="6858000" y="4005942"/>
              <a:ext cx="304800" cy="304800"/>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6858000" y="4463142"/>
              <a:ext cx="304800" cy="3048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7162796" y="3962400"/>
              <a:ext cx="2253249" cy="369332"/>
            </a:xfrm>
            <a:prstGeom prst="rect">
              <a:avLst/>
            </a:prstGeom>
            <a:noFill/>
          </p:spPr>
          <p:txBody>
            <a:bodyPr wrap="none" rtlCol="0">
              <a:spAutoFit/>
            </a:bodyPr>
            <a:lstStyle/>
            <a:p>
              <a:r>
                <a:rPr lang="en-US" dirty="0" smtClean="0"/>
                <a:t>= male, proportion </a:t>
              </a:r>
              <a:r>
                <a:rPr lang="en-US" i="1" dirty="0" smtClean="0"/>
                <a:t>p</a:t>
              </a:r>
              <a:endParaRPr lang="en-US" dirty="0"/>
            </a:p>
          </p:txBody>
        </p:sp>
        <p:sp>
          <p:nvSpPr>
            <p:cNvPr id="60" name="TextBox 59"/>
            <p:cNvSpPr txBox="1"/>
            <p:nvPr/>
          </p:nvSpPr>
          <p:spPr>
            <a:xfrm>
              <a:off x="7162800" y="4419600"/>
              <a:ext cx="2442510" cy="369332"/>
            </a:xfrm>
            <a:prstGeom prst="rect">
              <a:avLst/>
            </a:prstGeom>
            <a:noFill/>
          </p:spPr>
          <p:txBody>
            <a:bodyPr wrap="none" rtlCol="0">
              <a:spAutoFit/>
            </a:bodyPr>
            <a:lstStyle/>
            <a:p>
              <a:r>
                <a:rPr lang="en-US" dirty="0" smtClean="0"/>
                <a:t>= female, proportion </a:t>
              </a:r>
              <a:r>
                <a:rPr lang="en-US" i="1" dirty="0" smtClean="0"/>
                <a:t>q</a:t>
              </a:r>
              <a:endParaRPr lang="en-US" i="1"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of Spatial Segregation</a:t>
            </a:r>
            <a:endParaRPr lang="en-US" dirty="0"/>
          </a:p>
        </p:txBody>
      </p:sp>
      <p:sp>
        <p:nvSpPr>
          <p:cNvPr id="5" name="Text Placeholder 4"/>
          <p:cNvSpPr>
            <a:spLocks noGrp="1"/>
          </p:cNvSpPr>
          <p:nvPr>
            <p:ph type="body" idx="1"/>
          </p:nvPr>
        </p:nvSpPr>
        <p:spPr/>
        <p:txBody>
          <a:bodyPr/>
          <a:lstStyle/>
          <a:p>
            <a:r>
              <a:rPr lang="en-US" dirty="0" smtClean="0"/>
              <a:t>Schelling Model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Schelling Model			    </a:t>
            </a:r>
            <a:r>
              <a:rPr lang="en-US" sz="1800" b="0" dirty="0" smtClean="0">
                <a:solidFill>
                  <a:schemeClr val="bg1">
                    <a:lumMod val="50000"/>
                  </a:schemeClr>
                </a:solidFill>
              </a:rPr>
              <a:t>(1972, 1978)</a:t>
            </a:r>
            <a:endParaRPr lang="en-US" b="0" dirty="0">
              <a:solidFill>
                <a:schemeClr val="bg1">
                  <a:lumMod val="50000"/>
                </a:schemeClr>
              </a:solidFill>
            </a:endParaRPr>
          </a:p>
        </p:txBody>
      </p:sp>
      <p:sp>
        <p:nvSpPr>
          <p:cNvPr id="5" name="Content Placeholder 4"/>
          <p:cNvSpPr>
            <a:spLocks noGrp="1"/>
          </p:cNvSpPr>
          <p:nvPr>
            <p:ph idx="1"/>
          </p:nvPr>
        </p:nvSpPr>
        <p:spPr>
          <a:xfrm>
            <a:off x="457200" y="1600200"/>
            <a:ext cx="8229600" cy="5257800"/>
          </a:xfrm>
        </p:spPr>
        <p:txBody>
          <a:bodyPr>
            <a:normAutofit/>
          </a:bodyPr>
          <a:lstStyle/>
          <a:p>
            <a:pPr lvl="1"/>
            <a:r>
              <a:rPr lang="en-US" dirty="0" err="1" smtClean="0"/>
              <a:t>Simpl</a:t>
            </a:r>
            <a:r>
              <a:rPr lang="en-US" dirty="0" smtClean="0"/>
              <a:t>. 1: people=</a:t>
            </a:r>
            <a:r>
              <a:rPr lang="en-US" i="1" dirty="0" smtClean="0"/>
              <a:t>agents</a:t>
            </a:r>
            <a:r>
              <a:rPr lang="en-US" dirty="0" smtClean="0"/>
              <a:t> in 2 groups</a:t>
            </a:r>
          </a:p>
          <a:p>
            <a:pPr lvl="1"/>
            <a:r>
              <a:rPr lang="en-US" dirty="0" err="1" smtClean="0"/>
              <a:t>Simpl</a:t>
            </a:r>
            <a:r>
              <a:rPr lang="en-US" dirty="0" smtClean="0"/>
              <a:t>. </a:t>
            </a:r>
            <a:r>
              <a:rPr lang="en-US" dirty="0" smtClean="0"/>
              <a:t>2: </a:t>
            </a:r>
            <a:r>
              <a:rPr lang="en-US" dirty="0" smtClean="0"/>
              <a:t>space=grid </a:t>
            </a:r>
            <a:r>
              <a:rPr lang="en-US" dirty="0" smtClean="0"/>
              <a:t>(8 neighbors)</a:t>
            </a:r>
          </a:p>
          <a:p>
            <a:pPr lvl="1"/>
            <a:r>
              <a:rPr lang="en-US" dirty="0" err="1" smtClean="0"/>
              <a:t>Simpl</a:t>
            </a:r>
            <a:r>
              <a:rPr lang="en-US" dirty="0" smtClean="0"/>
              <a:t>. 3: time in </a:t>
            </a:r>
            <a:r>
              <a:rPr lang="en-US" i="1" dirty="0" smtClean="0"/>
              <a:t>rounds</a:t>
            </a:r>
            <a:endParaRPr lang="en-US" dirty="0" smtClean="0"/>
          </a:p>
          <a:p>
            <a:r>
              <a:rPr lang="en-US" dirty="0" err="1" smtClean="0"/>
              <a:t>Homophily</a:t>
            </a:r>
            <a:r>
              <a:rPr lang="en-US" dirty="0" smtClean="0"/>
              <a:t> constraint</a:t>
            </a:r>
            <a:endParaRPr lang="en-US" dirty="0" smtClean="0"/>
          </a:p>
          <a:p>
            <a:pPr lvl="1"/>
            <a:r>
              <a:rPr lang="en-US" dirty="0" smtClean="0"/>
              <a:t>Agents need </a:t>
            </a:r>
            <a:r>
              <a:rPr lang="en-US" i="1" dirty="0" smtClean="0"/>
              <a:t>threshold </a:t>
            </a:r>
            <a:r>
              <a:rPr lang="en-US" dirty="0" smtClean="0"/>
              <a:t>in-group neighbors</a:t>
            </a:r>
          </a:p>
          <a:p>
            <a:pPr lvl="1"/>
            <a:r>
              <a:rPr lang="en-US" dirty="0" smtClean="0"/>
              <a:t>Else “discontent” – will move in next round</a:t>
            </a:r>
          </a:p>
          <a:p>
            <a:endParaRPr lang="en-US" dirty="0" smtClean="0"/>
          </a:p>
          <a:p>
            <a:endParaRPr lang="en-US" dirty="0"/>
          </a:p>
        </p:txBody>
      </p:sp>
      <p:sp>
        <p:nvSpPr>
          <p:cNvPr id="6" name="TextBox 5"/>
          <p:cNvSpPr txBox="1"/>
          <p:nvPr/>
        </p:nvSpPr>
        <p:spPr>
          <a:xfrm>
            <a:off x="0" y="6488668"/>
            <a:ext cx="6379375" cy="369332"/>
          </a:xfrm>
          <a:prstGeom prst="rect">
            <a:avLst/>
          </a:prstGeom>
          <a:noFill/>
        </p:spPr>
        <p:txBody>
          <a:bodyPr wrap="none" rtlCol="0">
            <a:spAutoFit/>
          </a:bodyPr>
          <a:lstStyle/>
          <a:p>
            <a:r>
              <a:rPr lang="en-US" dirty="0" smtClean="0"/>
              <a:t>* “models are always wrong, but sometimes they can be useful”</a:t>
            </a:r>
            <a:endParaRPr lang="en-US" dirty="0"/>
          </a:p>
        </p:txBody>
      </p:sp>
      <p:graphicFrame>
        <p:nvGraphicFramePr>
          <p:cNvPr id="7" name="Table 6"/>
          <p:cNvGraphicFramePr>
            <a:graphicFrameLocks noGrp="1"/>
          </p:cNvGraphicFramePr>
          <p:nvPr/>
        </p:nvGraphicFramePr>
        <p:xfrm>
          <a:off x="7620000" y="3200400"/>
          <a:ext cx="1066800" cy="1112520"/>
        </p:xfrm>
        <a:graphic>
          <a:graphicData uri="http://schemas.openxmlformats.org/drawingml/2006/table">
            <a:tbl>
              <a:tblPr>
                <a:tableStyleId>{D7AC3CCA-C797-4891-BE02-D94E43425B78}</a:tableStyleId>
              </a:tblPr>
              <a:tblGrid>
                <a:gridCol w="355600"/>
                <a:gridCol w="355600"/>
                <a:gridCol w="355600"/>
              </a:tblGrid>
              <a:tr h="370840">
                <a:tc>
                  <a:txBody>
                    <a:bodyPr/>
                    <a:lstStyle/>
                    <a:p>
                      <a:r>
                        <a:rPr lang="en-US" dirty="0" smtClean="0"/>
                        <a:t>1</a:t>
                      </a:r>
                      <a:endParaRPr lang="en-US" dirty="0"/>
                    </a:p>
                  </a:txBody>
                  <a:tcPr>
                    <a:solidFill>
                      <a:schemeClr val="accent2"/>
                    </a:solidFill>
                  </a:tcPr>
                </a:tc>
                <a:tc>
                  <a:txBody>
                    <a:bodyPr/>
                    <a:lstStyle/>
                    <a:p>
                      <a:r>
                        <a:rPr lang="en-US" dirty="0" smtClean="0">
                          <a:solidFill>
                            <a:schemeClr val="bg1"/>
                          </a:solidFill>
                        </a:rPr>
                        <a:t>2</a:t>
                      </a:r>
                      <a:endParaRPr lang="en-US" dirty="0">
                        <a:solidFill>
                          <a:schemeClr val="bg1"/>
                        </a:solidFill>
                      </a:endParaRPr>
                    </a:p>
                  </a:txBody>
                  <a:tcPr>
                    <a:solidFill>
                      <a:schemeClr val="tx1"/>
                    </a:solidFill>
                  </a:tcPr>
                </a:tc>
                <a:tc>
                  <a:txBody>
                    <a:bodyPr/>
                    <a:lstStyle/>
                    <a:p>
                      <a:r>
                        <a:rPr lang="en-US" dirty="0" smtClean="0"/>
                        <a:t>3</a:t>
                      </a:r>
                      <a:endParaRPr lang="en-US" dirty="0"/>
                    </a:p>
                  </a:txBody>
                  <a:tcPr>
                    <a:solidFill>
                      <a:schemeClr val="accent2"/>
                    </a:solidFill>
                  </a:tcPr>
                </a:tc>
              </a:tr>
              <a:tr h="370840">
                <a:tc>
                  <a:txBody>
                    <a:bodyPr/>
                    <a:lstStyle/>
                    <a:p>
                      <a:r>
                        <a:rPr lang="en-US" dirty="0" smtClean="0"/>
                        <a:t>4</a:t>
                      </a:r>
                      <a:endParaRPr lang="en-US" dirty="0"/>
                    </a:p>
                  </a:txBody>
                  <a:tcPr>
                    <a:solidFill>
                      <a:schemeClr val="accent2"/>
                    </a:solidFill>
                  </a:tcPr>
                </a:tc>
                <a:tc>
                  <a:txBody>
                    <a:bodyPr/>
                    <a:lstStyle/>
                    <a:p>
                      <a:endParaRPr lang="en-US" dirty="0"/>
                    </a:p>
                  </a:txBody>
                  <a:tcPr>
                    <a:solidFill>
                      <a:schemeClr val="accent1"/>
                    </a:solidFill>
                  </a:tcPr>
                </a:tc>
                <a:tc>
                  <a:txBody>
                    <a:bodyPr/>
                    <a:lstStyle/>
                    <a:p>
                      <a:r>
                        <a:rPr lang="en-US" dirty="0" smtClean="0"/>
                        <a:t>5</a:t>
                      </a:r>
                      <a:endParaRPr lang="en-US" dirty="0"/>
                    </a:p>
                  </a:txBody>
                  <a:tcPr>
                    <a:solidFill>
                      <a:schemeClr val="accent1"/>
                    </a:solidFill>
                  </a:tcPr>
                </a:tc>
              </a:tr>
              <a:tr h="370840">
                <a:tc>
                  <a:txBody>
                    <a:bodyPr/>
                    <a:lstStyle/>
                    <a:p>
                      <a:r>
                        <a:rPr lang="en-US" dirty="0" smtClean="0"/>
                        <a:t>6</a:t>
                      </a:r>
                      <a:endParaRPr lang="en-US" dirty="0"/>
                    </a:p>
                  </a:txBody>
                  <a:tcPr>
                    <a:solidFill>
                      <a:schemeClr val="accent1"/>
                    </a:solidFill>
                  </a:tcPr>
                </a:tc>
                <a:tc>
                  <a:txBody>
                    <a:bodyPr/>
                    <a:lstStyle/>
                    <a:p>
                      <a:r>
                        <a:rPr lang="en-US" dirty="0" smtClean="0"/>
                        <a:t>7</a:t>
                      </a:r>
                      <a:endParaRPr lang="en-US" dirty="0"/>
                    </a:p>
                  </a:txBody>
                  <a:tcPr>
                    <a:solidFill>
                      <a:schemeClr val="accent2"/>
                    </a:solidFill>
                  </a:tcPr>
                </a:tc>
                <a:tc>
                  <a:txBody>
                    <a:bodyPr/>
                    <a:lstStyle/>
                    <a:p>
                      <a:r>
                        <a:rPr lang="en-US" dirty="0" smtClean="0"/>
                        <a:t>8</a:t>
                      </a:r>
                      <a:endParaRPr lang="en-US" dirty="0"/>
                    </a:p>
                  </a:txBody>
                  <a:tcPr>
                    <a:solidFill>
                      <a:schemeClr val="accent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AI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6770</TotalTime>
  <Words>892</Words>
  <Application>LibreOffice/5.4.3.2$Linux_X86_64 LibreOffice_project/40m0$Build-2</Application>
  <PresentationFormat>On-screen Show (4:3)</PresentationFormat>
  <Paragraphs>148</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AAIT Theme</vt:lpstr>
      <vt:lpstr>Homophily</vt:lpstr>
      <vt:lpstr>Today… Homophily!</vt:lpstr>
      <vt:lpstr>Review: Community structure</vt:lpstr>
      <vt:lpstr>Grouping by similarity…</vt:lpstr>
      <vt:lpstr>Measuring homophily</vt:lpstr>
      <vt:lpstr>Example: Childhood friendships</vt:lpstr>
      <vt:lpstr>Individual Exercise:</vt:lpstr>
      <vt:lpstr>Model of Spatial Segregation</vt:lpstr>
      <vt:lpstr>Schelling Model       (1972, 1978)</vt:lpstr>
      <vt:lpstr>Local homophily → Global effect</vt:lpstr>
      <vt:lpstr>Local homophily → Global effect</vt:lpstr>
      <vt:lpstr>Mechanisms of homophily</vt:lpstr>
      <vt:lpstr>Group Discussion:</vt:lpstr>
      <vt:lpstr>Selection v. Social Influence</vt:lpstr>
      <vt:lpstr>What’s at play in Homophily? </vt:lpstr>
      <vt:lpstr>Example: Homophily &amp; Health?</vt:lpstr>
      <vt:lpstr>Example: Wikipedia editors</vt:lpstr>
      <vt:lpstr>Group Discussion:</vt:lpstr>
      <vt:lpstr>Affiliation</vt:lpstr>
      <vt:lpstr>Extrinsic node properties – Foci</vt:lpstr>
      <vt:lpstr>Affiliation networks</vt:lpstr>
      <vt:lpstr>Social-Affiliation Networks</vt:lpstr>
      <vt:lpstr>3 types of Closure</vt:lpstr>
      <vt:lpstr>Slide 24</vt:lpstr>
      <vt:lpstr>Announcements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 Analysis</dc:title>
  <dc:subject/>
  <dc:creator>Stephen Wu</dc:creator>
  <dc:description/>
  <cp:lastModifiedBy>Stephen Wu</cp:lastModifiedBy>
  <cp:revision>377</cp:revision>
  <dcterms:created xsi:type="dcterms:W3CDTF">2018-03-07T10:46:38Z</dcterms:created>
  <dcterms:modified xsi:type="dcterms:W3CDTF">2018-05-07T07:57:14Z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