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20"/>
  </p:notesMasterIdLst>
  <p:sldIdLst>
    <p:sldId id="256" r:id="rId2"/>
    <p:sldId id="410" r:id="rId3"/>
    <p:sldId id="409" r:id="rId4"/>
    <p:sldId id="390" r:id="rId5"/>
    <p:sldId id="421" r:id="rId6"/>
    <p:sldId id="411" r:id="rId7"/>
    <p:sldId id="404" r:id="rId8"/>
    <p:sldId id="412" r:id="rId9"/>
    <p:sldId id="413" r:id="rId10"/>
    <p:sldId id="416" r:id="rId11"/>
    <p:sldId id="415" r:id="rId12"/>
    <p:sldId id="417" r:id="rId13"/>
    <p:sldId id="414" r:id="rId14"/>
    <p:sldId id="418" r:id="rId15"/>
    <p:sldId id="419" r:id="rId16"/>
    <p:sldId id="420" r:id="rId17"/>
    <p:sldId id="422" r:id="rId18"/>
    <p:sldId id="325" r:id="rId1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CC9900"/>
    <a:srgbClr val="FFCC6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225" autoAdjust="0"/>
    <p:restoredTop sz="89525" autoAdjust="0"/>
  </p:normalViewPr>
  <p:slideViewPr>
    <p:cSldViewPr>
      <p:cViewPr varScale="1">
        <p:scale>
          <a:sx n="99" d="100"/>
          <a:sy n="99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AE066-929E-4C9D-ABCF-990BD1072CD3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1ED5D-D581-45DD-8794-E9C46D49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q=0 =&gt;</a:t>
            </a:r>
            <a:r>
              <a:rPr lang="en-US" baseline="0" dirty="0" smtClean="0"/>
              <a:t> uniformly random attachment</a:t>
            </a:r>
          </a:p>
          <a:p>
            <a:r>
              <a:rPr lang="en-US" baseline="0" dirty="0" smtClean="0"/>
              <a:t>q=1 =&gt; 1</a:t>
            </a:r>
            <a:r>
              <a:rPr lang="en-US" baseline="30000" dirty="0" smtClean="0"/>
              <a:t>st</a:t>
            </a:r>
            <a:r>
              <a:rPr lang="en-US" baseline="0" dirty="0" smtClean="0"/>
              <a:t> node random, rest found via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5/26/2018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view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 anchor="t"/>
          <a:lstStyle>
            <a:lvl1pPr algn="l">
              <a:defRPr sz="4000" b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40559"/>
            <a:ext cx="7772400" cy="769441"/>
          </a:xfrm>
        </p:spPr>
        <p:txBody>
          <a:bodyPr anchor="ctr" anchorCtr="1">
            <a:spAutoFit/>
          </a:bodyPr>
          <a:lstStyle>
            <a:lvl1pPr marL="0" indent="0" algn="ctr">
              <a:buNone/>
              <a:defRPr sz="4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9529-68D7-4B27-AE22-45CE24A50B5C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45" r:id="rId3"/>
    <p:sldLayoutId id="2147483725" r:id="rId4"/>
    <p:sldLayoutId id="2147483734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4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pe.life/long-tailed-tra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700" spc="-1" dirty="0" smtClean="0">
                <a:solidFill>
                  <a:srgbClr val="1F497D"/>
                </a:solidFill>
              </a:rPr>
              <a:t>Growing Networks</a:t>
            </a:r>
            <a:endParaRPr lang="en-US" sz="6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Social Network Analysis, Lecture 8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MOJ 5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AAIT ITSC Spring 2018</a:t>
            </a:r>
            <a:endParaRPr lang="en-US" spc="-1" dirty="0" smtClean="0">
              <a:latin typeface="Arial"/>
            </a:endParaRPr>
          </a:p>
          <a:p>
            <a:pPr>
              <a:spcBef>
                <a:spcPts val="43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Instructor: Stephen Wu</a:t>
            </a:r>
            <a:endParaRPr lang="en-US" spc="-1" dirty="0" smtClean="0"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Diameter in pref.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Proposition</a:t>
            </a:r>
            <a:r>
              <a:rPr lang="en-US" dirty="0" smtClean="0"/>
              <a:t>:				</a:t>
            </a:r>
            <a:r>
              <a:rPr lang="en-US" sz="19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1900" dirty="0" err="1" smtClean="0">
                <a:solidFill>
                  <a:schemeClr val="bg1">
                    <a:lumMod val="75000"/>
                  </a:schemeClr>
                </a:solidFill>
              </a:rPr>
              <a:t>Bollobas</a:t>
            </a:r>
            <a:r>
              <a:rPr lang="en-US" sz="1900" dirty="0" smtClean="0">
                <a:solidFill>
                  <a:schemeClr val="bg1">
                    <a:lumMod val="75000"/>
                  </a:schemeClr>
                </a:solidFill>
              </a:rPr>
              <a:t> &amp; Riordan 2002)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In a preferential attachment model where each newborn node forms </a:t>
            </a:r>
            <a:r>
              <a:rPr lang="en-US" i="1" dirty="0" smtClean="0"/>
              <a:t>m</a:t>
            </a:r>
            <a:r>
              <a:rPr lang="en-US" sz="3600" dirty="0" smtClean="0">
                <a:latin typeface="Cambria Math"/>
                <a:ea typeface="Cambria Math"/>
              </a:rPr>
              <a:t>≥</a:t>
            </a:r>
            <a:r>
              <a:rPr lang="en-US" dirty="0" smtClean="0">
                <a:latin typeface="Cambria Math"/>
                <a:ea typeface="Cambria Math"/>
              </a:rPr>
              <a:t>2 links,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as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grows the resulting network will consist of a single component with diameter proportional to</a:t>
            </a:r>
          </a:p>
          <a:p>
            <a:pPr algn="ctr">
              <a:buNone/>
            </a:pPr>
            <a:r>
              <a:rPr lang="en-US" dirty="0" smtClean="0">
                <a:latin typeface="Cambria Math"/>
                <a:ea typeface="Cambria Math"/>
              </a:rPr>
              <a:t>log(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)/(log </a:t>
            </a:r>
            <a:r>
              <a:rPr lang="en-US" dirty="0" err="1" smtClean="0">
                <a:latin typeface="Cambria Math"/>
                <a:ea typeface="Cambria Math"/>
              </a:rPr>
              <a:t>log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)),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almost surely.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5410200"/>
            <a:ext cx="5638800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Cambria Math"/>
                <a:ea typeface="Cambria Math"/>
              </a:rPr>
              <a:t>Poisson: proportional to log(</a:t>
            </a:r>
            <a:r>
              <a:rPr lang="en-US" sz="2800" b="1" i="1" dirty="0" smtClean="0">
                <a:latin typeface="Cambria Math"/>
                <a:ea typeface="Cambria Math"/>
              </a:rPr>
              <a:t>n</a:t>
            </a:r>
            <a:r>
              <a:rPr lang="en-US" sz="2800" b="1" dirty="0" smtClean="0">
                <a:latin typeface="Cambria Math"/>
                <a:ea typeface="Cambria Math"/>
              </a:rPr>
              <a:t>).</a:t>
            </a:r>
          </a:p>
          <a:p>
            <a:pPr algn="ctr"/>
            <a:r>
              <a:rPr lang="en-US" sz="2800" b="1" dirty="0" smtClean="0">
                <a:latin typeface="Cambria Math"/>
                <a:ea typeface="Cambria Math"/>
              </a:rPr>
              <a:t>→ Pref. attach: lower diameter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</a:t>
            </a:r>
            <a:r>
              <a:rPr lang="en-US" dirty="0" err="1" smtClean="0"/>
              <a:t>Assortativity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219200"/>
            <a:ext cx="7772400" cy="4290405"/>
          </a:xfrm>
        </p:spPr>
        <p:txBody>
          <a:bodyPr/>
          <a:lstStyle/>
          <a:p>
            <a:r>
              <a:rPr lang="en-US" dirty="0" smtClean="0"/>
              <a:t>Do you </a:t>
            </a:r>
            <a:r>
              <a:rPr lang="en-US" smtClean="0"/>
              <a:t>expect a node </a:t>
            </a:r>
            <a:r>
              <a:rPr lang="en-US" dirty="0" smtClean="0"/>
              <a:t>to connect to other nodes that have a similar node degree, or different?</a:t>
            </a:r>
          </a:p>
          <a:p>
            <a:r>
              <a:rPr lang="en-US" dirty="0" smtClean="0"/>
              <a:t>(e.g., high degree nodes connect with other high degree nodes)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5715000"/>
            <a:ext cx="3962400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Cambria Math"/>
                <a:ea typeface="Cambria Math"/>
              </a:rPr>
              <a:t>Real networks: SIMILAR!</a:t>
            </a:r>
          </a:p>
          <a:p>
            <a:pPr algn="ctr"/>
            <a:r>
              <a:rPr lang="en-US" sz="2800" b="1" dirty="0" smtClean="0">
                <a:latin typeface="Cambria Math"/>
                <a:ea typeface="Cambria Math"/>
              </a:rPr>
              <a:t>→ </a:t>
            </a:r>
            <a:r>
              <a:rPr lang="en-US" sz="2800" b="1" dirty="0" err="1" smtClean="0">
                <a:latin typeface="Cambria Math"/>
                <a:ea typeface="Cambria Math"/>
              </a:rPr>
              <a:t>Assortativity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Assortativity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Nodes’ and their neighbors’ degrees are positively correlated</a:t>
            </a:r>
          </a:p>
          <a:p>
            <a:r>
              <a:rPr lang="en-US" u="sng" dirty="0" smtClean="0"/>
              <a:t>Proposition</a:t>
            </a:r>
            <a:r>
              <a:rPr lang="en-US" dirty="0" smtClean="0"/>
              <a:t>: On average…</a:t>
            </a:r>
          </a:p>
          <a:p>
            <a:pPr marL="1200150" lvl="1" indent="-742950">
              <a:buFont typeface="+mj-lt"/>
              <a:buAutoNum type="alphaUcPeriod"/>
            </a:pPr>
            <a:r>
              <a:rPr lang="en-US" dirty="0" smtClean="0"/>
              <a:t>Node </a:t>
            </a:r>
            <a:r>
              <a:rPr lang="en-US" i="1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degree is larger than node </a:t>
            </a:r>
            <a:r>
              <a:rPr lang="en-US" i="1" dirty="0" err="1" smtClean="0"/>
              <a:t>j</a:t>
            </a:r>
            <a:r>
              <a:rPr lang="en-US" dirty="0" err="1" smtClean="0"/>
              <a:t>’s</a:t>
            </a:r>
            <a:r>
              <a:rPr lang="en-US" dirty="0" smtClean="0"/>
              <a:t> degree at time </a:t>
            </a:r>
            <a:r>
              <a:rPr lang="en-US" i="1" dirty="0" smtClean="0"/>
              <a:t>t</a:t>
            </a:r>
            <a:r>
              <a:rPr lang="en-US" dirty="0" smtClean="0"/>
              <a:t> after both are born …</a:t>
            </a:r>
          </a:p>
          <a:p>
            <a:pPr marL="1200150" lvl="1" indent="-742950">
              <a:buNone/>
            </a:pPr>
            <a:r>
              <a:rPr lang="en-US" dirty="0" smtClean="0"/>
              <a:t>	    if and only if </a:t>
            </a:r>
            <a:r>
              <a:rPr lang="en-US" i="1" dirty="0" err="1" smtClean="0"/>
              <a:t>i</a:t>
            </a:r>
            <a:r>
              <a:rPr lang="en-US" dirty="0" smtClean="0"/>
              <a:t> is older than </a:t>
            </a:r>
            <a:r>
              <a:rPr lang="en-US" i="1" dirty="0" smtClean="0"/>
              <a:t>j</a:t>
            </a:r>
            <a:r>
              <a:rPr lang="en-US" dirty="0" smtClean="0"/>
              <a:t>. </a:t>
            </a:r>
          </a:p>
          <a:p>
            <a:pPr marL="1200150" lvl="1" indent="-742950">
              <a:buFont typeface="+mj-lt"/>
              <a:buAutoNum type="alphaUcPeriod" startAt="2"/>
            </a:pPr>
            <a:r>
              <a:rPr lang="en-US" dirty="0" smtClean="0"/>
              <a:t>In that case, the estimated distribution of </a:t>
            </a:r>
            <a:r>
              <a:rPr lang="en-US" i="1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neighbors’ degrees  </a:t>
            </a:r>
          </a:p>
          <a:p>
            <a:pPr marL="1200150" lvl="1" indent="-742950">
              <a:buNone/>
            </a:pPr>
            <a:r>
              <a:rPr lang="en-US" i="1" dirty="0" smtClean="0"/>
              <a:t>	strictly first order stochastically dominates </a:t>
            </a:r>
          </a:p>
          <a:p>
            <a:pPr marL="1200150" lvl="1" indent="-742950">
              <a:buNone/>
            </a:pPr>
            <a:r>
              <a:rPr lang="en-US" i="1" dirty="0" smtClean="0"/>
              <a:t>	</a:t>
            </a:r>
            <a:r>
              <a:rPr lang="en-US" dirty="0" smtClean="0"/>
              <a:t>that of </a:t>
            </a:r>
            <a:r>
              <a:rPr lang="en-US" i="1" dirty="0" err="1" smtClean="0"/>
              <a:t>j</a:t>
            </a:r>
            <a:r>
              <a:rPr lang="en-US" dirty="0" err="1" smtClean="0"/>
              <a:t>’s</a:t>
            </a:r>
            <a:r>
              <a:rPr lang="en-US" dirty="0" smtClean="0"/>
              <a:t> at each time </a:t>
            </a:r>
            <a:r>
              <a:rPr lang="en-US" i="1" dirty="0" smtClean="0"/>
              <a:t>t</a:t>
            </a:r>
            <a:r>
              <a:rPr lang="en-US" dirty="0" smtClean="0"/>
              <a:t> &gt; </a:t>
            </a:r>
            <a:r>
              <a:rPr lang="en-US" i="1" dirty="0" smtClean="0"/>
              <a:t>j</a:t>
            </a:r>
            <a:r>
              <a:rPr lang="en-US" dirty="0" smtClean="0"/>
              <a:t>, and in particular for all </a:t>
            </a:r>
            <a:r>
              <a:rPr lang="en-US" i="1" dirty="0" smtClean="0"/>
              <a:t>d</a:t>
            </a:r>
            <a:r>
              <a:rPr lang="en-US" dirty="0" smtClean="0"/>
              <a:t> &lt;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grpSp>
        <p:nvGrpSpPr>
          <p:cNvPr id="4" name="Group 30"/>
          <p:cNvGrpSpPr/>
          <p:nvPr/>
        </p:nvGrpSpPr>
        <p:grpSpPr>
          <a:xfrm>
            <a:off x="5029200" y="228600"/>
            <a:ext cx="3810000" cy="4648200"/>
            <a:chOff x="4876800" y="1651002"/>
            <a:chExt cx="3810000" cy="4648200"/>
          </a:xfrm>
        </p:grpSpPr>
        <p:sp>
          <p:nvSpPr>
            <p:cNvPr id="5" name="TextBox 4"/>
            <p:cNvSpPr txBox="1"/>
            <p:nvPr/>
          </p:nvSpPr>
          <p:spPr>
            <a:xfrm>
              <a:off x="4876800" y="1651002"/>
              <a:ext cx="3810000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Prob</a:t>
              </a:r>
              <a:r>
                <a:rPr lang="en-US" sz="2400" dirty="0" smtClean="0"/>
                <a:t> that </a:t>
              </a:r>
              <a:r>
                <a:rPr lang="en-US" sz="2400" i="1" dirty="0" err="1" smtClean="0"/>
                <a:t>i</a:t>
              </a:r>
              <a:r>
                <a:rPr lang="en-US" sz="2400" dirty="0" smtClean="0"/>
                <a:t> has degree </a:t>
              </a:r>
              <a:r>
                <a:rPr lang="en-US" sz="2400" i="1" dirty="0" smtClean="0"/>
                <a:t>d</a:t>
              </a:r>
              <a:r>
                <a:rPr lang="en-US" sz="2400" dirty="0" smtClean="0"/>
                <a:t> is at least as high (and at least once higher) than </a:t>
              </a:r>
              <a:r>
                <a:rPr lang="en-US" sz="2400" i="1" dirty="0" smtClean="0"/>
                <a:t>j</a:t>
              </a:r>
              <a:endParaRPr lang="en-US" sz="24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5600700" y="4279902"/>
              <a:ext cx="3352800" cy="685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</a:t>
            </a:r>
            <a:r>
              <a:rPr lang="en-US" dirty="0" smtClean="0"/>
              <a:t>: </a:t>
            </a:r>
            <a:r>
              <a:rPr lang="en-US" dirty="0" err="1" smtClean="0"/>
              <a:t>Assortativity</a:t>
            </a:r>
            <a:endParaRPr lang="en-US" dirty="0"/>
          </a:p>
        </p:txBody>
      </p:sp>
      <p:pic>
        <p:nvPicPr>
          <p:cNvPr id="5" name="Picture 2" descr="Z:\home\swu\Desktop\assort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2716" y="1524001"/>
            <a:ext cx="8958568" cy="4678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in Growing networks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process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node chooses to link to node </a:t>
            </a:r>
            <a:r>
              <a:rPr lang="en-US" i="1" dirty="0" smtClean="0"/>
              <a:t>j</a:t>
            </a:r>
            <a:r>
              <a:rPr lang="en-US" dirty="0" smtClean="0"/>
              <a:t> (</a:t>
            </a:r>
            <a:r>
              <a:rPr lang="en-US" dirty="0" err="1" smtClean="0"/>
              <a:t>prob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Next:</a:t>
            </a:r>
          </a:p>
          <a:p>
            <a:pPr lvl="1"/>
            <a:r>
              <a:rPr lang="en-US" dirty="0" smtClean="0"/>
              <a:t>Follow from node </a:t>
            </a:r>
            <a:r>
              <a:rPr lang="en-US" i="1" dirty="0" smtClean="0"/>
              <a:t>j</a:t>
            </a:r>
            <a:r>
              <a:rPr lang="en-US" dirty="0" smtClean="0"/>
              <a:t> to another node with </a:t>
            </a:r>
            <a:r>
              <a:rPr lang="en-US" dirty="0" err="1" smtClean="0"/>
              <a:t>prob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endParaRPr lang="en-US" dirty="0" smtClean="0"/>
          </a:p>
          <a:p>
            <a:pPr lvl="1"/>
            <a:r>
              <a:rPr lang="en-US" dirty="0" smtClean="0"/>
              <a:t>Or jump to new node with </a:t>
            </a:r>
            <a:r>
              <a:rPr lang="en-US" dirty="0" err="1" smtClean="0"/>
              <a:t>prob</a:t>
            </a:r>
            <a:r>
              <a:rPr lang="en-US" dirty="0" smtClean="0"/>
              <a:t> 1-</a:t>
            </a:r>
            <a:r>
              <a:rPr lang="en-US" i="1" dirty="0" smtClean="0"/>
              <a:t>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040559"/>
            <a:ext cx="7772400" cy="239450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happens if </a:t>
            </a:r>
            <a:r>
              <a:rPr lang="en-US" i="1" dirty="0" smtClean="0"/>
              <a:t>q</a:t>
            </a:r>
            <a:r>
              <a:rPr lang="en-US" dirty="0" smtClean="0"/>
              <a:t>=0?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q</a:t>
            </a:r>
            <a:r>
              <a:rPr lang="en-US" dirty="0" smtClean="0"/>
              <a:t>=1?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04800" y="1219200"/>
            <a:ext cx="8229600" cy="20744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New node chooses to link to node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Next: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Follow from node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another node with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Or jump to new node with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1-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No lab 17</a:t>
            </a:r>
            <a:r>
              <a:rPr lang="en-US" b="1" baseline="30000" dirty="0" smtClean="0"/>
              <a:t>th</a:t>
            </a:r>
            <a:r>
              <a:rPr lang="en-US" b="1" dirty="0" smtClean="0"/>
              <a:t> or 24</a:t>
            </a:r>
            <a:r>
              <a:rPr lang="en-US" b="1" baseline="30000" dirty="0" smtClean="0"/>
              <a:t>th</a:t>
            </a:r>
            <a:r>
              <a:rPr lang="en-US" b="1" dirty="0" smtClean="0"/>
              <a:t> May</a:t>
            </a:r>
            <a:r>
              <a:rPr lang="en-US" dirty="0" smtClean="0"/>
              <a:t>: Lab will not meet, as I will be traveling. Use this time to complete Assignment 4.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Guest lecture 21</a:t>
            </a:r>
            <a:r>
              <a:rPr lang="en-US" b="1" baseline="30000" dirty="0" smtClean="0"/>
              <a:t>st</a:t>
            </a:r>
            <a:r>
              <a:rPr lang="en-US" b="1" dirty="0" smtClean="0"/>
              <a:t> May</a:t>
            </a:r>
            <a:r>
              <a:rPr lang="en-US" dirty="0" smtClean="0"/>
              <a:t>: Dr. </a:t>
            </a:r>
            <a:r>
              <a:rPr lang="en-US" dirty="0" err="1" smtClean="0"/>
              <a:t>Sunkari</a:t>
            </a:r>
            <a:r>
              <a:rPr lang="en-US" dirty="0" smtClean="0"/>
              <a:t> will give a guest lecture at the regular 1:30pm time on 21</a:t>
            </a:r>
            <a:r>
              <a:rPr lang="en-US" baseline="30000" dirty="0" smtClean="0"/>
              <a:t>st</a:t>
            </a:r>
            <a:r>
              <a:rPr lang="en-US" dirty="0" smtClean="0"/>
              <a:t> May covering “Contagion.” Attendance will be taken.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Academic Dishonesty</a:t>
            </a:r>
            <a:r>
              <a:rPr lang="en-US" dirty="0" smtClean="0"/>
              <a:t>: plagiarism or cheating will receive a </a:t>
            </a:r>
            <a:r>
              <a:rPr lang="en-US" i="1" dirty="0" smtClean="0"/>
              <a:t>score of “0”</a:t>
            </a:r>
            <a:r>
              <a:rPr lang="en-US" dirty="0" smtClean="0"/>
              <a:t> on an assignment/exam for the first penalty, and a </a:t>
            </a:r>
            <a:r>
              <a:rPr lang="en-US" i="1" dirty="0" smtClean="0"/>
              <a:t>1-year suspension </a:t>
            </a:r>
            <a:r>
              <a:rPr lang="en-US" dirty="0" smtClean="0"/>
              <a:t>for the second.</a:t>
            </a:r>
            <a:endParaRPr lang="en-US" b="1" dirty="0" smtClean="0"/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Midterm 1</a:t>
            </a:r>
            <a:r>
              <a:rPr lang="en-US" dirty="0" smtClean="0"/>
              <a:t>: Raw: mean= 45.3. Curve was </a:t>
            </a:r>
            <a:r>
              <a:rPr lang="en-US" i="1" dirty="0" smtClean="0"/>
              <a:t>y</a:t>
            </a:r>
            <a:r>
              <a:rPr lang="en-US" dirty="0" smtClean="0"/>
              <a:t>=(</a:t>
            </a:r>
            <a:r>
              <a:rPr lang="en-US" i="1" dirty="0" smtClean="0"/>
              <a:t>x</a:t>
            </a:r>
            <a:r>
              <a:rPr lang="en-US" dirty="0" smtClean="0"/>
              <a:t>-35)* 45/29 + 45, matching the span to AAU letter grades.</a:t>
            </a:r>
            <a:endParaRPr lang="en-US" b="1" dirty="0" smtClean="0"/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Late Assignments</a:t>
            </a:r>
            <a:r>
              <a:rPr lang="en-US" dirty="0" smtClean="0"/>
              <a:t>: All assignments must be submitted to pass the class.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Before</a:t>
            </a:r>
            <a:r>
              <a:rPr lang="en-US" dirty="0" smtClean="0"/>
              <a:t>: Networks as graphs, Graph theory, Random graphs, </a:t>
            </a:r>
            <a:r>
              <a:rPr lang="en-US" dirty="0" err="1" smtClean="0"/>
              <a:t>Homophily</a:t>
            </a:r>
            <a:endParaRPr lang="en-US" dirty="0" smtClean="0"/>
          </a:p>
          <a:p>
            <a:pPr lvl="1"/>
            <a:r>
              <a:rPr lang="en-US" dirty="0" smtClean="0"/>
              <a:t>Temporal analysis necessary</a:t>
            </a:r>
          </a:p>
          <a:p>
            <a:r>
              <a:rPr lang="en-US" b="1" dirty="0" smtClean="0"/>
              <a:t>Today</a:t>
            </a:r>
            <a:r>
              <a:rPr lang="en-US" dirty="0" smtClean="0"/>
              <a:t>: Growing random networks, exhibit life-like characteristics?</a:t>
            </a:r>
          </a:p>
          <a:p>
            <a:pPr lvl="1"/>
            <a:r>
              <a:rPr lang="en-US" dirty="0" smtClean="0"/>
              <a:t>Preferential attachment</a:t>
            </a:r>
          </a:p>
          <a:p>
            <a:pPr lvl="1"/>
            <a:r>
              <a:rPr lang="en-US" dirty="0" err="1" smtClean="0"/>
              <a:t>Assortativity</a:t>
            </a:r>
            <a:r>
              <a:rPr lang="en-US" dirty="0" smtClean="0"/>
              <a:t> and degree correlation</a:t>
            </a:r>
          </a:p>
          <a:p>
            <a:pPr lvl="1"/>
            <a:r>
              <a:rPr lang="en-US" dirty="0" smtClean="0"/>
              <a:t>Clustering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Background: New links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Triadic closure: 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6"/>
                </a:solidFill>
              </a:rPr>
              <a:t>person</a:t>
            </a:r>
            <a:r>
              <a:rPr lang="en-US" dirty="0" smtClean="0"/>
              <a:t> =&gt; </a:t>
            </a:r>
            <a:r>
              <a:rPr lang="en-US" dirty="0" err="1" smtClean="0">
                <a:solidFill>
                  <a:schemeClr val="accent6"/>
                </a:solidFill>
              </a:rPr>
              <a:t>person:person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Focal closure:</a:t>
            </a:r>
          </a:p>
          <a:p>
            <a:pPr lvl="1">
              <a:buNone/>
            </a:pPr>
            <a:r>
              <a:rPr lang="en-US" dirty="0" smtClean="0">
                <a:solidFill>
                  <a:srgbClr val="CCCC00"/>
                </a:solidFill>
              </a:rPr>
              <a:t>focus</a:t>
            </a:r>
            <a:r>
              <a:rPr lang="en-US" dirty="0" smtClean="0"/>
              <a:t> =&gt; </a:t>
            </a:r>
            <a:r>
              <a:rPr lang="en-US" dirty="0" err="1" smtClean="0">
                <a:solidFill>
                  <a:schemeClr val="accent6"/>
                </a:solidFill>
              </a:rPr>
              <a:t>person:person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Membership closure: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6"/>
                </a:solidFill>
              </a:rPr>
              <a:t>person</a:t>
            </a:r>
            <a:r>
              <a:rPr lang="en-US" dirty="0" smtClean="0"/>
              <a:t> =&gt; </a:t>
            </a:r>
            <a:r>
              <a:rPr lang="en-US" dirty="0" err="1" smtClean="0">
                <a:solidFill>
                  <a:srgbClr val="CCCC00"/>
                </a:solidFill>
              </a:rPr>
              <a:t>focus:</a:t>
            </a:r>
            <a:r>
              <a:rPr lang="en-US" dirty="0" err="1" smtClean="0">
                <a:solidFill>
                  <a:schemeClr val="accent6"/>
                </a:solidFill>
              </a:rPr>
              <a:t>person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8691" y="4343400"/>
            <a:ext cx="418530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7391400" y="5257800"/>
            <a:ext cx="222608" cy="471756"/>
          </a:xfrm>
          <a:prstGeom prst="ellipse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5400000">
            <a:off x="6866732" y="4868068"/>
            <a:ext cx="177800" cy="500063"/>
          </a:xfrm>
          <a:prstGeom prst="ellipse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8729521">
            <a:off x="6830985" y="5079070"/>
            <a:ext cx="222608" cy="804557"/>
          </a:xfrm>
          <a:prstGeom prst="ellipse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7378698" y="4813305"/>
            <a:ext cx="254001" cy="6096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194496" y="4929188"/>
            <a:ext cx="859017" cy="37297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16577" y="4648200"/>
            <a:ext cx="222608" cy="304800"/>
          </a:xfrm>
          <a:prstGeom prst="ellipse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5400000">
            <a:off x="7912100" y="4889501"/>
            <a:ext cx="177800" cy="457200"/>
          </a:xfrm>
          <a:prstGeom prst="ellipse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3072264">
            <a:off x="7936949" y="4420621"/>
            <a:ext cx="222608" cy="765427"/>
          </a:xfrm>
          <a:prstGeom prst="ellipse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05544" y="5257800"/>
            <a:ext cx="222608" cy="381000"/>
          </a:xfrm>
          <a:prstGeom prst="ellipse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5780876" y="4868068"/>
            <a:ext cx="177800" cy="500063"/>
          </a:xfrm>
          <a:prstGeom prst="ellipse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8729521">
            <a:off x="5680082" y="5107923"/>
            <a:ext cx="222608" cy="629059"/>
          </a:xfrm>
          <a:prstGeom prst="ellipse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5400000">
            <a:off x="6292842" y="4813305"/>
            <a:ext cx="254001" cy="6096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3733800"/>
            <a:ext cx="246529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Social-Affiliation 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new nodes?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Pre-existing network: </a:t>
            </a:r>
            <a:r>
              <a:rPr lang="en-US" i="1" dirty="0" smtClean="0"/>
              <a:t>m </a:t>
            </a:r>
            <a:r>
              <a:rPr lang="en-US" dirty="0" smtClean="0"/>
              <a:t>connected nodes</a:t>
            </a:r>
          </a:p>
          <a:p>
            <a:r>
              <a:rPr lang="en-US" dirty="0" smtClean="0"/>
              <a:t>At “birth”:</a:t>
            </a:r>
          </a:p>
          <a:p>
            <a:pPr lvl="1"/>
            <a:r>
              <a:rPr lang="en-US" dirty="0" smtClean="0"/>
              <a:t>Index node’s “birth order” =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lvl="1"/>
            <a:r>
              <a:rPr lang="en-US" dirty="0" smtClean="0"/>
              <a:t>Node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gets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 links at random </a:t>
            </a:r>
          </a:p>
          <a:p>
            <a:r>
              <a:rPr lang="en-US" dirty="0" smtClean="0"/>
              <a:t>Later, at time </a:t>
            </a:r>
            <a:r>
              <a:rPr lang="en-US" i="1" dirty="0" smtClean="0"/>
              <a:t>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# New links =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-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real networks…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growing random network model… Express realistic properties?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 smtClean="0"/>
              <a:t>Nodes aren’t equally likely to link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 smtClean="0"/>
              <a:t>Low diameters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 smtClean="0"/>
              <a:t>High Clustering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040559"/>
            <a:ext cx="7772400" cy="2123658"/>
          </a:xfrm>
        </p:spPr>
        <p:txBody>
          <a:bodyPr/>
          <a:lstStyle/>
          <a:p>
            <a:r>
              <a:rPr lang="en-US" dirty="0" smtClean="0"/>
              <a:t>For a new node </a:t>
            </a:r>
            <a:r>
              <a:rPr lang="en-US" i="1" dirty="0" err="1" smtClean="0"/>
              <a:t>i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how would you pick nodes that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should link to at birth?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Preferential Attachment 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Barabasi</a:t>
            </a:r>
            <a:r>
              <a:rPr lang="en-US" sz="2000" b="0" dirty="0" smtClean="0"/>
              <a:t> &amp; Albert 1999)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u="sng" dirty="0" smtClean="0"/>
              <a:t>Idea</a:t>
            </a:r>
            <a:r>
              <a:rPr lang="en-US" dirty="0" smtClean="0"/>
              <a:t>: Nodes of high degree are more likely to form new links</a:t>
            </a:r>
          </a:p>
          <a:p>
            <a:pPr lvl="1"/>
            <a:r>
              <a:rPr lang="en-US" u="sng" dirty="0" smtClean="0"/>
              <a:t>Ex</a:t>
            </a:r>
            <a:r>
              <a:rPr lang="en-US" dirty="0" smtClean="0"/>
              <a:t>: Well-cited scientific papers more likely to be read &amp; cited 	   	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(Price 1976)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  <a:r>
              <a:rPr lang="en-US" dirty="0" err="1" smtClean="0"/>
              <a:t>long,fat,heavy</a:t>
            </a:r>
            <a:r>
              <a:rPr lang="en-US" dirty="0" smtClean="0"/>
              <a:t>}-tail/scale-free distr.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0486" y="6611779"/>
            <a:ext cx="76835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Image credit</a:t>
            </a:r>
            <a:r>
              <a:rPr lang="en-US" sz="1000" dirty="0" smtClean="0"/>
              <a:t>: Pender, Casey. </a:t>
            </a:r>
            <a:r>
              <a:rPr lang="en-US" sz="1000" i="1" dirty="0" smtClean="0"/>
              <a:t>The Long-tailed Network Structure of Trade. </a:t>
            </a:r>
            <a:r>
              <a:rPr lang="en-US" sz="1000" dirty="0" smtClean="0"/>
              <a:t>In Blog: </a:t>
            </a:r>
            <a:r>
              <a:rPr lang="en-US" sz="1000" dirty="0" err="1" smtClean="0"/>
              <a:t>PPE.life</a:t>
            </a:r>
            <a:r>
              <a:rPr lang="en-US" sz="1000" dirty="0" smtClean="0"/>
              <a:t>. 2017. Blog:</a:t>
            </a:r>
            <a:r>
              <a:rPr lang="en-US" sz="1000" i="1" dirty="0" smtClean="0"/>
              <a:t> </a:t>
            </a:r>
            <a:r>
              <a:rPr lang="en-US" sz="1000" dirty="0" smtClean="0">
                <a:hlinkClick r:id="rId3"/>
              </a:rPr>
              <a:t>http://ppe.life/long-tailed-trade/</a:t>
            </a:r>
            <a:r>
              <a:rPr lang="en-US" sz="1000" dirty="0" smtClean="0"/>
              <a:t>. </a:t>
            </a:r>
            <a:endParaRPr lang="en-US" sz="1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 r="50441"/>
          <a:stretch>
            <a:fillRect/>
          </a:stretch>
        </p:blipFill>
        <p:spPr bwMode="auto">
          <a:xfrm>
            <a:off x="1752600" y="4876800"/>
            <a:ext cx="2362200" cy="174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62000" y="4953000"/>
            <a:ext cx="990600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 few rich get richer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6600" y="5562600"/>
            <a:ext cx="114300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Long tail of “poor”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 l="49559" r="-2315"/>
          <a:stretch>
            <a:fillRect/>
          </a:stretch>
        </p:blipFill>
        <p:spPr bwMode="auto">
          <a:xfrm>
            <a:off x="5638800" y="4876800"/>
            <a:ext cx="2514600" cy="174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Pref. attachment on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New node is “born”; link to node </a:t>
            </a:r>
            <a:r>
              <a:rPr lang="en-US" i="1" dirty="0" err="1" smtClean="0"/>
              <a:t>i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en-US" dirty="0" smtClean="0"/>
              <a:t>Expected degree of </a:t>
            </a:r>
            <a:r>
              <a:rPr lang="en-US" i="1" dirty="0" err="1" smtClean="0"/>
              <a:t>i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(Using the mean-field approximation)</a:t>
            </a:r>
            <a:endParaRPr lang="en-US" sz="1800" dirty="0" smtClean="0"/>
          </a:p>
          <a:p>
            <a:r>
              <a:rPr lang="en-US" dirty="0" smtClean="0"/>
              <a:t>Freq. distr. of degree: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Microsoft Equation 3.0" r:id="rId4" imgW="0" imgH="0" progId="Equation.3">
              <p:embed/>
            </p:oleObj>
          </a:graphicData>
        </a:graphic>
      </p:graphicFrame>
      <p:grpSp>
        <p:nvGrpSpPr>
          <p:cNvPr id="7" name="Group 30"/>
          <p:cNvGrpSpPr/>
          <p:nvPr/>
        </p:nvGrpSpPr>
        <p:grpSpPr>
          <a:xfrm>
            <a:off x="1219200" y="2819400"/>
            <a:ext cx="3505200" cy="1135797"/>
            <a:chOff x="5486400" y="1422402"/>
            <a:chExt cx="3505200" cy="1135797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1727202"/>
              <a:ext cx="2895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new node will make </a:t>
              </a:r>
              <a:r>
                <a:rPr lang="en-US" sz="2400" i="1" dirty="0" smtClean="0"/>
                <a:t>m</a:t>
              </a:r>
              <a:r>
                <a:rPr lang="en-US" sz="2400" dirty="0" smtClean="0"/>
                <a:t> connections</a:t>
              </a:r>
              <a:endParaRPr lang="en-US" sz="24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382000" y="1422402"/>
              <a:ext cx="609600" cy="533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9"/>
          <p:cNvGrpSpPr/>
          <p:nvPr/>
        </p:nvGrpSpPr>
        <p:grpSpPr>
          <a:xfrm>
            <a:off x="6553201" y="2133600"/>
            <a:ext cx="2514599" cy="1200329"/>
            <a:chOff x="6441099" y="5088583"/>
            <a:chExt cx="2804743" cy="1200329"/>
          </a:xfrm>
        </p:grpSpPr>
        <p:sp>
          <p:nvSpPr>
            <p:cNvPr id="13" name="Left Brace 12"/>
            <p:cNvSpPr/>
            <p:nvPr/>
          </p:nvSpPr>
          <p:spPr>
            <a:xfrm rot="10800000">
              <a:off x="6441099" y="5164783"/>
              <a:ext cx="382465" cy="1066800"/>
            </a:xfrm>
            <a:prstGeom prst="leftBrace">
              <a:avLst>
                <a:gd name="adj1" fmla="val 44154"/>
                <a:gd name="adj2" fmla="val 5000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66059" y="5088583"/>
              <a:ext cx="237978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</a:rPr>
                <a:t>probability is proportionate to node degree</a:t>
              </a:r>
            </a:p>
          </p:txBody>
        </p:sp>
      </p:grp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267200" y="3505200"/>
          <a:ext cx="1150373" cy="990600"/>
        </p:xfrm>
        <a:graphic>
          <a:graphicData uri="http://schemas.openxmlformats.org/presentationml/2006/ole">
            <p:oleObj spid="_x0000_s1030" name="Microsoft Equation 3.0" r:id="rId5" imgW="457200" imgH="393480" progId="Equation.3">
              <p:embed/>
            </p:oleObj>
          </a:graphicData>
        </a:graphic>
      </p:graphicFrame>
      <p:grpSp>
        <p:nvGrpSpPr>
          <p:cNvPr id="22" name="Group 30"/>
          <p:cNvGrpSpPr/>
          <p:nvPr/>
        </p:nvGrpSpPr>
        <p:grpSpPr>
          <a:xfrm>
            <a:off x="5791200" y="3276600"/>
            <a:ext cx="3124200" cy="1135797"/>
            <a:chOff x="5257800" y="1422402"/>
            <a:chExt cx="3124200" cy="1135797"/>
          </a:xfrm>
        </p:grpSpPr>
        <p:sp>
          <p:nvSpPr>
            <p:cNvPr id="23" name="TextBox 22"/>
            <p:cNvSpPr txBox="1"/>
            <p:nvPr/>
          </p:nvSpPr>
          <p:spPr>
            <a:xfrm>
              <a:off x="5486400" y="1727202"/>
              <a:ext cx="2895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total # links * 2</a:t>
              </a:r>
            </a:p>
            <a:p>
              <a:pPr algn="ctr"/>
              <a:r>
                <a:rPr lang="en-US" sz="2400" dirty="0" smtClean="0"/>
                <a:t>(At time </a:t>
              </a:r>
              <a:r>
                <a:rPr lang="en-US" sz="2400" i="1" dirty="0" smtClean="0"/>
                <a:t>t</a:t>
              </a:r>
              <a:r>
                <a:rPr lang="en-US" sz="2400" dirty="0" smtClean="0"/>
                <a:t>: = 2 </a:t>
              </a:r>
              <a:r>
                <a:rPr lang="en-US" sz="2400" i="1" dirty="0" smtClean="0"/>
                <a:t>tm</a:t>
              </a:r>
              <a:r>
                <a:rPr lang="en-US" sz="2400" dirty="0" smtClean="0"/>
                <a:t>) 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16200000" flipV="1">
              <a:off x="5257800" y="1422402"/>
              <a:ext cx="3048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85800" y="2209800"/>
          <a:ext cx="5715001" cy="1160407"/>
        </p:xfrm>
        <a:graphic>
          <a:graphicData uri="http://schemas.openxmlformats.org/presentationml/2006/ole">
            <p:oleObj spid="_x0000_s1032" name="Microsoft Equation 3.0" r:id="rId6" imgW="2501640" imgH="50796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5867400" y="4648200"/>
          <a:ext cx="2438400" cy="1187116"/>
        </p:xfrm>
        <a:graphic>
          <a:graphicData uri="http://schemas.openxmlformats.org/presentationml/2006/ole">
            <p:oleObj spid="_x0000_s1034" name="Microsoft Equation 3.0" r:id="rId7" imgW="965160" imgH="46980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5791200" y="6019800"/>
          <a:ext cx="2406316" cy="609600"/>
        </p:xfrm>
        <a:graphic>
          <a:graphicData uri="http://schemas.openxmlformats.org/presentationml/2006/ole">
            <p:oleObj spid="_x0000_s1035" name="Microsoft Equation 3.0" r:id="rId8" imgW="9522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pref. attachment gets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67056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Long-tail degree distribution</a:t>
            </a:r>
          </a:p>
          <a:p>
            <a:r>
              <a:rPr lang="en-US" dirty="0" smtClean="0"/>
              <a:t>Older nodes have highest degrees</a:t>
            </a:r>
          </a:p>
          <a:p>
            <a:r>
              <a:rPr lang="en-US" dirty="0" smtClean="0"/>
              <a:t>Not always precise in practice (e.g., article citations)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2800" y="4267200"/>
            <a:ext cx="1828800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 Math"/>
                <a:ea typeface="Cambria Math"/>
              </a:rPr>
              <a:t>→ </a:t>
            </a:r>
            <a:r>
              <a:rPr lang="en-US" sz="2400" b="1" dirty="0" smtClean="0"/>
              <a:t>Hybrid models</a:t>
            </a:r>
            <a:r>
              <a:rPr lang="en-US" sz="2400" dirty="0" smtClean="0"/>
              <a:t>: </a:t>
            </a:r>
            <a:r>
              <a:rPr lang="en-US" dirty="0" smtClean="0"/>
              <a:t>random uniform + pref. attach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124200" y="2438400"/>
            <a:ext cx="1447800" cy="1219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27" name="Picture 3" descr="Z:\home\swu\Desktop\prefatta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5295900" cy="2171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AAI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8669</TotalTime>
  <Words>676</Words>
  <Application>LibreOffice/5.4.3.2$Linux_X86_64 LibreOffice_project/40m0$Build-2</Application>
  <PresentationFormat>On-screen Show (4:3)</PresentationFormat>
  <Paragraphs>110</Paragraphs>
  <Slides>18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AAIT Theme</vt:lpstr>
      <vt:lpstr>Microsoft Equation 3.0</vt:lpstr>
      <vt:lpstr>Growing Networks</vt:lpstr>
      <vt:lpstr>Outline</vt:lpstr>
      <vt:lpstr>Background: New links over time</vt:lpstr>
      <vt:lpstr>What about new nodes?</vt:lpstr>
      <vt:lpstr>Properties of real networks…</vt:lpstr>
      <vt:lpstr>Group Discussion:</vt:lpstr>
      <vt:lpstr>Preferential Attachment (Barabasi &amp; Albert 1999)</vt:lpstr>
      <vt:lpstr>Pref. attachment on a Graph</vt:lpstr>
      <vt:lpstr>What pref. attachment gets you</vt:lpstr>
      <vt:lpstr>Diameter in pref. attachment</vt:lpstr>
      <vt:lpstr>Degree Assortativity</vt:lpstr>
      <vt:lpstr>Group Discussion</vt:lpstr>
      <vt:lpstr>Assortativity</vt:lpstr>
      <vt:lpstr>Ex: Assortativity</vt:lpstr>
      <vt:lpstr>Clustering in Growing networks</vt:lpstr>
      <vt:lpstr>Simple process → clustering</vt:lpstr>
      <vt:lpstr>Group Discussion:</vt:lpstr>
      <vt:lpstr>Announcements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subject/>
  <dc:creator>Stephen Wu</dc:creator>
  <dc:description/>
  <cp:lastModifiedBy>Stephen Wu</cp:lastModifiedBy>
  <cp:revision>429</cp:revision>
  <dcterms:created xsi:type="dcterms:W3CDTF">2018-03-07T10:46:38Z</dcterms:created>
  <dcterms:modified xsi:type="dcterms:W3CDTF">2018-05-26T15:31:07Z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