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2" r:id="rId1"/>
  </p:sldMasterIdLst>
  <p:notesMasterIdLst>
    <p:notesMasterId r:id="rId32"/>
  </p:notesMasterIdLst>
  <p:sldIdLst>
    <p:sldId id="256" r:id="rId2"/>
    <p:sldId id="410" r:id="rId3"/>
    <p:sldId id="425" r:id="rId4"/>
    <p:sldId id="424" r:id="rId5"/>
    <p:sldId id="426" r:id="rId6"/>
    <p:sldId id="429" r:id="rId7"/>
    <p:sldId id="427" r:id="rId8"/>
    <p:sldId id="428" r:id="rId9"/>
    <p:sldId id="430" r:id="rId10"/>
    <p:sldId id="431" r:id="rId11"/>
    <p:sldId id="432" r:id="rId12"/>
    <p:sldId id="435" r:id="rId13"/>
    <p:sldId id="436" r:id="rId14"/>
    <p:sldId id="437" r:id="rId15"/>
    <p:sldId id="433" r:id="rId16"/>
    <p:sldId id="434" r:id="rId17"/>
    <p:sldId id="438" r:id="rId18"/>
    <p:sldId id="440" r:id="rId19"/>
    <p:sldId id="441" r:id="rId20"/>
    <p:sldId id="442" r:id="rId21"/>
    <p:sldId id="443" r:id="rId22"/>
    <p:sldId id="445" r:id="rId23"/>
    <p:sldId id="446" r:id="rId24"/>
    <p:sldId id="447" r:id="rId25"/>
    <p:sldId id="449" r:id="rId26"/>
    <p:sldId id="450" r:id="rId27"/>
    <p:sldId id="451" r:id="rId28"/>
    <p:sldId id="452" r:id="rId29"/>
    <p:sldId id="444" r:id="rId30"/>
    <p:sldId id="325" r:id="rId31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CC9900"/>
    <a:srgbClr val="FFCC66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225" autoAdjust="0"/>
    <p:restoredTop sz="89525" autoAdjust="0"/>
  </p:normalViewPr>
  <p:slideViewPr>
    <p:cSldViewPr>
      <p:cViewPr varScale="1">
        <p:scale>
          <a:sx n="99" d="100"/>
          <a:sy n="99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AE066-929E-4C9D-ABCF-990BD1072CD3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1ED5D-D581-45DD-8794-E9C46D49B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threshold can be interpreted as this:</a:t>
            </a:r>
          </a:p>
          <a:p>
            <a:r>
              <a:rPr lang="en-US" dirty="0" smtClean="0"/>
              <a:t>“The proportion</a:t>
            </a:r>
            <a:r>
              <a:rPr lang="en-US" baseline="0" dirty="0" smtClean="0"/>
              <a:t> of neighbors choosing A</a:t>
            </a:r>
          </a:p>
          <a:p>
            <a:r>
              <a:rPr lang="en-US" baseline="0" dirty="0" smtClean="0"/>
              <a:t>  has to outweigh the payoff of choosing B”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1ED5D-D581-45DD-8794-E9C46D49B8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3"/>
          <p:cNvSpPr>
            <a:spLocks noGrp="1"/>
          </p:cNvSpPr>
          <p:nvPr>
            <p:ph type="dt" idx="1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1DABD47-36E5-4402-8BE9-D0B7A56018C1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pPr>
                <a:lnSpc>
                  <a:spcPct val="100000"/>
                </a:lnSpc>
              </a:pPr>
              <a:t>5/27/2018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1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47ABE2-0FC7-45CF-98FD-F45B515E586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74680"/>
            <a:ext cx="8686440" cy="1142640"/>
          </a:xfrm>
          <a:prstGeom prst="rect">
            <a:avLst/>
          </a:prstGeom>
        </p:spPr>
        <p:txBody>
          <a:bodyPr anchor="ctr"/>
          <a:lstStyle>
            <a:lvl1pPr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72000"/>
          </a:xfrm>
        </p:spPr>
        <p:txBody>
          <a:bodyPr/>
          <a:lstStyle>
            <a:lvl1pPr>
              <a:buFont typeface="Arial" pitchFamily="34" charset="0"/>
              <a:buChar char="•"/>
              <a:defRPr sz="4000">
                <a:latin typeface="+mn-lt"/>
              </a:defRPr>
            </a:lvl1pPr>
            <a:lvl2pPr>
              <a:buFont typeface="Arial" pitchFamily="34" charset="0"/>
              <a:buChar char="•"/>
              <a:defRPr sz="4000">
                <a:latin typeface="+mn-lt"/>
              </a:defRPr>
            </a:lvl2pPr>
            <a:lvl3pPr>
              <a:buFont typeface="Arial" pitchFamily="34" charset="0"/>
              <a:buChar char="•"/>
              <a:defRPr sz="4000">
                <a:latin typeface="+mn-lt"/>
              </a:defRPr>
            </a:lvl3pPr>
            <a:lvl4pPr>
              <a:buFont typeface="Arial" pitchFamily="34" charset="0"/>
              <a:buChar char="•"/>
              <a:defRPr sz="4000">
                <a:latin typeface="+mn-lt"/>
              </a:defRPr>
            </a:lvl4pPr>
            <a:lvl5pPr>
              <a:buFont typeface="Arial" pitchFamily="34" charset="0"/>
              <a:buChar char="•"/>
              <a:defRPr sz="40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view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1000"/>
            <a:ext cx="7772400" cy="1362075"/>
          </a:xfrm>
        </p:spPr>
        <p:txBody>
          <a:bodyPr anchor="t"/>
          <a:lstStyle>
            <a:lvl1pPr algn="l">
              <a:defRPr sz="4000" b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40559"/>
            <a:ext cx="7772400" cy="769441"/>
          </a:xfrm>
        </p:spPr>
        <p:txBody>
          <a:bodyPr anchor="ctr" anchorCtr="1">
            <a:spAutoFit/>
          </a:bodyPr>
          <a:lstStyle>
            <a:lvl1pPr marL="0" indent="0" algn="ctr">
              <a:buNone/>
              <a:defRPr sz="4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9529-68D7-4B27-AE22-45CE24A50B5C}" type="datetimeFigureOut">
              <a:rPr lang="en-US" smtClean="0"/>
              <a:pPr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9368-EB4E-408C-8E14-00C772919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45" r:id="rId3"/>
    <p:sldLayoutId id="2147483725" r:id="rId4"/>
    <p:sldLayoutId id="2147483734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44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838200" y="-381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Cambria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700" spc="-1" dirty="0" smtClean="0">
                <a:solidFill>
                  <a:srgbClr val="1F497D"/>
                </a:solidFill>
              </a:rPr>
              <a:t>Information Cascades</a:t>
            </a:r>
            <a:endParaRPr lang="en-US" sz="6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Social Network Analysis, Lecture 9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E&amp;K 19</a:t>
            </a:r>
          </a:p>
          <a:p>
            <a:pPr>
              <a:spcBef>
                <a:spcPts val="47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AAIT ITSC Spring 2018</a:t>
            </a:r>
            <a:endParaRPr lang="en-US" spc="-1" dirty="0" smtClean="0">
              <a:latin typeface="Arial"/>
            </a:endParaRPr>
          </a:p>
          <a:p>
            <a:pPr>
              <a:spcBef>
                <a:spcPts val="439"/>
              </a:spcBef>
            </a:pPr>
            <a:r>
              <a:rPr lang="en-US" spc="-1" dirty="0" smtClean="0">
                <a:solidFill>
                  <a:srgbClr val="8B8B8B"/>
                </a:solidFill>
              </a:rPr>
              <a:t>Instructor: Stephen Wu</a:t>
            </a:r>
            <a:endParaRPr lang="en-US" spc="-1" dirty="0" smtClean="0">
              <a:latin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0"/>
            <a:ext cx="7772400" cy="3071610"/>
          </a:xfrm>
        </p:spPr>
        <p:txBody>
          <a:bodyPr/>
          <a:lstStyle/>
          <a:p>
            <a:r>
              <a:rPr lang="en-US" dirty="0" smtClean="0"/>
              <a:t>Which behavior should node </a:t>
            </a:r>
            <a:r>
              <a:rPr lang="en-US" i="1" dirty="0" smtClean="0"/>
              <a:t>r</a:t>
            </a:r>
            <a:r>
              <a:rPr lang="en-US" dirty="0" smtClean="0"/>
              <a:t> prefer?</a:t>
            </a:r>
          </a:p>
          <a:p>
            <a:pPr algn="r"/>
            <a:r>
              <a:rPr lang="en-US" dirty="0" smtClean="0"/>
              <a:t>(bold) </a:t>
            </a:r>
            <a:r>
              <a:rPr lang="en-US" i="1" dirty="0" smtClean="0"/>
              <a:t>a</a:t>
            </a:r>
            <a:r>
              <a:rPr lang="en-US" dirty="0" smtClean="0"/>
              <a:t>=3</a:t>
            </a:r>
          </a:p>
          <a:p>
            <a:pPr algn="r"/>
            <a:r>
              <a:rPr lang="en-US" i="1" dirty="0" smtClean="0"/>
              <a:t> </a:t>
            </a:r>
            <a:r>
              <a:rPr lang="en-US" dirty="0" smtClean="0"/>
              <a:t>(normal) </a:t>
            </a:r>
            <a:r>
              <a:rPr lang="en-US" i="1" dirty="0" smtClean="0"/>
              <a:t>b</a:t>
            </a:r>
            <a:r>
              <a:rPr lang="en-US" dirty="0" smtClean="0"/>
              <a:t>=2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486400" y="5257800"/>
            <a:ext cx="3154824" cy="1090061"/>
            <a:chOff x="5867400" y="5715000"/>
            <a:chExt cx="3154824" cy="1090061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5715000"/>
              <a:ext cx="3154824" cy="1090061"/>
            </a:xfrm>
            <a:prstGeom prst="rect">
              <a:avLst/>
            </a:prstGeom>
            <a:noFill/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 smtClean="0"/>
                <a:t>Threshold</a:t>
              </a:r>
            </a:p>
            <a:p>
              <a:r>
                <a:rPr lang="en-US" b="1" dirty="0" smtClean="0"/>
                <a:t>to prefer A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graphicFrame>
          <p:nvGraphicFramePr>
            <p:cNvPr id="27651" name="Object 3"/>
            <p:cNvGraphicFramePr>
              <a:graphicFrameLocks noChangeAspect="1"/>
            </p:cNvGraphicFramePr>
            <p:nvPr/>
          </p:nvGraphicFramePr>
          <p:xfrm>
            <a:off x="7391400" y="5715000"/>
            <a:ext cx="1543665" cy="996950"/>
          </p:xfrm>
          <a:graphic>
            <a:graphicData uri="http://schemas.openxmlformats.org/presentationml/2006/ole">
              <p:oleObj spid="_x0000_s27651" name="Microsoft Equation 3.0" r:id="rId3" imgW="609480" imgH="393480" progId="Equation.3">
                <p:embed/>
              </p:oleObj>
            </a:graphicData>
          </a:graphic>
        </p:graphicFrame>
      </p:grp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3429000"/>
            <a:ext cx="3821726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105" y="1676402"/>
            <a:ext cx="2985053" cy="2553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over time?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419601"/>
            <a:ext cx="8229600" cy="914399"/>
          </a:xfrm>
        </p:spPr>
        <p:txBody>
          <a:bodyPr numCol="3">
            <a:noAutofit/>
          </a:bodyPr>
          <a:lstStyle/>
          <a:p>
            <a:pPr algn="ctr">
              <a:buNone/>
            </a:pPr>
            <a:r>
              <a:rPr lang="en-US" sz="3200" dirty="0" smtClean="0"/>
              <a:t>Early adopters of A</a:t>
            </a:r>
          </a:p>
          <a:p>
            <a:pPr algn="ctr">
              <a:buNone/>
            </a:pPr>
            <a:r>
              <a:rPr lang="en-US" sz="3200" dirty="0" smtClean="0"/>
              <a:t>Cascade of adopting A</a:t>
            </a:r>
          </a:p>
          <a:p>
            <a:pPr algn="ctr">
              <a:buNone/>
            </a:pPr>
            <a:r>
              <a:rPr lang="en-US" sz="3200" dirty="0" smtClean="0"/>
              <a:t>Complete cascade </a:t>
            </a:r>
            <a:endParaRPr lang="en-US" sz="3200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24200" y="1752601"/>
            <a:ext cx="3210340" cy="250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67400" y="1676400"/>
            <a:ext cx="3091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943600" y="5486400"/>
            <a:ext cx="2590800" cy="1200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Nodes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  <a:r>
              <a:rPr lang="en-US" dirty="0" smtClean="0"/>
              <a:t> couldn’t influence </a:t>
            </a:r>
            <a:r>
              <a:rPr lang="en-US" i="1" dirty="0" smtClean="0"/>
              <a:t>s </a:t>
            </a:r>
            <a:r>
              <a:rPr lang="en-US" dirty="0" smtClean="0"/>
              <a:t>and </a:t>
            </a:r>
            <a:r>
              <a:rPr lang="en-US" i="1" dirty="0" smtClean="0"/>
              <a:t>u</a:t>
            </a:r>
            <a:r>
              <a:rPr lang="en-US" dirty="0" smtClean="0"/>
              <a:t> alone, but they did eventually via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Cascades: A bigger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856"/>
            <a:ext cx="8153400" cy="54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105400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6800" y="137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2/3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72400" y="1447800"/>
            <a:ext cx="1143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  a</a:t>
            </a:r>
            <a:r>
              <a:rPr lang="en-US" sz="2400" dirty="0" smtClean="0"/>
              <a:t>=3</a:t>
            </a:r>
          </a:p>
          <a:p>
            <a:r>
              <a:rPr lang="en-US" sz="2400" i="1" dirty="0" smtClean="0"/>
              <a:t>  b</a:t>
            </a:r>
            <a:r>
              <a:rPr lang="en-US" sz="2400" dirty="0" smtClean="0"/>
              <a:t>=2</a:t>
            </a:r>
          </a:p>
          <a:p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=2/5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104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3810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2/4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3810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1/4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137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38100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/>
      <p:bldP spid="10" grpId="0"/>
      <p:bldP spid="11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Cascades: A bigger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856"/>
            <a:ext cx="8153400" cy="54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105400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137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2/3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0" y="3810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2/4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4572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1/5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38100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71775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2150" y="382925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72400" y="1447800"/>
            <a:ext cx="1143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  a</a:t>
            </a:r>
            <a:r>
              <a:rPr lang="en-US" sz="2400" dirty="0" smtClean="0"/>
              <a:t>=3</a:t>
            </a:r>
          </a:p>
          <a:p>
            <a:r>
              <a:rPr lang="en-US" sz="2400" i="1" dirty="0" smtClean="0"/>
              <a:t>  b</a:t>
            </a:r>
            <a:r>
              <a:rPr lang="en-US" sz="2400" dirty="0" smtClean="0"/>
              <a:t>=2</a:t>
            </a:r>
          </a:p>
          <a:p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=2/5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Cascades: A bigger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856"/>
            <a:ext cx="8153400" cy="541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105400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362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2/3 &gt; 2/5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81600" y="45720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1/5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105400" y="38100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71775" y="175260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2150" y="3829250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5600" y="51816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930091" y="2784909"/>
            <a:ext cx="495701" cy="345707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1242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1/3 &lt; 2/5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5638800"/>
            <a:ext cx="2590800" cy="95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Not a complete cascade! Why?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7772400" y="1447800"/>
            <a:ext cx="1143000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i="1" dirty="0" smtClean="0"/>
              <a:t>  a</a:t>
            </a:r>
            <a:r>
              <a:rPr lang="en-US" sz="2400" dirty="0" smtClean="0"/>
              <a:t>=3</a:t>
            </a:r>
          </a:p>
          <a:p>
            <a:r>
              <a:rPr lang="en-US" sz="2400" i="1" dirty="0" smtClean="0"/>
              <a:t>  b</a:t>
            </a:r>
            <a:r>
              <a:rPr lang="en-US" sz="2400" dirty="0" smtClean="0"/>
              <a:t>=2</a:t>
            </a:r>
          </a:p>
          <a:p>
            <a:r>
              <a:rPr lang="en-US" sz="2400" i="1" dirty="0" err="1" smtClean="0"/>
              <a:t>q</a:t>
            </a:r>
            <a:r>
              <a:rPr lang="en-US" sz="2400" i="1" baseline="-25000" dirty="0" err="1" smtClean="0"/>
              <a:t>a</a:t>
            </a:r>
            <a:r>
              <a:rPr lang="en-US" sz="2400" dirty="0" smtClean="0"/>
              <a:t>=2/5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10" grpId="0"/>
      <p:bldP spid="16" grpId="0"/>
      <p:bldP spid="17" grpId="0" animBg="1"/>
      <p:bldP spid="1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Cascades Stop?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7443" y="4304900"/>
            <a:ext cx="275555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kill cascades!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for innovations to break in…</a:t>
            </a:r>
          </a:p>
          <a:p>
            <a:r>
              <a:rPr lang="en-US" b="1" dirty="0" smtClean="0"/>
              <a:t>Cluster of density </a:t>
            </a:r>
            <a:r>
              <a:rPr lang="en-US" b="1" i="1" dirty="0" smtClean="0"/>
              <a:t>p </a:t>
            </a:r>
            <a:r>
              <a:rPr lang="en-US" dirty="0" smtClean="0"/>
              <a:t>(1 definition):</a:t>
            </a:r>
          </a:p>
          <a:p>
            <a:pPr lvl="1"/>
            <a:r>
              <a:rPr lang="en-US" dirty="0" smtClean="0"/>
              <a:t>Set of nodes, each node has at least </a:t>
            </a:r>
            <a:r>
              <a:rPr lang="en-US" i="1" dirty="0" smtClean="0"/>
              <a:t>p</a:t>
            </a:r>
            <a:r>
              <a:rPr lang="en-US" dirty="0" smtClean="0"/>
              <a:t> fraction of neighbors in the set</a:t>
            </a:r>
          </a:p>
          <a:p>
            <a:endParaRPr lang="en-US" dirty="0" smtClean="0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48950" y="4343400"/>
            <a:ext cx="313715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0" y="63623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Clusters of density 2/3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Clusters kill cascades! Formally…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initial adopters, threshold </a:t>
            </a:r>
            <a:r>
              <a:rPr lang="en-US" i="1" dirty="0" smtClean="0"/>
              <a:t>q</a:t>
            </a:r>
            <a:r>
              <a:rPr lang="en-US" dirty="0" smtClean="0"/>
              <a:t> for adopting behavior </a:t>
            </a:r>
            <a:r>
              <a:rPr lang="en-US" i="1" dirty="0" smtClean="0"/>
              <a:t>A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If there is a cluster of density &gt;(1-</a:t>
            </a:r>
            <a:r>
              <a:rPr lang="en-US" i="1" dirty="0" smtClean="0"/>
              <a:t>q</a:t>
            </a:r>
            <a:r>
              <a:rPr lang="en-US" dirty="0" smtClean="0"/>
              <a:t>), </a:t>
            </a:r>
            <a:r>
              <a:rPr lang="en-US" dirty="0" smtClean="0">
                <a:latin typeface="Cambria Math"/>
                <a:ea typeface="Cambria Math"/>
              </a:rPr>
              <a:t>⇒ </a:t>
            </a:r>
            <a:r>
              <a:rPr lang="en-US" dirty="0" smtClean="0"/>
              <a:t>no complete cascade!</a:t>
            </a:r>
          </a:p>
          <a:p>
            <a:pPr lvl="1"/>
            <a:r>
              <a:rPr lang="en-US" dirty="0" smtClean="0"/>
              <a:t>If no complete cascade, </a:t>
            </a:r>
            <a:r>
              <a:rPr lang="en-US" dirty="0" smtClean="0">
                <a:latin typeface="Cambria Math"/>
                <a:ea typeface="Cambria Math"/>
              </a:rPr>
              <a:t>⇒ </a:t>
            </a:r>
            <a:r>
              <a:rPr lang="en-US" i="1" dirty="0" smtClean="0">
                <a:latin typeface="Cambria Math"/>
                <a:ea typeface="Cambria Math"/>
              </a:rPr>
              <a:t>remaining network </a:t>
            </a:r>
            <a:r>
              <a:rPr lang="en-US" dirty="0" smtClean="0">
                <a:latin typeface="Cambria Math"/>
                <a:ea typeface="Cambria Math"/>
              </a:rPr>
              <a:t>has cluster of density </a:t>
            </a:r>
            <a:r>
              <a:rPr lang="en-US" dirty="0" smtClean="0"/>
              <a:t>&gt;(</a:t>
            </a:r>
            <a:r>
              <a:rPr lang="en-US" dirty="0" smtClean="0">
                <a:latin typeface="Cambria Math"/>
                <a:ea typeface="Cambria Math"/>
              </a:rPr>
              <a:t>1-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447800" y="1295400"/>
            <a:ext cx="7123113" cy="3243965"/>
          </a:xfrm>
        </p:spPr>
        <p:txBody>
          <a:bodyPr/>
          <a:lstStyle/>
          <a:p>
            <a:pPr algn="l"/>
            <a:r>
              <a:rPr lang="en-US" sz="3200" dirty="0" smtClean="0"/>
              <a:t>You are working for a tech startup.</a:t>
            </a:r>
          </a:p>
          <a:p>
            <a:pPr algn="l"/>
            <a:r>
              <a:rPr lang="en-US" sz="3200" dirty="0" smtClean="0"/>
              <a:t>Your product has reached some of the population but there are clusters that have not been penetrated.</a:t>
            </a:r>
          </a:p>
          <a:p>
            <a:pPr algn="l"/>
            <a:r>
              <a:rPr lang="en-US" sz="3200" dirty="0" smtClean="0"/>
              <a:t>How do you overcome the clustering effect?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5029200"/>
            <a:ext cx="6477000" cy="14096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Strategies: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chemeClr val="bg1"/>
                </a:solidFill>
              </a:rPr>
              <a:t>Change payoff (increase product quality!)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 smtClean="0">
                <a:solidFill>
                  <a:schemeClr val="bg1"/>
                </a:solidFill>
              </a:rPr>
              <a:t>Convince key network nodes to adopt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initial adopters cause a complete cascade?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 smtClean="0"/>
              <a:t>Dfn</a:t>
            </a:r>
            <a:r>
              <a:rPr lang="en-US" dirty="0" smtClean="0"/>
              <a:t>: The </a:t>
            </a:r>
            <a:r>
              <a:rPr lang="en-US" b="1" dirty="0" smtClean="0"/>
              <a:t>cascade capacity </a:t>
            </a:r>
            <a:r>
              <a:rPr lang="en-US" dirty="0" smtClean="0"/>
              <a:t>is the </a:t>
            </a:r>
            <a:r>
              <a:rPr lang="en-US" i="1" dirty="0" smtClean="0"/>
              <a:t>maximum threshold </a:t>
            </a:r>
            <a:r>
              <a:rPr lang="en-US" dirty="0" smtClean="0"/>
              <a:t>at which a complete cascade is possible</a:t>
            </a:r>
          </a:p>
          <a:p>
            <a:pPr lvl="1"/>
            <a:r>
              <a:rPr lang="en-US" dirty="0" smtClean="0"/>
              <a:t>Complete </a:t>
            </a:r>
            <a:r>
              <a:rPr lang="en-US" dirty="0" smtClean="0"/>
              <a:t>cascade is “easy” if payoffs strongly favor </a:t>
            </a:r>
            <a:r>
              <a:rPr lang="en-US" i="1" dirty="0" smtClean="0"/>
              <a:t>A </a:t>
            </a:r>
            <a:r>
              <a:rPr lang="en-US" dirty="0" smtClean="0"/>
              <a:t>(=low threshold)</a:t>
            </a:r>
          </a:p>
          <a:p>
            <a:pPr lvl="1"/>
            <a:r>
              <a:rPr lang="en-US" dirty="0" smtClean="0"/>
              <a:t>Cascade capacity = worst payoffs (for </a:t>
            </a:r>
            <a:r>
              <a:rPr lang="en-US" i="1" dirty="0" smtClean="0"/>
              <a:t>A</a:t>
            </a:r>
            <a:r>
              <a:rPr lang="en-US" dirty="0" smtClean="0"/>
              <a:t>) that could cause complete cascade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b="1" dirty="0" smtClean="0"/>
              <a:t>Before</a:t>
            </a:r>
            <a:r>
              <a:rPr lang="en-US" dirty="0" smtClean="0"/>
              <a:t>: Growing graphs over time</a:t>
            </a:r>
          </a:p>
          <a:p>
            <a:r>
              <a:rPr lang="en-US" b="1" dirty="0" smtClean="0"/>
              <a:t>Today</a:t>
            </a:r>
            <a:r>
              <a:rPr lang="en-US" dirty="0" smtClean="0"/>
              <a:t>: How information spreads</a:t>
            </a:r>
          </a:p>
          <a:p>
            <a:pPr lvl="1"/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Simple model &amp; Cascades</a:t>
            </a:r>
          </a:p>
          <a:p>
            <a:pPr lvl="1"/>
            <a:r>
              <a:rPr lang="en-US" dirty="0" smtClean="0"/>
              <a:t>How cascades </a:t>
            </a:r>
            <a:r>
              <a:rPr lang="en-US" dirty="0" smtClean="0"/>
              <a:t>stop</a:t>
            </a:r>
          </a:p>
          <a:p>
            <a:pPr lvl="1"/>
            <a:r>
              <a:rPr lang="en-US" dirty="0" smtClean="0"/>
              <a:t>Weak ties in cascades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Cascade capacity,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i="1" dirty="0" smtClean="0"/>
              <a:t>q </a:t>
            </a:r>
            <a:r>
              <a:rPr lang="en-US" dirty="0" smtClean="0"/>
              <a:t>= </a:t>
            </a:r>
            <a:r>
              <a:rPr lang="en-US" i="1" dirty="0" smtClean="0"/>
              <a:t>b</a:t>
            </a:r>
            <a:r>
              <a:rPr lang="en-US" dirty="0" smtClean="0"/>
              <a:t>/(</a:t>
            </a:r>
            <a:r>
              <a:rPr lang="en-US" i="1" dirty="0" err="1" smtClean="0"/>
              <a:t>a</a:t>
            </a:r>
            <a:r>
              <a:rPr lang="en-US" dirty="0" err="1" smtClean="0"/>
              <a:t>+</a:t>
            </a:r>
            <a:r>
              <a:rPr lang="en-US" i="1" dirty="0" err="1" smtClean="0"/>
              <a:t>b</a:t>
            </a:r>
            <a:r>
              <a:rPr lang="en-US" dirty="0" smtClean="0"/>
              <a:t>) = ½</a:t>
            </a:r>
          </a:p>
          <a:p>
            <a:pPr lvl="1"/>
            <a:r>
              <a:rPr lang="en-US" i="1" dirty="0" smtClean="0"/>
              <a:t>u </a:t>
            </a:r>
            <a:r>
              <a:rPr lang="en-US" dirty="0" smtClean="0"/>
              <a:t>&amp; </a:t>
            </a:r>
            <a:r>
              <a:rPr lang="en-US" i="1" dirty="0" smtClean="0"/>
              <a:t>v </a:t>
            </a:r>
            <a:r>
              <a:rPr lang="en-US" dirty="0" smtClean="0"/>
              <a:t>will adopt,</a:t>
            </a:r>
          </a:p>
          <a:p>
            <a:pPr lvl="1"/>
            <a:r>
              <a:rPr lang="en-US" dirty="0" smtClean="0"/>
              <a:t>then </a:t>
            </a:r>
            <a:r>
              <a:rPr lang="en-US" i="1" dirty="0" smtClean="0"/>
              <a:t>x </a:t>
            </a:r>
            <a:r>
              <a:rPr lang="en-US" dirty="0" smtClean="0"/>
              <a:t>&amp; </a:t>
            </a:r>
            <a:r>
              <a:rPr lang="en-US" i="1" dirty="0" smtClean="0"/>
              <a:t>w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then…</a:t>
            </a:r>
          </a:p>
          <a:p>
            <a:r>
              <a:rPr lang="en-US" dirty="0" smtClean="0"/>
              <a:t>Cascade capacity: network-specific</a:t>
            </a:r>
          </a:p>
          <a:p>
            <a:r>
              <a:rPr lang="en-US" dirty="0" smtClean="0"/>
              <a:t>But NEVER &gt; ½ (inferior </a:t>
            </a:r>
            <a:r>
              <a:rPr lang="en-US" i="1" dirty="0" smtClean="0"/>
              <a:t>A </a:t>
            </a:r>
            <a:r>
              <a:rPr lang="en-US" dirty="0" smtClean="0"/>
              <a:t>beats 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1447800"/>
            <a:ext cx="7924801" cy="66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9"/>
          <p:cNvGrpSpPr/>
          <p:nvPr/>
        </p:nvGrpSpPr>
        <p:grpSpPr>
          <a:xfrm>
            <a:off x="3200400" y="1976736"/>
            <a:ext cx="2667000" cy="766464"/>
            <a:chOff x="6526095" y="6383984"/>
            <a:chExt cx="2974730" cy="766464"/>
          </a:xfrm>
        </p:grpSpPr>
        <p:sp>
          <p:nvSpPr>
            <p:cNvPr id="6" name="Left Brace 5"/>
            <p:cNvSpPr/>
            <p:nvPr/>
          </p:nvSpPr>
          <p:spPr>
            <a:xfrm rot="16200000">
              <a:off x="7820758" y="5769255"/>
              <a:ext cx="342900" cy="1572357"/>
            </a:xfrm>
            <a:prstGeom prst="leftBrace">
              <a:avLst>
                <a:gd name="adj1" fmla="val 44154"/>
                <a:gd name="adj2" fmla="val 50000"/>
              </a:avLst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26095" y="6688783"/>
              <a:ext cx="297473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tx2"/>
                  </a:solidFill>
                </a:rPr>
                <a:t>Early adopters of A</a:t>
              </a:r>
              <a:endParaRPr lang="en-US" sz="24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1000" y="1143000"/>
            <a:ext cx="14008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Infinite path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Exercise: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8600" y="1981200"/>
            <a:ext cx="4379913" cy="4524315"/>
          </a:xfrm>
        </p:spPr>
        <p:txBody>
          <a:bodyPr/>
          <a:lstStyle/>
          <a:p>
            <a:r>
              <a:rPr lang="en-US" sz="4000" dirty="0" smtClean="0"/>
              <a:t>What is the cascade capacity of the infinite grid?</a:t>
            </a:r>
          </a:p>
          <a:p>
            <a:r>
              <a:rPr lang="en-US" sz="4000" dirty="0" smtClean="0"/>
              <a:t>(Try thresholds of 1/8, 2/8, 3/8, 4/8.)</a:t>
            </a:r>
            <a:endParaRPr lang="en-US" sz="4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24400" y="2209800"/>
            <a:ext cx="4118178" cy="4387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8200" y="1796404"/>
            <a:ext cx="1357551" cy="3693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Infinite grid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Ties in Diffusion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vs. Adoption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Ryan &amp; Gross 1941: new seed corn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5376"/>
            <a:ext cx="8671074" cy="44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Weak ties: Pros &amp;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4400" cy="5257800"/>
          </a:xfrm>
        </p:spPr>
        <p:txBody>
          <a:bodyPr>
            <a:normAutofit/>
          </a:bodyPr>
          <a:lstStyle/>
          <a:p>
            <a:r>
              <a:rPr lang="en-US" i="1" dirty="0" smtClean="0"/>
              <a:t>Weak ties </a:t>
            </a:r>
            <a:r>
              <a:rPr lang="en-US" dirty="0" smtClean="0"/>
              <a:t>spread innovative info</a:t>
            </a:r>
          </a:p>
          <a:p>
            <a:pPr lvl="1"/>
            <a:r>
              <a:rPr lang="en-US" dirty="0" smtClean="0"/>
              <a:t>Like no threshold</a:t>
            </a:r>
          </a:p>
          <a:p>
            <a:r>
              <a:rPr lang="en-US" dirty="0" smtClean="0"/>
              <a:t>Bad at spreading new/costly behaviors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v</a:t>
            </a:r>
            <a:r>
              <a:rPr lang="en-US" dirty="0" smtClean="0"/>
              <a:t> won’t adopt </a:t>
            </a:r>
            <a:r>
              <a:rPr lang="en-US" i="1" dirty="0" smtClean="0"/>
              <a:t>A </a:t>
            </a:r>
            <a:r>
              <a:rPr lang="en-US" dirty="0" smtClean="0"/>
              <a:t>if </a:t>
            </a:r>
            <a:r>
              <a:rPr lang="en-US" i="1" dirty="0" smtClean="0"/>
              <a:t>q </a:t>
            </a:r>
            <a:r>
              <a:rPr lang="en-US" dirty="0" smtClean="0"/>
              <a:t>&gt; 1/4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49420" y="1524001"/>
            <a:ext cx="429458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5867400" y="3724175"/>
            <a:ext cx="274320" cy="2695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759341" y="3372051"/>
            <a:ext cx="274320" cy="26950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Knowledge &amp; Collective 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Payoffs of Collective 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u="sng" dirty="0" smtClean="0"/>
              <a:t>Ex</a:t>
            </a:r>
            <a:r>
              <a:rPr lang="en-US" dirty="0" smtClean="0"/>
              <a:t>: Revolt against a repressive regime (or a bad boss). Will others join?</a:t>
            </a:r>
          </a:p>
          <a:p>
            <a:pPr lvl="1"/>
            <a:r>
              <a:rPr lang="en-US" dirty="0" smtClean="0"/>
              <a:t>If no: negative payoff to participants!</a:t>
            </a:r>
          </a:p>
          <a:p>
            <a:pPr lvl="1"/>
            <a:r>
              <a:rPr lang="en-US" dirty="0" smtClean="0"/>
              <a:t>If yes: positive payoff (possibly)!</a:t>
            </a:r>
          </a:p>
          <a:p>
            <a:r>
              <a:rPr lang="en-US" dirty="0" smtClean="0"/>
              <a:t>So should you join or not?...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of common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Don’t know what others would do?</a:t>
            </a:r>
          </a:p>
          <a:p>
            <a:pPr lvl="1"/>
            <a:r>
              <a:rPr lang="en-US" dirty="0" smtClean="0"/>
              <a:t>Only have local knowledge</a:t>
            </a:r>
          </a:p>
          <a:p>
            <a:pPr lvl="1"/>
            <a:r>
              <a:rPr lang="en-US" i="1" dirty="0" smtClean="0"/>
              <a:t>Pluralistic ignorance</a:t>
            </a:r>
            <a:r>
              <a:rPr lang="en-US" dirty="0" smtClean="0"/>
              <a:t>: wildly inaccurate guesses of others’ stance</a:t>
            </a:r>
          </a:p>
          <a:p>
            <a:r>
              <a:rPr lang="en-US" dirty="0" smtClean="0"/>
              <a:t>Model: each person has threshold on others’ involvement</a:t>
            </a:r>
          </a:p>
          <a:p>
            <a:pPr lvl="1"/>
            <a:r>
              <a:rPr lang="en-US" dirty="0" smtClean="0"/>
              <a:t>Guess involvement based on local network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affects knowledge</a:t>
            </a:r>
            <a:endParaRPr 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62200"/>
            <a:ext cx="8382000" cy="263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133600"/>
            <a:ext cx="2743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47244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72200" y="2133600"/>
            <a:ext cx="2743200" cy="251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2200" y="4724400"/>
            <a:ext cx="2743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5638800"/>
            <a:ext cx="8763000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Promote change: Low thresholds AND common </a:t>
            </a:r>
            <a:r>
              <a:rPr lang="en-US" sz="2400" dirty="0" smtClean="0"/>
              <a:t>knowledge!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Prevent change: Less communication means less risk!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Information/behavior cascades in network</a:t>
            </a:r>
          </a:p>
          <a:p>
            <a:r>
              <a:rPr lang="en-US" dirty="0" smtClean="0"/>
              <a:t>Model cascades with A-B coordination game</a:t>
            </a:r>
          </a:p>
          <a:p>
            <a:pPr lvl="1"/>
            <a:r>
              <a:rPr lang="en-US" dirty="0" smtClean="0"/>
              <a:t>Thresholds</a:t>
            </a:r>
          </a:p>
          <a:p>
            <a:r>
              <a:rPr lang="en-US" dirty="0" smtClean="0"/>
              <a:t>Clusters kill cascades</a:t>
            </a:r>
          </a:p>
          <a:p>
            <a:pPr lvl="1"/>
            <a:r>
              <a:rPr lang="en-US" dirty="0" smtClean="0"/>
              <a:t>Weak ties don’t penetrate tight-knit</a:t>
            </a:r>
          </a:p>
          <a:p>
            <a:r>
              <a:rPr lang="en-US" dirty="0" smtClean="0"/>
              <a:t>Network structure affects knowledge, which affects collective action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Other models: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Different thresholds per node</a:t>
            </a:r>
          </a:p>
          <a:p>
            <a:pPr lvl="1">
              <a:buFont typeface="Wingdings" pitchFamily="2" charset="2"/>
              <a:buChar char="Ø"/>
            </a:pPr>
            <a:r>
              <a:rPr lang="en-US" i="1" dirty="0" smtClean="0"/>
              <a:t>Bilingual </a:t>
            </a:r>
            <a:r>
              <a:rPr lang="en-US" dirty="0" smtClean="0"/>
              <a:t>option: choose </a:t>
            </a:r>
            <a:r>
              <a:rPr lang="en-US" u="sng" dirty="0" smtClean="0"/>
              <a:t>both</a:t>
            </a:r>
            <a:r>
              <a:rPr lang="en-US" dirty="0" smtClean="0"/>
              <a:t>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Background: Growing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Pre-existing network: </a:t>
            </a:r>
            <a:r>
              <a:rPr lang="en-US" i="1" dirty="0" smtClean="0"/>
              <a:t>m </a:t>
            </a:r>
            <a:r>
              <a:rPr lang="en-US" dirty="0" smtClean="0"/>
              <a:t>connected nodes</a:t>
            </a:r>
          </a:p>
          <a:p>
            <a:r>
              <a:rPr lang="en-US" dirty="0" smtClean="0"/>
              <a:t>New nodes! At “birth”:</a:t>
            </a:r>
          </a:p>
          <a:p>
            <a:pPr lvl="1"/>
            <a:r>
              <a:rPr lang="en-US" dirty="0" smtClean="0"/>
              <a:t>Index node’s “birth order” = </a:t>
            </a:r>
            <a:r>
              <a:rPr lang="en-US" i="1" dirty="0" err="1" smtClean="0"/>
              <a:t>i</a:t>
            </a:r>
            <a:endParaRPr lang="en-US" i="1" dirty="0" smtClean="0"/>
          </a:p>
          <a:p>
            <a:pPr lvl="1"/>
            <a:r>
              <a:rPr lang="en-US" dirty="0" smtClean="0"/>
              <a:t>Node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gets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 links at random </a:t>
            </a:r>
          </a:p>
          <a:p>
            <a:r>
              <a:rPr lang="en-US" dirty="0" smtClean="0"/>
              <a:t>Later, at time </a:t>
            </a:r>
            <a:r>
              <a:rPr lang="en-US" i="1" dirty="0" smtClean="0"/>
              <a:t>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# New links =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- </a:t>
            </a:r>
            <a:r>
              <a:rPr lang="en-US" i="1" dirty="0" err="1" smtClean="0"/>
              <a:t>d</a:t>
            </a:r>
            <a:r>
              <a:rPr lang="en-US" i="1" baseline="-25000" dirty="0" err="1" smtClean="0"/>
              <a:t>i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Thursday lecture. </a:t>
            </a:r>
            <a:r>
              <a:rPr lang="en-US" dirty="0" smtClean="0"/>
              <a:t>We will have lecture during the regular lab time on Thursday, </a:t>
            </a:r>
            <a:r>
              <a:rPr lang="en-US" u="sng" dirty="0" smtClean="0"/>
              <a:t>31st May @ 8:30am</a:t>
            </a:r>
            <a:r>
              <a:rPr lang="en-US" dirty="0" smtClean="0"/>
              <a:t>. 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Final exam review</a:t>
            </a:r>
            <a:r>
              <a:rPr lang="en-US" dirty="0" smtClean="0"/>
              <a:t>. I </a:t>
            </a:r>
            <a:r>
              <a:rPr lang="en-US" dirty="0" smtClean="0"/>
              <a:t>hope to do a Final Exam Review </a:t>
            </a:r>
            <a:r>
              <a:rPr lang="en-US" dirty="0" smtClean="0"/>
              <a:t>on Thursday, </a:t>
            </a:r>
            <a:r>
              <a:rPr lang="en-US" dirty="0" smtClean="0"/>
              <a:t>but if I don't have enough time, it will be Friday morning instead</a:t>
            </a:r>
            <a:r>
              <a:rPr lang="en-US" dirty="0" smtClean="0"/>
              <a:t>.</a:t>
            </a:r>
            <a:endParaRPr lang="en-US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Final exam. </a:t>
            </a:r>
            <a:r>
              <a:rPr lang="en-US" dirty="0" smtClean="0"/>
              <a:t>The Final Exam is scheduled for </a:t>
            </a:r>
            <a:r>
              <a:rPr lang="en-US" u="sng" dirty="0" smtClean="0"/>
              <a:t>Monday, 4th June @ 8:30am.</a:t>
            </a:r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Late </a:t>
            </a:r>
            <a:r>
              <a:rPr lang="en-US" b="1" dirty="0" smtClean="0"/>
              <a:t>assignments </a:t>
            </a:r>
            <a:r>
              <a:rPr lang="en-US" b="1" dirty="0" smtClean="0"/>
              <a:t>due. </a:t>
            </a:r>
            <a:r>
              <a:rPr lang="en-US" dirty="0" smtClean="0"/>
              <a:t>Please turn in all assignments by </a:t>
            </a:r>
            <a:r>
              <a:rPr lang="en-US" u="sng" dirty="0" smtClean="0"/>
              <a:t>11th June @ 1:30pm for </a:t>
            </a:r>
            <a:r>
              <a:rPr lang="en-US" u="sng" dirty="0" smtClean="0"/>
              <a:t>75% </a:t>
            </a:r>
            <a:r>
              <a:rPr lang="en-US" u="sng" dirty="0" smtClean="0"/>
              <a:t>credit</a:t>
            </a:r>
            <a:r>
              <a:rPr lang="en-US" dirty="0" smtClean="0"/>
              <a:t>. Submissions </a:t>
            </a:r>
            <a:r>
              <a:rPr lang="en-US" dirty="0" smtClean="0"/>
              <a:t>by </a:t>
            </a:r>
            <a:r>
              <a:rPr lang="en-US" u="sng" dirty="0" smtClean="0"/>
              <a:t>14th June @ </a:t>
            </a:r>
            <a:r>
              <a:rPr lang="en-US" u="sng" dirty="0" smtClean="0"/>
              <a:t>8:30am </a:t>
            </a:r>
            <a:r>
              <a:rPr lang="en-US" u="sng" dirty="0" smtClean="0"/>
              <a:t>will </a:t>
            </a:r>
            <a:r>
              <a:rPr lang="en-US" u="sng" dirty="0" smtClean="0"/>
              <a:t>get 25</a:t>
            </a:r>
            <a:r>
              <a:rPr lang="en-US" u="sng" dirty="0" smtClean="0"/>
              <a:t>% </a:t>
            </a:r>
            <a:r>
              <a:rPr lang="en-US" dirty="0" smtClean="0"/>
              <a:t>credit. After 8:30am, </a:t>
            </a:r>
            <a:r>
              <a:rPr lang="en-US" dirty="0" smtClean="0"/>
              <a:t>students with </a:t>
            </a:r>
            <a:r>
              <a:rPr lang="en-US" i="1" dirty="0" smtClean="0"/>
              <a:t>any number </a:t>
            </a:r>
            <a:r>
              <a:rPr lang="en-US" dirty="0" smtClean="0"/>
              <a:t>of missing </a:t>
            </a:r>
            <a:r>
              <a:rPr lang="en-US" dirty="0" smtClean="0"/>
              <a:t>assignments </a:t>
            </a:r>
            <a:r>
              <a:rPr lang="en-US" b="1" u="sng" dirty="0" smtClean="0"/>
              <a:t>will receive an </a:t>
            </a:r>
            <a:r>
              <a:rPr lang="en-US" b="1" u="sng" dirty="0" err="1" smtClean="0">
                <a:solidFill>
                  <a:srgbClr val="FF0000"/>
                </a:solidFill>
              </a:rPr>
              <a:t>Fx</a:t>
            </a:r>
            <a:r>
              <a:rPr lang="en-US" b="1" u="sng" dirty="0" smtClean="0"/>
              <a:t> </a:t>
            </a:r>
            <a:r>
              <a:rPr lang="en-US" b="1" u="sng" dirty="0" smtClean="0"/>
              <a:t>for the course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things spread within a network?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Ex</a:t>
            </a:r>
            <a:r>
              <a:rPr lang="en-US" dirty="0" smtClean="0"/>
              <a:t>: How do videos go viral?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How do people develop religious or political philosophy?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How are healthy behaviors adopted in rural communities?</a:t>
            </a:r>
          </a:p>
          <a:p>
            <a:r>
              <a:rPr lang="en-US" u="sng" dirty="0" smtClean="0"/>
              <a:t>Ex</a:t>
            </a:r>
            <a:r>
              <a:rPr lang="en-US" dirty="0" smtClean="0"/>
              <a:t>: Which technology products succeed, and which die out?</a:t>
            </a:r>
          </a:p>
          <a:p>
            <a:r>
              <a:rPr lang="en-US" dirty="0" smtClean="0"/>
              <a:t>Focus on the local: me &amp; friends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studies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Farmers: Why adopt a new type of corn seeds?</a:t>
            </a:r>
          </a:p>
          <a:p>
            <a:pPr lvl="1"/>
            <a:r>
              <a:rPr lang="en-US" i="1" dirty="0" smtClean="0"/>
              <a:t>Heard about </a:t>
            </a:r>
            <a:r>
              <a:rPr lang="en-US" dirty="0" smtClean="0"/>
              <a:t>from salesmen</a:t>
            </a:r>
          </a:p>
          <a:p>
            <a:pPr lvl="1"/>
            <a:r>
              <a:rPr lang="en-US" i="1" dirty="0" smtClean="0"/>
              <a:t>Adopted </a:t>
            </a:r>
            <a:r>
              <a:rPr lang="en-US" dirty="0" smtClean="0"/>
              <a:t>because of peers’ experience</a:t>
            </a:r>
          </a:p>
          <a:p>
            <a:r>
              <a:rPr lang="en-US" dirty="0" smtClean="0"/>
              <a:t>Doctors: Why adopt a new treatment medication?</a:t>
            </a:r>
          </a:p>
          <a:p>
            <a:pPr lvl="1"/>
            <a:r>
              <a:rPr lang="en-US" i="1" dirty="0" smtClean="0"/>
              <a:t>Early adopters</a:t>
            </a:r>
            <a:r>
              <a:rPr lang="en-US" dirty="0" smtClean="0"/>
              <a:t>: “bridges” of high SES</a:t>
            </a:r>
          </a:p>
          <a:p>
            <a:pPr lvl="1"/>
            <a:r>
              <a:rPr lang="en-US" i="1" dirty="0" smtClean="0"/>
              <a:t>Adopted </a:t>
            </a:r>
            <a:r>
              <a:rPr lang="en-US" dirty="0" smtClean="0"/>
              <a:t>because of community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506949" y="609600"/>
            <a:ext cx="1637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Ryan &amp; Gross 1943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801692" y="838200"/>
            <a:ext cx="2342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Coleman, Katz,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</a:rPr>
              <a:t>Menzel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 1966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“Diffusion of Innovations”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innovations? E.g., A vs. B</a:t>
            </a:r>
          </a:p>
          <a:p>
            <a:pPr lvl="1"/>
            <a:r>
              <a:rPr lang="en-US" dirty="0" smtClean="0"/>
              <a:t>New behaviors, practices, opinions, conventions, technologies, etc.</a:t>
            </a:r>
          </a:p>
          <a:p>
            <a:r>
              <a:rPr lang="en-US" dirty="0" smtClean="0"/>
              <a:t>Principles 					</a:t>
            </a: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</a:rPr>
              <a:t>(Everett 1995)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i="1" dirty="0" smtClean="0"/>
              <a:t>Relative advantage</a:t>
            </a:r>
            <a:r>
              <a:rPr lang="en-US" dirty="0" smtClean="0"/>
              <a:t>: A better than B?</a:t>
            </a:r>
          </a:p>
          <a:p>
            <a:pPr lvl="1"/>
            <a:r>
              <a:rPr lang="en-US" i="1" dirty="0" smtClean="0"/>
              <a:t>Complexity</a:t>
            </a:r>
            <a:r>
              <a:rPr lang="en-US" dirty="0" smtClean="0"/>
              <a:t>: Easy to understand?</a:t>
            </a:r>
          </a:p>
          <a:p>
            <a:pPr lvl="1"/>
            <a:r>
              <a:rPr lang="en-US" i="1" dirty="0" err="1" smtClean="0"/>
              <a:t>Observability</a:t>
            </a:r>
            <a:r>
              <a:rPr lang="en-US" dirty="0" smtClean="0"/>
              <a:t>: See it?</a:t>
            </a:r>
          </a:p>
          <a:p>
            <a:pPr lvl="1"/>
            <a:r>
              <a:rPr lang="en-US" i="1" dirty="0" err="1" smtClean="0"/>
              <a:t>Trialability</a:t>
            </a:r>
            <a:r>
              <a:rPr lang="en-US" dirty="0" smtClean="0"/>
              <a:t>: Try it out?</a:t>
            </a:r>
          </a:p>
          <a:p>
            <a:pPr lvl="1"/>
            <a:r>
              <a:rPr lang="en-US" i="1" dirty="0" smtClean="0"/>
              <a:t>Compatibility</a:t>
            </a:r>
            <a:r>
              <a:rPr lang="en-US" dirty="0" smtClean="0"/>
              <a:t>: Fit with social context?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model of Information Diffusion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A-B coordination game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Focus on 2 nodes,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</a:p>
          <a:p>
            <a:pPr lvl="1"/>
            <a:r>
              <a:rPr lang="en-US" dirty="0" smtClean="0"/>
              <a:t>Each choose behavior </a:t>
            </a:r>
            <a:r>
              <a:rPr lang="en-US" b="1" i="1" dirty="0" smtClean="0">
                <a:solidFill>
                  <a:schemeClr val="accent3"/>
                </a:solidFill>
              </a:rPr>
              <a:t>A</a:t>
            </a:r>
            <a:r>
              <a:rPr lang="en-US" dirty="0" smtClean="0"/>
              <a:t> or </a:t>
            </a:r>
            <a:r>
              <a:rPr lang="en-US" b="1" i="1" dirty="0" smtClean="0">
                <a:solidFill>
                  <a:schemeClr val="accent2"/>
                </a:solidFill>
              </a:rPr>
              <a:t>B</a:t>
            </a:r>
          </a:p>
          <a:p>
            <a:r>
              <a:rPr lang="en-US" i="1" dirty="0" smtClean="0"/>
              <a:t>Direct-benefit</a:t>
            </a:r>
            <a:r>
              <a:rPr lang="en-US" dirty="0" smtClean="0"/>
              <a:t> effects:</a:t>
            </a:r>
          </a:p>
          <a:p>
            <a:pPr lvl="1"/>
            <a:r>
              <a:rPr lang="en-US" dirty="0" smtClean="0"/>
              <a:t>Benefits to you increase as more neighbors adopt</a:t>
            </a:r>
          </a:p>
          <a:p>
            <a:pPr lvl="1"/>
            <a:r>
              <a:rPr lang="en-US" dirty="0" smtClean="0"/>
              <a:t>Payoff matrix: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52800" y="4648200"/>
            <a:ext cx="374752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6858000" y="1676400"/>
            <a:ext cx="533400" cy="533400"/>
          </a:xfrm>
          <a:prstGeom prst="ellipse">
            <a:avLst/>
          </a:prstGeom>
          <a:effectLst>
            <a:outerShdw blurRad="127000" dist="635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v</a:t>
            </a:r>
            <a:endParaRPr lang="en-US" sz="2800" i="1" dirty="0"/>
          </a:p>
        </p:txBody>
      </p:sp>
      <p:sp>
        <p:nvSpPr>
          <p:cNvPr id="10" name="Oval 9"/>
          <p:cNvSpPr/>
          <p:nvPr/>
        </p:nvSpPr>
        <p:spPr>
          <a:xfrm>
            <a:off x="8229600" y="1676400"/>
            <a:ext cx="533400" cy="533400"/>
          </a:xfrm>
          <a:prstGeom prst="ellipse">
            <a:avLst/>
          </a:prstGeom>
          <a:effectLst>
            <a:outerShdw blurRad="127000" dist="63500" dir="5400000" sx="98000" sy="98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/>
              <a:t>w</a:t>
            </a:r>
            <a:endParaRPr lang="en-US" sz="2800" i="1" dirty="0"/>
          </a:p>
        </p:txBody>
      </p:sp>
      <p:cxnSp>
        <p:nvCxnSpPr>
          <p:cNvPr id="12" name="Straight Connector 11"/>
          <p:cNvCxnSpPr>
            <a:stCxn id="7" idx="6"/>
            <a:endCxn id="10" idx="2"/>
          </p:cNvCxnSpPr>
          <p:nvPr/>
        </p:nvCxnSpPr>
        <p:spPr>
          <a:xfrm>
            <a:off x="7391400" y="1943100"/>
            <a:ext cx="8382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4400" y="5686124"/>
            <a:ext cx="838200" cy="40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5686124"/>
            <a:ext cx="838200" cy="40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6172200"/>
            <a:ext cx="838200" cy="42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6172200"/>
            <a:ext cx="838200" cy="429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239000" y="5410200"/>
            <a:ext cx="16764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ambria Math"/>
                <a:ea typeface="Cambria Math"/>
              </a:rPr>
              <a:t>Extend to multiple nodes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Optimal strategy depends on… </a:t>
            </a:r>
            <a:br>
              <a:rPr lang="en-US" dirty="0" smtClean="0"/>
            </a:br>
            <a:r>
              <a:rPr lang="en-US" dirty="0" smtClean="0"/>
              <a:t>						neighbors!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Of </a:t>
            </a:r>
            <a:r>
              <a:rPr lang="en-US" i="1" dirty="0" smtClean="0"/>
              <a:t>d </a:t>
            </a:r>
            <a:r>
              <a:rPr lang="en-US" dirty="0" smtClean="0"/>
              <a:t>neighbors:</a:t>
            </a:r>
          </a:p>
          <a:p>
            <a:pPr lvl="1"/>
            <a:r>
              <a:rPr lang="en-US" i="1" dirty="0" smtClean="0"/>
              <a:t>pd </a:t>
            </a:r>
            <a:r>
              <a:rPr lang="en-US" dirty="0" smtClean="0"/>
              <a:t>choose A</a:t>
            </a:r>
          </a:p>
          <a:p>
            <a:pPr lvl="1"/>
            <a:r>
              <a:rPr lang="en-US" dirty="0" smtClean="0"/>
              <a:t>(1-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d </a:t>
            </a:r>
            <a:r>
              <a:rPr lang="en-US" dirty="0" smtClean="0"/>
              <a:t>choose </a:t>
            </a:r>
            <a:r>
              <a:rPr lang="en-US" i="1" dirty="0" smtClean="0"/>
              <a:t>B</a:t>
            </a:r>
          </a:p>
          <a:p>
            <a:r>
              <a:rPr lang="en-US" i="1" dirty="0" smtClean="0"/>
              <a:t>v</a:t>
            </a:r>
            <a:r>
              <a:rPr lang="en-US" dirty="0" smtClean="0"/>
              <a:t> choose A or B given neighbors?</a:t>
            </a:r>
          </a:p>
          <a:p>
            <a:pPr lvl="1"/>
            <a:r>
              <a:rPr lang="en-US" dirty="0" smtClean="0"/>
              <a:t>Which expected payoff is higher?</a:t>
            </a:r>
          </a:p>
          <a:p>
            <a:endParaRPr lang="en-US" i="1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1524000"/>
            <a:ext cx="3429000" cy="257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019800" y="4267200"/>
          <a:ext cx="2286000" cy="2529192"/>
        </p:xfrm>
        <a:graphic>
          <a:graphicData uri="http://schemas.openxmlformats.org/presentationml/2006/ole">
            <p:oleObj spid="_x0000_s2051" name="Microsoft Equation 3.0" r:id="rId5" imgW="1193760" imgH="1320480" progId="Equation.3">
              <p:embed/>
            </p:oleObj>
          </a:graphicData>
        </a:graphic>
      </p:graphicFrame>
      <p:grpSp>
        <p:nvGrpSpPr>
          <p:cNvPr id="9" name="Group 30"/>
          <p:cNvGrpSpPr/>
          <p:nvPr/>
        </p:nvGrpSpPr>
        <p:grpSpPr>
          <a:xfrm>
            <a:off x="381000" y="914400"/>
            <a:ext cx="1752600" cy="1600201"/>
            <a:chOff x="-304800" y="-2387599"/>
            <a:chExt cx="1752600" cy="1600201"/>
          </a:xfrm>
        </p:grpSpPr>
        <p:sp>
          <p:nvSpPr>
            <p:cNvPr id="10" name="TextBox 9"/>
            <p:cNvSpPr txBox="1"/>
            <p:nvPr/>
          </p:nvSpPr>
          <p:spPr>
            <a:xfrm>
              <a:off x="-304800" y="-2387599"/>
              <a:ext cx="1752600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prob. of  neighbor choosing A</a:t>
              </a:r>
              <a:endParaRPr lang="en-US" sz="1600" dirty="0"/>
            </a:p>
          </p:txBody>
        </p:sp>
        <p:cxnSp>
          <p:nvCxnSpPr>
            <p:cNvPr id="11" name="Straight Connector 10"/>
            <p:cNvCxnSpPr>
              <a:stCxn id="10" idx="2"/>
            </p:cNvCxnSpPr>
            <p:nvPr/>
          </p:nvCxnSpPr>
          <p:spPr>
            <a:xfrm rot="16200000" flipH="1">
              <a:off x="120937" y="-1352261"/>
              <a:ext cx="1015426" cy="1143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0"/>
          <p:cNvGrpSpPr/>
          <p:nvPr/>
        </p:nvGrpSpPr>
        <p:grpSpPr>
          <a:xfrm>
            <a:off x="1828800" y="914400"/>
            <a:ext cx="2286000" cy="2133600"/>
            <a:chOff x="-304800" y="-2387599"/>
            <a:chExt cx="2286000" cy="2133600"/>
          </a:xfrm>
        </p:grpSpPr>
        <p:sp>
          <p:nvSpPr>
            <p:cNvPr id="23" name="TextBox 22"/>
            <p:cNvSpPr txBox="1"/>
            <p:nvPr/>
          </p:nvSpPr>
          <p:spPr>
            <a:xfrm>
              <a:off x="228600" y="-2387599"/>
              <a:ext cx="1752600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prob. of neighbor  choosing B</a:t>
              </a:r>
              <a:endParaRPr lang="en-US" sz="1600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rot="5400000">
              <a:off x="-647698" y="-1435099"/>
              <a:ext cx="1523998" cy="83820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800600" y="4267199"/>
            <a:ext cx="3840624" cy="1752601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u="sng" dirty="0" smtClean="0"/>
              <a:t>To prefer A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800600" y="6019801"/>
            <a:ext cx="3840624" cy="785260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b="1" dirty="0" smtClean="0"/>
              <a:t>Threshold </a:t>
            </a:r>
            <a:r>
              <a:rPr lang="en-US" b="1" i="1" dirty="0" smtClean="0"/>
              <a:t>q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9600" y="6172200"/>
            <a:ext cx="411480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Proportion of neighbors choosing A</a:t>
            </a:r>
          </a:p>
          <a:p>
            <a:r>
              <a:rPr lang="en-US" dirty="0" smtClean="0"/>
              <a:t>must outweigh the payoff of choosing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772400" y="6167735"/>
            <a:ext cx="6858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i="1" dirty="0" smtClean="0"/>
              <a:t>= q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15" grpId="0"/>
    </p:bldLst>
  </p:timing>
</p:sld>
</file>

<file path=ppt/theme/theme1.xml><?xml version="1.0" encoding="utf-8"?>
<a:theme xmlns:a="http://schemas.openxmlformats.org/drawingml/2006/main" name="AAI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10638</TotalTime>
  <Words>1088</Words>
  <Application>LibreOffice/5.4.3.2$Linux_X86_64 LibreOffice_project/40m0$Build-2</Application>
  <PresentationFormat>On-screen Show (4:3)</PresentationFormat>
  <Paragraphs>181</Paragraphs>
  <Slides>30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AAIT Theme</vt:lpstr>
      <vt:lpstr>Microsoft Equation 3.0</vt:lpstr>
      <vt:lpstr>Information Cascades</vt:lpstr>
      <vt:lpstr>Outline</vt:lpstr>
      <vt:lpstr>Background: Growing networks</vt:lpstr>
      <vt:lpstr>How do things spread within a network?</vt:lpstr>
      <vt:lpstr>Early studies</vt:lpstr>
      <vt:lpstr>“Diffusion of Innovations”</vt:lpstr>
      <vt:lpstr>A Simple model of Information Diffusion</vt:lpstr>
      <vt:lpstr>A-B coordination game</vt:lpstr>
      <vt:lpstr>Optimal strategy depends on…        neighbors!</vt:lpstr>
      <vt:lpstr>Individual Exercise:</vt:lpstr>
      <vt:lpstr>What happens over time?</vt:lpstr>
      <vt:lpstr>Cascades: A bigger example</vt:lpstr>
      <vt:lpstr>Cascades: A bigger example</vt:lpstr>
      <vt:lpstr>Cascades: A bigger example</vt:lpstr>
      <vt:lpstr>Why do Cascades Stop?</vt:lpstr>
      <vt:lpstr>Clusters kill cascades!</vt:lpstr>
      <vt:lpstr>Clusters kill cascades! Formally…</vt:lpstr>
      <vt:lpstr>Group Discussion</vt:lpstr>
      <vt:lpstr>Can initial adopters cause a complete cascade?</vt:lpstr>
      <vt:lpstr>Cascade capacity, by example</vt:lpstr>
      <vt:lpstr>Individual Exercise:</vt:lpstr>
      <vt:lpstr>Weak Ties in Diffusion</vt:lpstr>
      <vt:lpstr>Information vs. Adoption</vt:lpstr>
      <vt:lpstr>Weak ties: Pros &amp; Cons</vt:lpstr>
      <vt:lpstr>Common Knowledge &amp; Collective Action</vt:lpstr>
      <vt:lpstr>Payoffs of Collective Action</vt:lpstr>
      <vt:lpstr>Problem of common knowledge</vt:lpstr>
      <vt:lpstr>Structure affects knowledge</vt:lpstr>
      <vt:lpstr>Summary</vt:lpstr>
      <vt:lpstr>Announcements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Analysis</dc:title>
  <dc:subject/>
  <dc:creator>Stephen Wu</dc:creator>
  <dc:description/>
  <cp:lastModifiedBy>Stephen Wu</cp:lastModifiedBy>
  <cp:revision>524</cp:revision>
  <dcterms:created xsi:type="dcterms:W3CDTF">2018-03-07T10:46:38Z</dcterms:created>
  <dcterms:modified xsi:type="dcterms:W3CDTF">2018-05-27T19:10:11Z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