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26"/>
  </p:notesMasterIdLst>
  <p:sldIdLst>
    <p:sldId id="256" r:id="rId2"/>
    <p:sldId id="326" r:id="rId3"/>
    <p:sldId id="308" r:id="rId4"/>
    <p:sldId id="318" r:id="rId5"/>
    <p:sldId id="343" r:id="rId6"/>
    <p:sldId id="347" r:id="rId7"/>
    <p:sldId id="345" r:id="rId8"/>
    <p:sldId id="337" r:id="rId9"/>
    <p:sldId id="348" r:id="rId10"/>
    <p:sldId id="349" r:id="rId11"/>
    <p:sldId id="350" r:id="rId12"/>
    <p:sldId id="351" r:id="rId13"/>
    <p:sldId id="353" r:id="rId14"/>
    <p:sldId id="352" r:id="rId15"/>
    <p:sldId id="354" r:id="rId16"/>
    <p:sldId id="355" r:id="rId17"/>
    <p:sldId id="356" r:id="rId18"/>
    <p:sldId id="357" r:id="rId19"/>
    <p:sldId id="360" r:id="rId20"/>
    <p:sldId id="359" r:id="rId21"/>
    <p:sldId id="358" r:id="rId22"/>
    <p:sldId id="361" r:id="rId23"/>
    <p:sldId id="362" r:id="rId24"/>
    <p:sldId id="325" r:id="rId2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5" autoAdjust="0"/>
    <p:restoredTop sz="89525" autoAdjust="0"/>
  </p:normalViewPr>
  <p:slideViewPr>
    <p:cSldViewPr>
      <p:cViewPr>
        <p:scale>
          <a:sx n="75" d="100"/>
          <a:sy n="75" d="100"/>
        </p:scale>
        <p:origin x="-31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4/2/2018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769441"/>
          </a:xfrm>
        </p:spPr>
        <p:txBody>
          <a:bodyPr anchor="ctr" anchorCtr="0">
            <a:sp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wu.stephen.t@gmail.com" TargetMode="External"/><Relationship Id="rId2" Type="http://schemas.openxmlformats.org/officeDocument/2006/relationships/hyperlink" Target="https://aaititsc.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agonstw/socialnets1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700" spc="-1" dirty="0" smtClean="0">
                <a:solidFill>
                  <a:srgbClr val="1F497D"/>
                </a:solidFill>
              </a:rPr>
              <a:t>Community Detection</a:t>
            </a:r>
            <a:br>
              <a:rPr lang="en-US" sz="6700" spc="-1" dirty="0" smtClean="0">
                <a:solidFill>
                  <a:srgbClr val="1F497D"/>
                </a:solidFill>
              </a:rPr>
            </a:br>
            <a:r>
              <a:rPr lang="en-US" sz="2700" spc="-1" dirty="0" smtClean="0">
                <a:solidFill>
                  <a:srgbClr val="1F497D"/>
                </a:solidFill>
              </a:rPr>
              <a:t>(Communities, part 2)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5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MOJ 13.2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668960"/>
            <a:ext cx="7772400" cy="3512640"/>
          </a:xfrm>
        </p:spPr>
        <p:txBody>
          <a:bodyPr>
            <a:normAutofit fontScale="70000" lnSpcReduction="20000"/>
          </a:bodyPr>
          <a:lstStyle/>
          <a:p>
            <a:r>
              <a:rPr lang="en-US" sz="5700" dirty="0" smtClean="0"/>
              <a:t>How would you calculate/represent the similarity between two friends to get:</a:t>
            </a:r>
          </a:p>
          <a:p>
            <a:endParaRPr lang="en-US" dirty="0" smtClean="0"/>
          </a:p>
          <a:p>
            <a:pPr algn="l">
              <a:spcAft>
                <a:spcPts val="600"/>
              </a:spcAft>
            </a:pPr>
            <a:r>
              <a:rPr lang="en-US" sz="3600" dirty="0" smtClean="0"/>
              <a:t>a) Clusters in which friends who know each other are close</a:t>
            </a:r>
          </a:p>
          <a:p>
            <a:pPr algn="l">
              <a:spcAft>
                <a:spcPts val="600"/>
              </a:spcAft>
            </a:pPr>
            <a:r>
              <a:rPr lang="en-US" sz="3600" dirty="0" smtClean="0"/>
              <a:t>b) Clusters like a), but take ethnic group into account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. Clustering Example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Node distance: Manhattan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098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95400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95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04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62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0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3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716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41163" y="3155763"/>
            <a:ext cx="2712431" cy="2451474"/>
            <a:chOff x="641163" y="3155763"/>
            <a:chExt cx="2712431" cy="2451474"/>
          </a:xfrm>
        </p:grpSpPr>
        <p:cxnSp>
          <p:nvCxnSpPr>
            <p:cNvPr id="18" name="Straight Connector 17"/>
            <p:cNvCxnSpPr>
              <a:stCxn id="8" idx="7"/>
              <a:endCxn id="10" idx="3"/>
            </p:cNvCxnSpPr>
            <p:nvPr/>
          </p:nvCxnSpPr>
          <p:spPr>
            <a:xfrm rot="5400000" flipH="1" flipV="1">
              <a:off x="793563" y="3003363"/>
              <a:ext cx="394074" cy="6988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5"/>
              <a:endCxn id="9" idx="1"/>
            </p:cNvCxnSpPr>
            <p:nvPr/>
          </p:nvCxnSpPr>
          <p:spPr>
            <a:xfrm rot="16200000" flipH="1">
              <a:off x="1707963" y="3003363"/>
              <a:ext cx="394074" cy="6988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1"/>
              <a:endCxn id="8" idx="5"/>
            </p:cNvCxnSpPr>
            <p:nvPr/>
          </p:nvCxnSpPr>
          <p:spPr>
            <a:xfrm rot="16200000" flipV="1">
              <a:off x="793563" y="3612963"/>
              <a:ext cx="394074" cy="6988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7"/>
              <a:endCxn id="15" idx="3"/>
            </p:cNvCxnSpPr>
            <p:nvPr/>
          </p:nvCxnSpPr>
          <p:spPr>
            <a:xfrm rot="5400000" flipH="1" flipV="1">
              <a:off x="1707963" y="5060763"/>
              <a:ext cx="470274" cy="6226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0" idx="4"/>
            </p:cNvCxnSpPr>
            <p:nvPr/>
          </p:nvCxnSpPr>
          <p:spPr>
            <a:xfrm rot="5400000" flipH="1" flipV="1">
              <a:off x="990600" y="3657600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7"/>
              <a:endCxn id="9" idx="3"/>
            </p:cNvCxnSpPr>
            <p:nvPr/>
          </p:nvCxnSpPr>
          <p:spPr>
            <a:xfrm rot="5400000" flipH="1" flipV="1">
              <a:off x="1707963" y="3612963"/>
              <a:ext cx="394074" cy="6988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1"/>
              <a:endCxn id="16" idx="5"/>
            </p:cNvCxnSpPr>
            <p:nvPr/>
          </p:nvCxnSpPr>
          <p:spPr>
            <a:xfrm rot="16200000" flipV="1">
              <a:off x="869763" y="5060763"/>
              <a:ext cx="470274" cy="6226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6"/>
              <a:endCxn id="12" idx="2"/>
            </p:cNvCxnSpPr>
            <p:nvPr/>
          </p:nvCxnSpPr>
          <p:spPr>
            <a:xfrm>
              <a:off x="2514600" y="3657600"/>
              <a:ext cx="685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0"/>
              <a:endCxn id="12" idx="4"/>
            </p:cNvCxnSpPr>
            <p:nvPr/>
          </p:nvCxnSpPr>
          <p:spPr>
            <a:xfrm rot="5400000" flipH="1" flipV="1">
              <a:off x="2819400" y="4343400"/>
              <a:ext cx="1066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5" idx="6"/>
              <a:endCxn id="14" idx="2"/>
            </p:cNvCxnSpPr>
            <p:nvPr/>
          </p:nvCxnSpPr>
          <p:spPr>
            <a:xfrm>
              <a:off x="2514600" y="5029200"/>
              <a:ext cx="685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6"/>
              <a:endCxn id="15" idx="2"/>
            </p:cNvCxnSpPr>
            <p:nvPr/>
          </p:nvCxnSpPr>
          <p:spPr>
            <a:xfrm>
              <a:off x="838200" y="5029200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953000" y="2667000"/>
          <a:ext cx="3352800" cy="3122295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4953000" y="4648200"/>
            <a:ext cx="3352800" cy="304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5219700"/>
            <a:ext cx="3352800" cy="304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248400" y="602998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Distance = 0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53000" y="3238500"/>
            <a:ext cx="3352800" cy="2794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505200"/>
            <a:ext cx="3352800" cy="2921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17" idx="1"/>
            <a:endCxn id="16" idx="5"/>
          </p:cNvCxnSpPr>
          <p:nvPr/>
        </p:nvCxnSpPr>
        <p:spPr>
          <a:xfrm rot="16200000" flipV="1">
            <a:off x="869763" y="5060763"/>
            <a:ext cx="470274" cy="6226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0"/>
            <a:endCxn id="10" idx="4"/>
          </p:cNvCxnSpPr>
          <p:nvPr/>
        </p:nvCxnSpPr>
        <p:spPr>
          <a:xfrm rot="5400000" flipH="1" flipV="1">
            <a:off x="990600" y="3657600"/>
            <a:ext cx="914400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62200" y="601980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2"/>
                </a:solidFill>
              </a:rPr>
              <a:t>Π</a:t>
            </a:r>
            <a:r>
              <a:rPr lang="en-US" sz="2800" baseline="30000" dirty="0" smtClean="0">
                <a:solidFill>
                  <a:schemeClr val="accent2"/>
                </a:solidFill>
              </a:rPr>
              <a:t>(0</a:t>
            </a:r>
            <a:r>
              <a:rPr lang="en-US" sz="2800" baseline="30000" dirty="0" smtClean="0">
                <a:solidFill>
                  <a:schemeClr val="accent2"/>
                </a:solidFill>
              </a:rPr>
              <a:t>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43000" y="60198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G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410200" y="60198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dirty="0"/>
          </a:p>
        </p:txBody>
      </p:sp>
      <p:sp>
        <p:nvSpPr>
          <p:cNvPr id="56" name="Oval 55"/>
          <p:cNvSpPr/>
          <p:nvPr/>
        </p:nvSpPr>
        <p:spPr>
          <a:xfrm>
            <a:off x="1066800" y="2743200"/>
            <a:ext cx="762000" cy="1828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8624143">
            <a:off x="679748" y="4473628"/>
            <a:ext cx="791060" cy="177523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574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286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480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48000" y="47244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57400" y="47244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810000" y="40386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30"/>
          <p:cNvGrpSpPr/>
          <p:nvPr/>
        </p:nvGrpSpPr>
        <p:grpSpPr>
          <a:xfrm>
            <a:off x="7315200" y="1273314"/>
            <a:ext cx="1600198" cy="707886"/>
            <a:chOff x="6934203" y="1752600"/>
            <a:chExt cx="1600198" cy="707886"/>
          </a:xfrm>
        </p:grpSpPr>
        <p:sp>
          <p:nvSpPr>
            <p:cNvPr id="47" name="TextBox 46"/>
            <p:cNvSpPr txBox="1"/>
            <p:nvPr/>
          </p:nvSpPr>
          <p:spPr>
            <a:xfrm>
              <a:off x="7315201" y="1752600"/>
              <a:ext cx="12192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exclude</a:t>
              </a:r>
            </a:p>
            <a:p>
              <a:pPr algn="ctr"/>
              <a:r>
                <a:rPr lang="en-US" sz="2000" dirty="0" smtClean="0"/>
                <a:t>2 nodes</a:t>
              </a:r>
              <a:endParaRPr lang="en-US" sz="2000" dirty="0"/>
            </a:p>
          </p:txBody>
        </p:sp>
        <p:cxnSp>
          <p:nvCxnSpPr>
            <p:cNvPr id="48" name="Straight Connector 47"/>
            <p:cNvCxnSpPr>
              <a:endCxn id="47" idx="1"/>
            </p:cNvCxnSpPr>
            <p:nvPr/>
          </p:nvCxnSpPr>
          <p:spPr>
            <a:xfrm flipV="1">
              <a:off x="6934203" y="2106543"/>
              <a:ext cx="380998" cy="3318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7086600" y="4648200"/>
            <a:ext cx="3048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96200" y="4648200"/>
            <a:ext cx="3048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696200" y="5207000"/>
            <a:ext cx="3048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86600" y="5207000"/>
            <a:ext cx="3048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2600" y="3213100"/>
            <a:ext cx="609600" cy="596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601980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6"/>
                </a:solidFill>
              </a:rPr>
              <a:t>G</a:t>
            </a:r>
            <a:r>
              <a:rPr lang="en-US" sz="2800" baseline="30000" dirty="0" smtClean="0">
                <a:solidFill>
                  <a:schemeClr val="accent6"/>
                </a:solidFill>
              </a:rPr>
              <a:t>(0)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38" grpId="0"/>
      <p:bldP spid="39" grpId="0" animBg="1"/>
      <p:bldP spid="39" grpId="1" animBg="1"/>
      <p:bldP spid="40" grpId="0" animBg="1"/>
      <p:bldP spid="40" grpId="1" animBg="1"/>
      <p:bldP spid="53" grpId="0"/>
      <p:bldP spid="54" grpId="0"/>
      <p:bldP spid="55" grpId="0"/>
      <p:bldP spid="5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143000" y="601980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6"/>
                </a:solidFill>
              </a:rPr>
              <a:t>G</a:t>
            </a:r>
            <a:r>
              <a:rPr lang="en-US" sz="2800" baseline="30000" dirty="0" smtClean="0">
                <a:solidFill>
                  <a:schemeClr val="accent6"/>
                </a:solidFill>
              </a:rPr>
              <a:t>(0)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. Clustering Example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Node distance: Manhattan distance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098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95400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95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04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62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0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3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716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953000" y="2667000"/>
          <a:ext cx="3352800" cy="3122295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4953000" y="4648200"/>
            <a:ext cx="3352800" cy="304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4927600"/>
            <a:ext cx="3352800" cy="304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48400" y="602998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Distance = 1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53000" y="2946400"/>
            <a:ext cx="3352800" cy="2794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3000" y="3213100"/>
            <a:ext cx="3352800" cy="2921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17" idx="1"/>
            <a:endCxn id="16" idx="5"/>
          </p:cNvCxnSpPr>
          <p:nvPr/>
        </p:nvCxnSpPr>
        <p:spPr>
          <a:xfrm rot="16200000" flipV="1">
            <a:off x="869763" y="5060763"/>
            <a:ext cx="470274" cy="6226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0"/>
            <a:endCxn id="10" idx="4"/>
          </p:cNvCxnSpPr>
          <p:nvPr/>
        </p:nvCxnSpPr>
        <p:spPr>
          <a:xfrm rot="5400000" flipH="1" flipV="1">
            <a:off x="990600" y="3657600"/>
            <a:ext cx="914400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43000" y="601980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baseline="30000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10200" y="60198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dirty="0"/>
          </a:p>
        </p:txBody>
      </p:sp>
      <p:sp>
        <p:nvSpPr>
          <p:cNvPr id="56" name="Oval 55"/>
          <p:cNvSpPr/>
          <p:nvPr/>
        </p:nvSpPr>
        <p:spPr>
          <a:xfrm>
            <a:off x="304800" y="2743200"/>
            <a:ext cx="1676400" cy="1828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6200000">
            <a:off x="845971" y="4018128"/>
            <a:ext cx="1295401" cy="247934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574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480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48000" y="47244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810000" y="40386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8" idx="7"/>
            <a:endCxn id="10" idx="3"/>
          </p:cNvCxnSpPr>
          <p:nvPr/>
        </p:nvCxnSpPr>
        <p:spPr>
          <a:xfrm rot="5400000" flipH="1" flipV="1">
            <a:off x="793563" y="3003363"/>
            <a:ext cx="394074" cy="6988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7" idx="7"/>
            <a:endCxn id="15" idx="3"/>
          </p:cNvCxnSpPr>
          <p:nvPr/>
        </p:nvCxnSpPr>
        <p:spPr>
          <a:xfrm rot="5400000" flipH="1" flipV="1">
            <a:off x="1707963" y="5060763"/>
            <a:ext cx="470274" cy="6226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2200" y="60198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2"/>
                </a:solidFill>
              </a:rPr>
              <a:t>Π</a:t>
            </a:r>
            <a:r>
              <a:rPr lang="en-US" sz="2800" baseline="30000" dirty="0" smtClean="0">
                <a:solidFill>
                  <a:schemeClr val="accent2"/>
                </a:solidFill>
              </a:rPr>
              <a:t>(1)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3000" y="4921438"/>
            <a:ext cx="3352800" cy="304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3000" y="5200838"/>
            <a:ext cx="3352800" cy="304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8" idx="5"/>
            <a:endCxn id="11" idx="1"/>
          </p:cNvCxnSpPr>
          <p:nvPr/>
        </p:nvCxnSpPr>
        <p:spPr>
          <a:xfrm rot="16200000" flipH="1">
            <a:off x="793563" y="3612963"/>
            <a:ext cx="394074" cy="6988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53000" y="2946400"/>
            <a:ext cx="3352800" cy="2794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53000" y="3505200"/>
            <a:ext cx="3352800" cy="2921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>
            <a:stCxn id="16" idx="6"/>
            <a:endCxn id="15" idx="2"/>
          </p:cNvCxnSpPr>
          <p:nvPr/>
        </p:nvCxnSpPr>
        <p:spPr>
          <a:xfrm>
            <a:off x="838200" y="5029200"/>
            <a:ext cx="13716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30"/>
          <p:cNvGrpSpPr/>
          <p:nvPr/>
        </p:nvGrpSpPr>
        <p:grpSpPr>
          <a:xfrm>
            <a:off x="7315200" y="1273314"/>
            <a:ext cx="1600198" cy="707886"/>
            <a:chOff x="6934203" y="1752600"/>
            <a:chExt cx="1600198" cy="707886"/>
          </a:xfrm>
        </p:grpSpPr>
        <p:sp>
          <p:nvSpPr>
            <p:cNvPr id="59" name="TextBox 58"/>
            <p:cNvSpPr txBox="1"/>
            <p:nvPr/>
          </p:nvSpPr>
          <p:spPr>
            <a:xfrm>
              <a:off x="7315201" y="1752600"/>
              <a:ext cx="12192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exclude</a:t>
              </a:r>
            </a:p>
            <a:p>
              <a:pPr algn="ctr"/>
              <a:r>
                <a:rPr lang="en-US" sz="2000" dirty="0" smtClean="0"/>
                <a:t>2 nodes</a:t>
              </a:r>
              <a:endParaRPr lang="en-US" sz="2000" dirty="0"/>
            </a:p>
          </p:txBody>
        </p:sp>
        <p:cxnSp>
          <p:nvCxnSpPr>
            <p:cNvPr id="61" name="Straight Connector 60"/>
            <p:cNvCxnSpPr>
              <a:endCxn id="59" idx="1"/>
            </p:cNvCxnSpPr>
            <p:nvPr/>
          </p:nvCxnSpPr>
          <p:spPr>
            <a:xfrm flipV="1">
              <a:off x="6934203" y="2106543"/>
              <a:ext cx="380998" cy="3318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53" grpId="0"/>
      <p:bldP spid="56" grpId="0" animBg="1"/>
      <p:bldP spid="70" grpId="0" animBg="1"/>
      <p:bldP spid="71" grpId="0" animBg="1"/>
      <p:bldP spid="73" grpId="0" animBg="1"/>
      <p:bldP spid="74" grpId="0" animBg="1"/>
      <p:bldP spid="76" grpId="0" animBg="1"/>
      <p:bldP spid="33" grpId="0"/>
      <p:bldP spid="36" grpId="0" animBg="1"/>
      <p:bldP spid="36" grpId="1" animBg="1"/>
      <p:bldP spid="41" grpId="0" animBg="1"/>
      <p:bldP spid="41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752600"/>
            <a:ext cx="7772400" cy="769441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l-GR" dirty="0" smtClean="0"/>
              <a:t>Π</a:t>
            </a:r>
            <a:r>
              <a:rPr lang="en-US" baseline="30000" dirty="0" smtClean="0"/>
              <a:t>(2)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95400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95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004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62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0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098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33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16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53000" y="2667000"/>
          <a:ext cx="3352800" cy="3122295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5" idx="1"/>
            <a:endCxn id="14" idx="5"/>
          </p:cNvCxnSpPr>
          <p:nvPr/>
        </p:nvCxnSpPr>
        <p:spPr>
          <a:xfrm rot="16200000" flipV="1">
            <a:off x="869763" y="5060763"/>
            <a:ext cx="470274" cy="6226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  <a:endCxn id="8" idx="4"/>
          </p:cNvCxnSpPr>
          <p:nvPr/>
        </p:nvCxnSpPr>
        <p:spPr>
          <a:xfrm rot="5400000" flipH="1" flipV="1">
            <a:off x="990600" y="3657600"/>
            <a:ext cx="914400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7"/>
            <a:endCxn id="8" idx="3"/>
          </p:cNvCxnSpPr>
          <p:nvPr/>
        </p:nvCxnSpPr>
        <p:spPr>
          <a:xfrm rot="5400000" flipH="1" flipV="1">
            <a:off x="793563" y="3003363"/>
            <a:ext cx="394074" cy="6988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7"/>
            <a:endCxn id="13" idx="3"/>
          </p:cNvCxnSpPr>
          <p:nvPr/>
        </p:nvCxnSpPr>
        <p:spPr>
          <a:xfrm rot="5400000" flipH="1" flipV="1">
            <a:off x="1707963" y="5060763"/>
            <a:ext cx="470274" cy="6226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5"/>
            <a:endCxn id="9" idx="1"/>
          </p:cNvCxnSpPr>
          <p:nvPr/>
        </p:nvCxnSpPr>
        <p:spPr>
          <a:xfrm rot="16200000" flipH="1">
            <a:off x="793563" y="3612963"/>
            <a:ext cx="394074" cy="6988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6"/>
            <a:endCxn id="13" idx="2"/>
          </p:cNvCxnSpPr>
          <p:nvPr/>
        </p:nvCxnSpPr>
        <p:spPr>
          <a:xfrm>
            <a:off x="838200" y="5029200"/>
            <a:ext cx="13716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143000" y="601980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r>
              <a:rPr lang="en-US" sz="2800" baseline="30000" dirty="0" smtClean="0">
                <a:solidFill>
                  <a:schemeClr val="accent6">
                    <a:lumMod val="50000"/>
                  </a:schemeClr>
                </a:solidFill>
              </a:rPr>
              <a:t>(2)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3000" y="601980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baseline="30000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. Clustering Example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Node distance: Manhattan distance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098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95400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95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04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62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0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3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716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953000" y="2667000"/>
          <a:ext cx="3352800" cy="3122295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248400" y="602998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Distance =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17" idx="1"/>
            <a:endCxn id="16" idx="5"/>
          </p:cNvCxnSpPr>
          <p:nvPr/>
        </p:nvCxnSpPr>
        <p:spPr>
          <a:xfrm rot="16200000" flipV="1">
            <a:off x="869763" y="5060763"/>
            <a:ext cx="470274" cy="6226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0"/>
            <a:endCxn id="10" idx="4"/>
          </p:cNvCxnSpPr>
          <p:nvPr/>
        </p:nvCxnSpPr>
        <p:spPr>
          <a:xfrm rot="5400000" flipH="1" flipV="1">
            <a:off x="990600" y="3657600"/>
            <a:ext cx="914400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10200" y="60198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dirty="0"/>
          </a:p>
        </p:txBody>
      </p:sp>
      <p:sp>
        <p:nvSpPr>
          <p:cNvPr id="56" name="Oval 55"/>
          <p:cNvSpPr/>
          <p:nvPr/>
        </p:nvSpPr>
        <p:spPr>
          <a:xfrm>
            <a:off x="0" y="2590800"/>
            <a:ext cx="4419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8" idx="7"/>
            <a:endCxn id="10" idx="3"/>
          </p:cNvCxnSpPr>
          <p:nvPr/>
        </p:nvCxnSpPr>
        <p:spPr>
          <a:xfrm rot="5400000" flipH="1" flipV="1">
            <a:off x="793563" y="3003363"/>
            <a:ext cx="394074" cy="6988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7" idx="7"/>
            <a:endCxn id="15" idx="3"/>
          </p:cNvCxnSpPr>
          <p:nvPr/>
        </p:nvCxnSpPr>
        <p:spPr>
          <a:xfrm rot="5400000" flipH="1" flipV="1">
            <a:off x="1707963" y="5060763"/>
            <a:ext cx="470274" cy="6226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2200" y="601980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2"/>
                </a:solidFill>
              </a:rPr>
              <a:t>Π</a:t>
            </a:r>
            <a:r>
              <a:rPr lang="en-US" sz="2800" baseline="30000" dirty="0" smtClean="0">
                <a:solidFill>
                  <a:schemeClr val="accent2"/>
                </a:solidFill>
              </a:rPr>
              <a:t>(2)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42" name="Straight Connector 41"/>
          <p:cNvCxnSpPr>
            <a:stCxn id="8" idx="5"/>
            <a:endCxn id="11" idx="1"/>
          </p:cNvCxnSpPr>
          <p:nvPr/>
        </p:nvCxnSpPr>
        <p:spPr>
          <a:xfrm rot="16200000" flipH="1">
            <a:off x="793563" y="3612963"/>
            <a:ext cx="394074" cy="6988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" idx="6"/>
            <a:endCxn id="15" idx="2"/>
          </p:cNvCxnSpPr>
          <p:nvPr/>
        </p:nvCxnSpPr>
        <p:spPr>
          <a:xfrm>
            <a:off x="838200" y="5029200"/>
            <a:ext cx="13716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30"/>
          <p:cNvGrpSpPr/>
          <p:nvPr/>
        </p:nvGrpSpPr>
        <p:grpSpPr>
          <a:xfrm>
            <a:off x="7315200" y="1273314"/>
            <a:ext cx="1600198" cy="707886"/>
            <a:chOff x="6934203" y="1752600"/>
            <a:chExt cx="1600198" cy="707886"/>
          </a:xfrm>
        </p:grpSpPr>
        <p:sp>
          <p:nvSpPr>
            <p:cNvPr id="44" name="TextBox 43"/>
            <p:cNvSpPr txBox="1"/>
            <p:nvPr/>
          </p:nvSpPr>
          <p:spPr>
            <a:xfrm>
              <a:off x="7315201" y="1752600"/>
              <a:ext cx="12192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exclude</a:t>
              </a:r>
            </a:p>
            <a:p>
              <a:pPr algn="ctr"/>
              <a:r>
                <a:rPr lang="en-US" sz="2000" dirty="0" smtClean="0"/>
                <a:t>2 nodes</a:t>
              </a:r>
              <a:endParaRPr lang="en-US" sz="2000" dirty="0"/>
            </a:p>
          </p:txBody>
        </p:sp>
        <p:cxnSp>
          <p:nvCxnSpPr>
            <p:cNvPr id="46" name="Straight Connector 45"/>
            <p:cNvCxnSpPr>
              <a:endCxn id="44" idx="1"/>
            </p:cNvCxnSpPr>
            <p:nvPr/>
          </p:nvCxnSpPr>
          <p:spPr>
            <a:xfrm flipV="1">
              <a:off x="6934203" y="2106543"/>
              <a:ext cx="380998" cy="3318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>
            <a:stCxn id="14" idx="7"/>
            <a:endCxn id="13" idx="3"/>
          </p:cNvCxnSpPr>
          <p:nvPr/>
        </p:nvCxnSpPr>
        <p:spPr>
          <a:xfrm rot="5400000" flipH="1" flipV="1">
            <a:off x="3498663" y="4413063"/>
            <a:ext cx="470274" cy="54647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7"/>
            <a:endCxn id="13" idx="2"/>
          </p:cNvCxnSpPr>
          <p:nvPr/>
        </p:nvCxnSpPr>
        <p:spPr>
          <a:xfrm rot="5400000" flipH="1" flipV="1">
            <a:off x="2088963" y="3048001"/>
            <a:ext cx="578037" cy="316883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5"/>
            <a:endCxn id="13" idx="0"/>
          </p:cNvCxnSpPr>
          <p:nvPr/>
        </p:nvCxnSpPr>
        <p:spPr>
          <a:xfrm rot="16200000" flipH="1">
            <a:off x="3574863" y="3651062"/>
            <a:ext cx="425637" cy="65423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" idx="6"/>
            <a:endCxn id="13" idx="1"/>
          </p:cNvCxnSpPr>
          <p:nvPr/>
        </p:nvCxnSpPr>
        <p:spPr>
          <a:xfrm>
            <a:off x="685800" y="3657600"/>
            <a:ext cx="3321237" cy="57803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5"/>
            <a:endCxn id="9" idx="1"/>
          </p:cNvCxnSpPr>
          <p:nvPr/>
        </p:nvCxnSpPr>
        <p:spPr>
          <a:xfrm rot="16200000" flipH="1">
            <a:off x="1707963" y="3003363"/>
            <a:ext cx="394074" cy="69887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3" grpId="0"/>
      <p:bldP spid="38" grpId="0"/>
      <p:bldP spid="56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4419600" cy="4297363"/>
          </a:xfrm>
        </p:spPr>
        <p:txBody>
          <a:bodyPr/>
          <a:lstStyle/>
          <a:p>
            <a:r>
              <a:rPr lang="en-US" dirty="0" smtClean="0"/>
              <a:t>Clusters merge over time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When do you stop?</a:t>
            </a:r>
          </a:p>
          <a:p>
            <a:pPr lvl="1">
              <a:buNone/>
            </a:pPr>
            <a:r>
              <a:rPr lang="en-US" dirty="0" smtClean="0"/>
              <a:t>	(Just </a:t>
            </a:r>
            <a:r>
              <a:rPr lang="en-US" dirty="0" smtClean="0"/>
              <a:t>report the </a:t>
            </a:r>
            <a:r>
              <a:rPr lang="en-US" dirty="0" smtClean="0"/>
              <a:t>tree? Stopping criteria?)</a:t>
            </a:r>
          </a:p>
          <a:p>
            <a:pPr lvl="1"/>
            <a:r>
              <a:rPr lang="en-US" dirty="0" smtClean="0"/>
              <a:t>Ignoring structure of </a:t>
            </a:r>
            <a:r>
              <a:rPr lang="en-US" i="1" dirty="0" smtClean="0"/>
              <a:t>G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t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3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905000"/>
            <a:ext cx="5486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Block Models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MOJ 13.2.3-13.2.4</a:t>
            </a:r>
            <a:endParaRPr lang="en-US" dirty="0"/>
          </a:p>
        </p:txBody>
      </p:sp>
      <p:grpSp>
        <p:nvGrpSpPr>
          <p:cNvPr id="7" name="Group 30"/>
          <p:cNvGrpSpPr/>
          <p:nvPr/>
        </p:nvGrpSpPr>
        <p:grpSpPr>
          <a:xfrm>
            <a:off x="1981200" y="5105400"/>
            <a:ext cx="3429002" cy="1118176"/>
            <a:chOff x="5886799" y="5731180"/>
            <a:chExt cx="1309254" cy="1160922"/>
          </a:xfrm>
        </p:grpSpPr>
        <p:sp>
          <p:nvSpPr>
            <p:cNvPr id="8" name="TextBox 7"/>
            <p:cNvSpPr txBox="1"/>
            <p:nvPr/>
          </p:nvSpPr>
          <p:spPr>
            <a:xfrm>
              <a:off x="6235934" y="6284972"/>
              <a:ext cx="960119" cy="6071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Probabilities!</a:t>
              </a:r>
              <a:endParaRPr lang="en-US" sz="3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86799" y="5731180"/>
              <a:ext cx="436418" cy="5537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3276599" y="3276600"/>
            <a:ext cx="2514600" cy="1219201"/>
            <a:chOff x="6381405" y="6364084"/>
            <a:chExt cx="960119" cy="1265809"/>
          </a:xfrm>
        </p:grpSpPr>
        <p:sp>
          <p:nvSpPr>
            <p:cNvPr id="16" name="TextBox 15"/>
            <p:cNvSpPr txBox="1"/>
            <p:nvPr/>
          </p:nvSpPr>
          <p:spPr>
            <a:xfrm>
              <a:off x="6381405" y="6364084"/>
              <a:ext cx="960119" cy="6071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Clusters</a:t>
              </a:r>
              <a:endParaRPr lang="en-US" sz="32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6224973" y="7240704"/>
              <a:ext cx="632904" cy="145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vs. Discriminative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00201"/>
            <a:ext cx="8534400" cy="182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Given network </a:t>
            </a:r>
            <a:r>
              <a:rPr lang="en-US" i="1" dirty="0" smtClean="0"/>
              <a:t>G</a:t>
            </a:r>
            <a:r>
              <a:rPr lang="en-US" dirty="0" smtClean="0"/>
              <a:t>, find best partition </a:t>
            </a:r>
            <a:r>
              <a:rPr lang="el-GR" dirty="0" smtClean="0"/>
              <a:t>Π</a:t>
            </a:r>
            <a:r>
              <a:rPr lang="en-US" baseline="30000" dirty="0" smtClean="0"/>
              <a:t>*</a:t>
            </a:r>
          </a:p>
          <a:p>
            <a:pPr algn="ctr">
              <a:buNone/>
            </a:pPr>
            <a:r>
              <a:rPr lang="el-GR" dirty="0" smtClean="0"/>
              <a:t>Π</a:t>
            </a:r>
            <a:r>
              <a:rPr lang="en-US" baseline="30000" dirty="0" smtClean="0"/>
              <a:t>*</a:t>
            </a:r>
            <a:r>
              <a:rPr lang="el-GR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max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l-GR" dirty="0" smtClean="0"/>
              <a:t>Π</a:t>
            </a:r>
            <a:r>
              <a:rPr lang="en-US" dirty="0" smtClean="0"/>
              <a:t> | </a:t>
            </a:r>
            <a:r>
              <a:rPr lang="en-US" i="1" dirty="0" smtClean="0"/>
              <a:t>G</a:t>
            </a:r>
            <a:r>
              <a:rPr lang="en-US" dirty="0" smtClean="0"/>
              <a:t>)</a:t>
            </a:r>
            <a:endParaRPr lang="en-US" i="1" dirty="0" smtClean="0"/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4800" y="3200400"/>
            <a:ext cx="46482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/>
              <a:t>Generative Models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04800" y="3733800"/>
            <a:ext cx="4648200" cy="289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Use </a:t>
            </a:r>
            <a:r>
              <a:rPr lang="en-US" sz="2800" dirty="0" err="1" smtClean="0"/>
              <a:t>Bayes</a:t>
            </a:r>
            <a:r>
              <a:rPr lang="en-US" sz="2800" dirty="0" smtClean="0"/>
              <a:t>’ Rule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 algn="ctr"/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l-GR" sz="2400" dirty="0" smtClean="0">
                <a:solidFill>
                  <a:schemeClr val="bg2">
                    <a:lumMod val="75000"/>
                  </a:schemeClr>
                </a:solidFill>
              </a:rPr>
              <a:t>Π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| 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) =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G </a:t>
            </a:r>
            <a:r>
              <a:rPr lang="en-US" sz="2400" dirty="0" smtClean="0"/>
              <a:t>| </a:t>
            </a:r>
            <a:r>
              <a:rPr lang="el-GR" sz="2400" dirty="0" smtClean="0"/>
              <a:t>Π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·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l-GR" sz="2400" dirty="0" smtClean="0">
                <a:solidFill>
                  <a:schemeClr val="bg2">
                    <a:lumMod val="75000"/>
                  </a:schemeClr>
                </a:solidFill>
              </a:rPr>
              <a:t>Π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) / 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b="1" dirty="0" smtClean="0"/>
              <a:t>Model</a:t>
            </a:r>
            <a:r>
              <a:rPr lang="en-US" sz="2800" dirty="0" smtClean="0"/>
              <a:t> the </a:t>
            </a:r>
            <a:r>
              <a:rPr lang="en-US" sz="2800" i="1" dirty="0" smtClean="0"/>
              <a:t>generation</a:t>
            </a:r>
            <a:r>
              <a:rPr lang="en-US" sz="2800" dirty="0" smtClean="0"/>
              <a:t> of </a:t>
            </a:r>
            <a:r>
              <a:rPr lang="en-US" sz="2800" i="1" dirty="0" smtClean="0"/>
              <a:t>G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 smtClean="0"/>
              <a:t> </a:t>
            </a:r>
            <a:r>
              <a:rPr lang="en-US" sz="2800" i="1" dirty="0" smtClean="0"/>
              <a:t> </a:t>
            </a:r>
            <a:r>
              <a:rPr lang="en-US" sz="2800" dirty="0" smtClean="0"/>
              <a:t>Estimate </a:t>
            </a:r>
            <a:r>
              <a:rPr lang="en-US" sz="2800" i="1" dirty="0" smtClean="0"/>
              <a:t>parameters </a:t>
            </a:r>
            <a:r>
              <a:rPr lang="en-US" sz="2800" dirty="0" smtClean="0"/>
              <a:t>for the </a:t>
            </a:r>
            <a:r>
              <a:rPr lang="en-US" sz="2800" b="1" dirty="0" smtClean="0"/>
              <a:t>model</a:t>
            </a:r>
            <a:r>
              <a:rPr lang="en-US" sz="2800" dirty="0" smtClean="0"/>
              <a:t> from data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3200400"/>
            <a:ext cx="38100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/>
              <a:t>Discriminative Models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3733800"/>
            <a:ext cx="3810000" cy="2895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Directly calculate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 algn="ctr"/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l-GR" sz="2400" dirty="0" smtClean="0"/>
              <a:t>Π</a:t>
            </a:r>
            <a:r>
              <a:rPr lang="en-US" sz="2400" dirty="0" smtClean="0"/>
              <a:t> | </a:t>
            </a:r>
            <a:r>
              <a:rPr lang="en-US" sz="2400" i="1" dirty="0" smtClean="0"/>
              <a:t>G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Discriminate between possible </a:t>
            </a:r>
            <a:r>
              <a:rPr lang="el-GR" sz="2800" dirty="0" smtClean="0"/>
              <a:t>Π</a:t>
            </a:r>
            <a:r>
              <a:rPr lang="en-US" sz="2800" dirty="0" smtClean="0"/>
              <a:t> values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 Define </a:t>
            </a:r>
            <a:r>
              <a:rPr lang="en-US" sz="2800" i="1" dirty="0" smtClean="0"/>
              <a:t>features,</a:t>
            </a:r>
            <a:r>
              <a:rPr lang="en-US" sz="2800" dirty="0" smtClean="0"/>
              <a:t> find patterns implying </a:t>
            </a:r>
            <a:r>
              <a:rPr lang="el-GR" sz="2800" dirty="0" smtClean="0"/>
              <a:t>Π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079442" y="275486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formulation</a:t>
            </a:r>
            <a:endParaRPr lang="en-US" dirty="0"/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2460626" y="2735763"/>
          <a:ext cx="6149974" cy="1329722"/>
        </p:xfrm>
        <a:graphic>
          <a:graphicData uri="http://schemas.openxmlformats.org/presentationml/2006/ole">
            <p:oleObj spid="_x0000_s141315" name="Microsoft Equation 3.0" r:id="rId3" imgW="2349360" imgH="507960" progId="Equation.3">
              <p:embed/>
            </p:oleObj>
          </a:graphicData>
        </a:graphic>
      </p:graphicFrame>
      <p:grpSp>
        <p:nvGrpSpPr>
          <p:cNvPr id="12" name="Group 49"/>
          <p:cNvGrpSpPr/>
          <p:nvPr/>
        </p:nvGrpSpPr>
        <p:grpSpPr>
          <a:xfrm>
            <a:off x="4191001" y="1524000"/>
            <a:ext cx="2362200" cy="1220859"/>
            <a:chOff x="5461030" y="6020374"/>
            <a:chExt cx="3211114" cy="1220859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1030" y="6020374"/>
              <a:ext cx="3211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prob. of edges observed in </a:t>
              </a:r>
              <a:r>
                <a:rPr lang="en-US" sz="2400" i="1" dirty="0" smtClean="0"/>
                <a:t>G</a:t>
              </a:r>
              <a:endParaRPr lang="en-US" sz="2400" dirty="0"/>
            </a:p>
          </p:txBody>
        </p:sp>
      </p:grpSp>
      <p:grpSp>
        <p:nvGrpSpPr>
          <p:cNvPr id="15" name="Group 30"/>
          <p:cNvGrpSpPr/>
          <p:nvPr/>
        </p:nvGrpSpPr>
        <p:grpSpPr>
          <a:xfrm>
            <a:off x="1676398" y="1752600"/>
            <a:ext cx="1905000" cy="1447802"/>
            <a:chOff x="6061366" y="5705404"/>
            <a:chExt cx="727363" cy="1503149"/>
          </a:xfrm>
        </p:grpSpPr>
        <p:sp>
          <p:nvSpPr>
            <p:cNvPr id="16" name="TextBox 15"/>
            <p:cNvSpPr txBox="1"/>
            <p:nvPr/>
          </p:nvSpPr>
          <p:spPr>
            <a:xfrm>
              <a:off x="6061366" y="5705404"/>
              <a:ext cx="727363" cy="1118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possible </a:t>
              </a:r>
              <a:r>
                <a:rPr lang="en-US" sz="3200" b="1" dirty="0" smtClean="0"/>
                <a:t>partition</a:t>
              </a:r>
              <a:endParaRPr lang="en-US" sz="3200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V="1">
              <a:off x="6572314" y="7021231"/>
              <a:ext cx="316454" cy="581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0"/>
          <p:cNvGrpSpPr/>
          <p:nvPr/>
        </p:nvGrpSpPr>
        <p:grpSpPr>
          <a:xfrm>
            <a:off x="2514600" y="3657601"/>
            <a:ext cx="2514600" cy="2026859"/>
            <a:chOff x="6730539" y="5083317"/>
            <a:chExt cx="960119" cy="2104342"/>
          </a:xfrm>
        </p:grpSpPr>
        <p:sp>
          <p:nvSpPr>
            <p:cNvPr id="19" name="TextBox 18"/>
            <p:cNvSpPr txBox="1"/>
            <p:nvPr/>
          </p:nvSpPr>
          <p:spPr>
            <a:xfrm>
              <a:off x="6730539" y="5557994"/>
              <a:ext cx="960119" cy="1629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parameters</a:t>
              </a:r>
              <a:r>
                <a:rPr lang="en-US" sz="3200" dirty="0" smtClean="0"/>
                <a:t>: probabilities of edges</a:t>
              </a:r>
              <a:endParaRPr lang="en-US" sz="3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6958713" y="5262466"/>
              <a:ext cx="474677" cy="1163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30"/>
          <p:cNvGrpSpPr/>
          <p:nvPr/>
        </p:nvGrpSpPr>
        <p:grpSpPr>
          <a:xfrm>
            <a:off x="76202" y="2971800"/>
            <a:ext cx="2438404" cy="2554545"/>
            <a:chOff x="5857705" y="6971209"/>
            <a:chExt cx="931026" cy="2652200"/>
          </a:xfrm>
        </p:grpSpPr>
        <p:sp>
          <p:nvSpPr>
            <p:cNvPr id="28" name="TextBox 27"/>
            <p:cNvSpPr txBox="1"/>
            <p:nvPr/>
          </p:nvSpPr>
          <p:spPr>
            <a:xfrm>
              <a:off x="5857705" y="6971209"/>
              <a:ext cx="814644" cy="265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likelihood </a:t>
              </a:r>
              <a:r>
                <a:rPr lang="en-US" sz="3200" dirty="0" smtClean="0"/>
                <a:t>function;</a:t>
              </a:r>
            </a:p>
            <a:p>
              <a:pPr algn="ctr"/>
              <a:r>
                <a:rPr lang="en-US" sz="3200" dirty="0" smtClean="0"/>
                <a:t>i.e., prob. </a:t>
              </a:r>
              <a:r>
                <a:rPr lang="en-US" sz="3200" dirty="0" smtClean="0"/>
                <a:t>a</a:t>
              </a:r>
              <a:r>
                <a:rPr lang="en-US" sz="3200" dirty="0" smtClean="0"/>
                <a:t>ssuming </a:t>
              </a:r>
              <a:r>
                <a:rPr lang="en-US" sz="3200" dirty="0" err="1" smtClean="0"/>
                <a:t>params</a:t>
              </a:r>
              <a:r>
                <a:rPr lang="en-US" sz="3200" dirty="0" smtClean="0"/>
                <a:t> </a:t>
              </a:r>
              <a:r>
                <a:rPr lang="el-GR" sz="3200" i="1" dirty="0" smtClean="0"/>
                <a:t>η</a:t>
              </a:r>
              <a:endParaRPr lang="en-US" sz="3200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10800000" flipV="1">
              <a:off x="6672349" y="7445885"/>
              <a:ext cx="116382" cy="7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49"/>
          <p:cNvGrpSpPr/>
          <p:nvPr/>
        </p:nvGrpSpPr>
        <p:grpSpPr>
          <a:xfrm>
            <a:off x="5867400" y="4038601"/>
            <a:ext cx="3124200" cy="1581328"/>
            <a:chOff x="7739883" y="5944175"/>
            <a:chExt cx="4246957" cy="1581328"/>
          </a:xfrm>
        </p:grpSpPr>
        <p:sp>
          <p:nvSpPr>
            <p:cNvPr id="37" name="Left Brace 36"/>
            <p:cNvSpPr/>
            <p:nvPr/>
          </p:nvSpPr>
          <p:spPr>
            <a:xfrm rot="16200000">
              <a:off x="9691915" y="4613651"/>
              <a:ext cx="342900" cy="3003947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9883" y="6325174"/>
              <a:ext cx="4246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prob. of </a:t>
              </a:r>
              <a:r>
                <a:rPr lang="en-US" sz="2400" i="1" dirty="0" smtClean="0"/>
                <a:t>not</a:t>
              </a:r>
              <a:r>
                <a:rPr lang="en-US" sz="2400" dirty="0" smtClean="0"/>
                <a:t> producing edges (that weren’t observed in </a:t>
              </a:r>
              <a:r>
                <a:rPr lang="en-US" sz="2400" i="1" dirty="0" smtClean="0"/>
                <a:t>G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971800" y="5827693"/>
            <a:ext cx="35052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 prob</a:t>
            </a:r>
            <a:r>
              <a:rPr lang="en-US" sz="2800" b="1" dirty="0" smtClean="0"/>
              <a:t>. per </a:t>
            </a:r>
            <a:r>
              <a:rPr lang="en-US" sz="2800" b="1" i="1" dirty="0" err="1" smtClean="0"/>
              <a:t>i</a:t>
            </a:r>
            <a:r>
              <a:rPr lang="en-US" sz="2800" b="1" dirty="0" err="1" smtClean="0"/>
              <a:t>,</a:t>
            </a:r>
            <a:r>
              <a:rPr lang="en-US" sz="2800" b="1" i="1" dirty="0" err="1" smtClean="0"/>
              <a:t>j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p</a:t>
            </a:r>
            <a:r>
              <a:rPr lang="en-US" sz="2800" b="1" dirty="0" smtClean="0"/>
              <a:t>air! </a:t>
            </a:r>
          </a:p>
          <a:p>
            <a:pPr algn="ctr"/>
            <a:r>
              <a:rPr lang="en-US" sz="2800" b="1" dirty="0" smtClean="0"/>
              <a:t>TOO ABSTRACT!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Think-Pair-Share: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71600" y="2590800"/>
            <a:ext cx="6480174" cy="1446550"/>
          </a:xfrm>
        </p:spPr>
        <p:txBody>
          <a:bodyPr/>
          <a:lstStyle/>
          <a:p>
            <a:r>
              <a:rPr lang="en-US" dirty="0" smtClean="0"/>
              <a:t>Why do we care about defining the likelihood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5410200"/>
            <a:ext cx="35052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Choose the best model parameters!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Stochastic Block Models</a:t>
            </a:r>
          </a:p>
          <a:p>
            <a:pPr lvl="1"/>
            <a:r>
              <a:rPr lang="en-US" dirty="0" smtClean="0"/>
              <a:t>Brief review of probability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Simplify: In- or Out-block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dirty="0" smtClean="0"/>
              <a:t>General: </a:t>
            </a:r>
            <a:r>
              <a:rPr lang="el-GR" i="1" dirty="0" smtClean="0"/>
              <a:t>η </a:t>
            </a:r>
            <a:r>
              <a:rPr lang="en-US" i="1" dirty="0" smtClean="0">
                <a:latin typeface="Calibri"/>
                <a:sym typeface="Wingdings" pitchFamily="2" charset="2"/>
              </a:rPr>
              <a:t>→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/>
              <a:t>1 </a:t>
            </a:r>
            <a:r>
              <a:rPr lang="en-US" dirty="0" err="1" smtClean="0"/>
              <a:t>prob</a:t>
            </a:r>
            <a:r>
              <a:rPr lang="en-US" dirty="0" smtClean="0"/>
              <a:t> per </a:t>
            </a:r>
            <a:r>
              <a:rPr lang="en-US" i="1" dirty="0" err="1" smtClean="0"/>
              <a:t>i,j</a:t>
            </a:r>
            <a:r>
              <a:rPr lang="en-US" dirty="0" smtClean="0"/>
              <a:t> pair</a:t>
            </a:r>
          </a:p>
          <a:p>
            <a:r>
              <a:rPr lang="en-US" dirty="0" err="1" smtClean="0"/>
              <a:t>C</a:t>
            </a:r>
            <a:r>
              <a:rPr lang="en-US" sz="3600" dirty="0" err="1" smtClean="0"/>
              <a:t>opic</a:t>
            </a:r>
            <a:r>
              <a:rPr lang="en-US" dirty="0" smtClean="0"/>
              <a:t>/J</a:t>
            </a:r>
            <a:r>
              <a:rPr lang="en-US" sz="3600" dirty="0" smtClean="0"/>
              <a:t>ackson</a:t>
            </a:r>
            <a:r>
              <a:rPr lang="en-US" dirty="0" smtClean="0"/>
              <a:t>/</a:t>
            </a:r>
            <a:r>
              <a:rPr lang="en-US" dirty="0" err="1" smtClean="0"/>
              <a:t>K</a:t>
            </a:r>
            <a:r>
              <a:rPr lang="en-US" sz="3600" dirty="0" err="1" smtClean="0"/>
              <a:t>irman</a:t>
            </a:r>
            <a:r>
              <a:rPr lang="en-US" dirty="0" smtClean="0"/>
              <a:t>: </a:t>
            </a:r>
            <a:r>
              <a:rPr lang="el-GR" i="1" dirty="0" smtClean="0"/>
              <a:t>η</a:t>
            </a:r>
            <a:r>
              <a:rPr lang="en-US" i="1" dirty="0" smtClean="0"/>
              <a:t> </a:t>
            </a:r>
            <a:r>
              <a:rPr lang="en-US" i="1" dirty="0" smtClean="0">
                <a:latin typeface="Calibri"/>
                <a:sym typeface="Wingdings" pitchFamily="2" charset="2"/>
              </a:rPr>
              <a:t>→</a:t>
            </a:r>
            <a:r>
              <a:rPr lang="en-US" i="1" dirty="0" smtClean="0"/>
              <a:t> p</a:t>
            </a:r>
            <a:r>
              <a:rPr lang="en-US" baseline="-25000" dirty="0" smtClean="0"/>
              <a:t>in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out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baseline="-25000" dirty="0" smtClean="0"/>
              <a:t>in</a:t>
            </a:r>
            <a:r>
              <a:rPr lang="en-US" dirty="0" smtClean="0"/>
              <a:t>: prob. of link within community </a:t>
            </a:r>
          </a:p>
          <a:p>
            <a:pPr lvl="1"/>
            <a:r>
              <a:rPr lang="en-US" i="1" dirty="0" smtClean="0"/>
              <a:t>P</a:t>
            </a:r>
            <a:r>
              <a:rPr lang="en-US" baseline="-25000" dirty="0" smtClean="0"/>
              <a:t>out</a:t>
            </a:r>
            <a:r>
              <a:rPr lang="en-US" dirty="0" smtClean="0"/>
              <a:t>: prob. of link outside community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3560482" y="4724400"/>
          <a:ext cx="5126318" cy="596900"/>
        </p:xfrm>
        <a:graphic>
          <a:graphicData uri="http://schemas.openxmlformats.org/presentationml/2006/ole">
            <p:oleObj spid="_x0000_s143363" name="Microsoft Equation 3.0" r:id="rId3" imgW="1854000" imgH="215640" progId="Equation.3">
              <p:embed/>
            </p:oleObj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4876800" y="5562600"/>
          <a:ext cx="3810000" cy="692728"/>
        </p:xfrm>
        <a:graphic>
          <a:graphicData uri="http://schemas.openxmlformats.org/presentationml/2006/ole">
            <p:oleObj spid="_x0000_s143364" name="Microsoft Equation 3.0" r:id="rId4" imgW="1396800" imgH="253800" progId="Equation.3">
              <p:embed/>
            </p:oleObj>
          </a:graphicData>
        </a:graphic>
      </p:graphicFrame>
      <p:grpSp>
        <p:nvGrpSpPr>
          <p:cNvPr id="7" name="Group 30"/>
          <p:cNvGrpSpPr/>
          <p:nvPr/>
        </p:nvGrpSpPr>
        <p:grpSpPr>
          <a:xfrm>
            <a:off x="588684" y="4343400"/>
            <a:ext cx="3048001" cy="1077218"/>
            <a:chOff x="5857704" y="5705403"/>
            <a:chExt cx="1163781" cy="1118398"/>
          </a:xfrm>
        </p:grpSpPr>
        <p:sp>
          <p:nvSpPr>
            <p:cNvPr id="8" name="TextBox 7"/>
            <p:cNvSpPr txBox="1"/>
            <p:nvPr/>
          </p:nvSpPr>
          <p:spPr>
            <a:xfrm>
              <a:off x="5857704" y="5705403"/>
              <a:ext cx="989214" cy="1118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pairs in same community</a:t>
              </a:r>
              <a:endParaRPr lang="en-US" sz="3200" dirty="0"/>
            </a:p>
          </p:txBody>
        </p:sp>
        <p:cxnSp>
          <p:nvCxnSpPr>
            <p:cNvPr id="9" name="Straight Connector 8"/>
            <p:cNvCxnSpPr>
              <a:endCxn id="8" idx="3"/>
            </p:cNvCxnSpPr>
            <p:nvPr/>
          </p:nvCxnSpPr>
          <p:spPr>
            <a:xfrm rot="10800000">
              <a:off x="6846918" y="6264603"/>
              <a:ext cx="174567" cy="737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0"/>
          <p:cNvGrpSpPr/>
          <p:nvPr/>
        </p:nvGrpSpPr>
        <p:grpSpPr>
          <a:xfrm>
            <a:off x="431797" y="5562601"/>
            <a:ext cx="4445003" cy="1077218"/>
            <a:chOff x="5091548" y="6971211"/>
            <a:chExt cx="1697181" cy="1118398"/>
          </a:xfrm>
        </p:grpSpPr>
        <p:sp>
          <p:nvSpPr>
            <p:cNvPr id="11" name="TextBox 10"/>
            <p:cNvSpPr txBox="1"/>
            <p:nvPr/>
          </p:nvSpPr>
          <p:spPr>
            <a:xfrm>
              <a:off x="5091548" y="6971211"/>
              <a:ext cx="1580800" cy="1118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# links in communities under </a:t>
              </a:r>
              <a:r>
                <a:rPr lang="el-GR" sz="3200" dirty="0" smtClean="0"/>
                <a:t>Π</a:t>
              </a:r>
              <a:r>
                <a:rPr lang="en-US" sz="3200" dirty="0" smtClean="0"/>
                <a:t> </a:t>
              </a:r>
              <a:endParaRPr lang="en-US" sz="3200" dirty="0"/>
            </a:p>
          </p:txBody>
        </p:sp>
        <p:cxnSp>
          <p:nvCxnSpPr>
            <p:cNvPr id="12" name="Straight Connector 11"/>
            <p:cNvCxnSpPr>
              <a:endCxn id="11" idx="3"/>
            </p:cNvCxnSpPr>
            <p:nvPr/>
          </p:nvCxnSpPr>
          <p:spPr>
            <a:xfrm rot="10800000" flipV="1">
              <a:off x="6672347" y="7445888"/>
              <a:ext cx="116382" cy="84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Likelihood 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2590800"/>
            <a:ext cx="2133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i="1" dirty="0" smtClean="0"/>
              <a:t>j</a:t>
            </a:r>
            <a:r>
              <a:rPr lang="en-US" sz="2400" dirty="0" smtClean="0"/>
              <a:t> within community</a:t>
            </a:r>
            <a:endParaRPr lang="en-US" sz="2400" i="1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381002" y="1371600"/>
          <a:ext cx="5283986" cy="1143000"/>
        </p:xfrm>
        <a:graphic>
          <a:graphicData uri="http://schemas.openxmlformats.org/presentationml/2006/ole">
            <p:oleObj spid="_x0000_s142338" name="Microsoft Equation 3.0" r:id="rId3" imgW="2349360" imgH="507960" progId="Equation.3">
              <p:embed/>
            </p:oleObj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381000" y="2667000"/>
          <a:ext cx="6400799" cy="648929"/>
        </p:xfrm>
        <a:graphic>
          <a:graphicData uri="http://schemas.openxmlformats.org/presentationml/2006/ole">
            <p:oleObj spid="_x0000_s142341" name="Microsoft Equation 3.0" r:id="rId4" imgW="2755800" imgH="279360" progId="Equation.3">
              <p:embed/>
            </p:oleObj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2534265" y="3505200"/>
          <a:ext cx="4247535" cy="648929"/>
        </p:xfrm>
        <a:graphic>
          <a:graphicData uri="http://schemas.openxmlformats.org/presentationml/2006/ole">
            <p:oleObj spid="_x0000_s142342" name="Microsoft Equation 3.0" r:id="rId5" imgW="1828800" imgH="279360" progId="Equation.3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934200" y="3429000"/>
            <a:ext cx="2133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in community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705600" y="2667000"/>
            <a:ext cx="152400" cy="609600"/>
          </a:xfrm>
          <a:prstGeom prst="rightBrace">
            <a:avLst>
              <a:gd name="adj1" fmla="val 5052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705600" y="3505200"/>
            <a:ext cx="152400" cy="609600"/>
          </a:xfrm>
          <a:prstGeom prst="rightBrace">
            <a:avLst>
              <a:gd name="adj1" fmla="val 5052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1910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 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 of both sides… rearrange…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228600" y="4953000"/>
          <a:ext cx="8915400" cy="646044"/>
        </p:xfrm>
        <a:graphic>
          <a:graphicData uri="http://schemas.openxmlformats.org/presentationml/2006/ole">
            <p:oleObj spid="_x0000_s142344" name="Microsoft Equation 3.0" r:id="rId6" imgW="3504960" imgH="253800" progId="Equation.3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3048000" y="4876800"/>
            <a:ext cx="5562600" cy="7620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234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6528038"/>
            <a:ext cx="6019800" cy="32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038600" y="5715000"/>
            <a:ext cx="495300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Simple calculation: </a:t>
            </a:r>
            <a:r>
              <a:rPr lang="en-US" sz="2000" dirty="0" smtClean="0"/>
              <a:t># pairs in communities</a:t>
            </a:r>
          </a:p>
          <a:p>
            <a:pPr algn="r"/>
            <a:r>
              <a:rPr lang="en-US" sz="2000" dirty="0" smtClean="0"/>
              <a:t># links in communities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  <p:bldP spid="11" grpId="0" animBg="1"/>
      <p:bldP spid="15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ML: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</a:t>
            </a:r>
            <a:r>
              <a:rPr lang="en-US" i="1" dirty="0" smtClean="0"/>
              <a:t>p</a:t>
            </a:r>
            <a:r>
              <a:rPr lang="en-US" baseline="-25000" dirty="0" smtClean="0"/>
              <a:t>in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baseline="-25000" dirty="0" smtClean="0"/>
              <a:t>out</a:t>
            </a:r>
            <a:r>
              <a:rPr lang="en-US" dirty="0" smtClean="0"/>
              <a:t> alongside </a:t>
            </a:r>
            <a:r>
              <a:rPr lang="el-GR" dirty="0" smtClean="0"/>
              <a:t>Π</a:t>
            </a:r>
            <a:endParaRPr lang="en-US" dirty="0" smtClean="0"/>
          </a:p>
          <a:p>
            <a:pPr lvl="1"/>
            <a:r>
              <a:rPr lang="en-US" dirty="0" smtClean="0"/>
              <a:t>Solution: Pick </a:t>
            </a:r>
            <a:r>
              <a:rPr lang="en-US" i="1" dirty="0" smtClean="0"/>
              <a:t>p</a:t>
            </a:r>
            <a:r>
              <a:rPr lang="en-US" baseline="-25000" dirty="0" smtClean="0"/>
              <a:t>in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baseline="-25000" dirty="0" smtClean="0"/>
              <a:t>out</a:t>
            </a:r>
            <a:r>
              <a:rPr lang="en-US" dirty="0" smtClean="0"/>
              <a:t>, build </a:t>
            </a:r>
            <a:r>
              <a:rPr lang="el-GR" dirty="0" smtClean="0"/>
              <a:t>Π</a:t>
            </a:r>
            <a:r>
              <a:rPr lang="en-US" dirty="0" smtClean="0"/>
              <a:t>, then estimate </a:t>
            </a:r>
            <a:r>
              <a:rPr lang="en-US" i="1" dirty="0" smtClean="0"/>
              <a:t>p</a:t>
            </a:r>
            <a:r>
              <a:rPr lang="en-US" baseline="-25000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p</a:t>
            </a:r>
            <a:r>
              <a:rPr lang="en-US" baseline="-25000" dirty="0" smtClean="0"/>
              <a:t>out</a:t>
            </a:r>
            <a:r>
              <a:rPr lang="en-US" dirty="0" smtClean="0"/>
              <a:t>… iterate!</a:t>
            </a:r>
          </a:p>
          <a:p>
            <a:r>
              <a:rPr lang="en-US" dirty="0" smtClean="0"/>
              <a:t>Exponential blowup of possible </a:t>
            </a:r>
            <a:r>
              <a:rPr lang="el-GR" dirty="0" smtClean="0"/>
              <a:t>Π</a:t>
            </a:r>
            <a:r>
              <a:rPr lang="en-US" dirty="0" smtClean="0"/>
              <a:t>… can’t test all</a:t>
            </a:r>
          </a:p>
          <a:p>
            <a:pPr lvl="1"/>
            <a:r>
              <a:rPr lang="en-US" dirty="0" smtClean="0"/>
              <a:t>Solution: Approximate which </a:t>
            </a:r>
            <a:r>
              <a:rPr lang="el-GR" dirty="0" smtClean="0"/>
              <a:t>Π</a:t>
            </a:r>
            <a:r>
              <a:rPr lang="en-US" dirty="0" smtClean="0"/>
              <a:t> to explore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Space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sz="3600" dirty="0" err="1" smtClean="0"/>
              <a:t>opic</a:t>
            </a:r>
            <a:r>
              <a:rPr lang="en-US" dirty="0" smtClean="0"/>
              <a:t>/J</a:t>
            </a:r>
            <a:r>
              <a:rPr lang="en-US" sz="3600" dirty="0" smtClean="0"/>
              <a:t>ackson</a:t>
            </a:r>
            <a:r>
              <a:rPr lang="en-US" dirty="0" smtClean="0"/>
              <a:t>/</a:t>
            </a:r>
            <a:r>
              <a:rPr lang="en-US" dirty="0" err="1" smtClean="0"/>
              <a:t>K</a:t>
            </a:r>
            <a:r>
              <a:rPr lang="en-US" sz="3600" dirty="0" err="1" smtClean="0"/>
              <a:t>irman</a:t>
            </a:r>
            <a:r>
              <a:rPr lang="en-US" dirty="0" smtClean="0"/>
              <a:t>: </a:t>
            </a:r>
            <a:r>
              <a:rPr lang="el-GR" i="1" dirty="0" smtClean="0"/>
              <a:t>η</a:t>
            </a:r>
            <a:r>
              <a:rPr lang="en-US" i="1" dirty="0" smtClean="0"/>
              <a:t> </a:t>
            </a:r>
            <a:r>
              <a:rPr lang="en-US" i="1" dirty="0" smtClean="0">
                <a:latin typeface="Calibri"/>
                <a:sym typeface="Wingdings" pitchFamily="2" charset="2"/>
              </a:rPr>
              <a:t>→</a:t>
            </a:r>
            <a:r>
              <a:rPr lang="en-US" i="1" dirty="0" smtClean="0"/>
              <a:t> p</a:t>
            </a:r>
            <a:r>
              <a:rPr lang="en-US" baseline="-25000" dirty="0" smtClean="0"/>
              <a:t>in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out</a:t>
            </a:r>
            <a:endParaRPr lang="en-US" dirty="0" smtClean="0"/>
          </a:p>
          <a:p>
            <a:r>
              <a:rPr lang="en-US" dirty="0" smtClean="0"/>
              <a:t>Other bases for probabilities?</a:t>
            </a:r>
          </a:p>
          <a:p>
            <a:pPr lvl="1"/>
            <a:r>
              <a:rPr lang="en-US" dirty="0" smtClean="0"/>
              <a:t>Define space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Any info about nodes, links, groups!</a:t>
            </a:r>
          </a:p>
          <a:p>
            <a:pPr lvl="1">
              <a:buNone/>
            </a:pPr>
            <a:endParaRPr lang="en-US" sz="1200" dirty="0" smtClean="0"/>
          </a:p>
          <a:p>
            <a:pPr lvl="1" algn="ctr">
              <a:buNone/>
            </a:pP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 |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Assignments 0 &amp; 1</a:t>
            </a:r>
            <a:r>
              <a:rPr lang="en-US" dirty="0" smtClean="0"/>
              <a:t>: Grades are out via Slack. Please see me after class today, if I told you to.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Slack</a:t>
            </a:r>
            <a:r>
              <a:rPr lang="en-US" dirty="0" smtClean="0"/>
              <a:t>: </a:t>
            </a:r>
            <a:r>
              <a:rPr lang="en-US" i="1" dirty="0" err="1" smtClean="0"/>
              <a:t>Habteab</a:t>
            </a:r>
            <a:r>
              <a:rPr lang="en-US" i="1" dirty="0" smtClean="0"/>
              <a:t>, </a:t>
            </a:r>
            <a:r>
              <a:rPr lang="en-US" i="1" dirty="0" err="1" smtClean="0"/>
              <a:t>Nahom</a:t>
            </a:r>
            <a:r>
              <a:rPr lang="en-US" dirty="0" smtClean="0"/>
              <a:t>: sign up for </a:t>
            </a:r>
            <a:r>
              <a:rPr lang="en-US" dirty="0" smtClean="0">
                <a:hlinkClick r:id="rId2"/>
              </a:rPr>
              <a:t>AAIT ITSC Slack</a:t>
            </a:r>
            <a:r>
              <a:rPr lang="en-US" dirty="0" smtClean="0"/>
              <a:t>. Email me </a:t>
            </a:r>
            <a:r>
              <a:rPr lang="en-US" sz="3400" dirty="0" smtClean="0"/>
              <a:t>(</a:t>
            </a:r>
            <a:r>
              <a:rPr lang="en-US" sz="3400" dirty="0" smtClean="0">
                <a:hlinkClick r:id="rId3"/>
              </a:rPr>
              <a:t>wu.stephen.t@gmail.com</a:t>
            </a:r>
            <a:r>
              <a:rPr lang="en-US" sz="3400" dirty="0" smtClean="0"/>
              <a:t>) </a:t>
            </a:r>
            <a:r>
              <a:rPr lang="en-US" dirty="0" smtClean="0"/>
              <a:t>or supply your email address some other way.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err="1" smtClean="0"/>
              <a:t>Github</a:t>
            </a:r>
            <a:r>
              <a:rPr lang="en-US" dirty="0" smtClean="0"/>
              <a:t>: </a:t>
            </a:r>
            <a:r>
              <a:rPr lang="en-US" i="1" dirty="0" err="1" smtClean="0"/>
              <a:t>Buruk</a:t>
            </a:r>
            <a:r>
              <a:rPr lang="en-US" i="1" dirty="0" smtClean="0"/>
              <a:t>, </a:t>
            </a:r>
            <a:r>
              <a:rPr lang="en-US" i="1" dirty="0" err="1" smtClean="0"/>
              <a:t>Habteab</a:t>
            </a:r>
            <a:r>
              <a:rPr lang="en-US" dirty="0" smtClean="0"/>
              <a:t>: to push to </a:t>
            </a:r>
            <a:r>
              <a:rPr lang="en-US" dirty="0" err="1" smtClean="0">
                <a:hlinkClick r:id="rId4"/>
              </a:rPr>
              <a:t>git</a:t>
            </a:r>
            <a:r>
              <a:rPr lang="en-US" dirty="0" smtClean="0"/>
              <a:t>, you need access. Email Dr. Stephen with your </a:t>
            </a:r>
            <a:r>
              <a:rPr lang="en-US" dirty="0" err="1" smtClean="0"/>
              <a:t>github</a:t>
            </a:r>
            <a:r>
              <a:rPr lang="en-US" dirty="0" smtClean="0"/>
              <a:t> username. You’ll need to accept the invitation.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No class 5</a:t>
            </a:r>
            <a:r>
              <a:rPr lang="en-US" b="1" baseline="30000" dirty="0" smtClean="0"/>
              <a:t>th</a:t>
            </a:r>
            <a:r>
              <a:rPr lang="en-US" b="1" dirty="0" smtClean="0"/>
              <a:t> Apr or 9</a:t>
            </a:r>
            <a:r>
              <a:rPr lang="en-US" b="1" baseline="30000" dirty="0" smtClean="0"/>
              <a:t>th</a:t>
            </a:r>
            <a:r>
              <a:rPr lang="en-US" b="1" dirty="0" smtClean="0"/>
              <a:t> Apr.</a:t>
            </a:r>
            <a:r>
              <a:rPr lang="en-US" dirty="0" smtClean="0"/>
              <a:t> Next class is 12</a:t>
            </a:r>
            <a:r>
              <a:rPr lang="en-US" baseline="30000" dirty="0" smtClean="0"/>
              <a:t>th</a:t>
            </a:r>
            <a:r>
              <a:rPr lang="en-US" dirty="0" smtClean="0"/>
              <a:t> Apr, and </a:t>
            </a:r>
            <a:r>
              <a:rPr lang="en-US" b="1" dirty="0" smtClean="0">
                <a:solidFill>
                  <a:srgbClr val="FF0000"/>
                </a:solidFill>
              </a:rPr>
              <a:t>Assignment 2 is due</a:t>
            </a:r>
            <a:r>
              <a:rPr lang="en-US" dirty="0" smtClean="0"/>
              <a:t>.</a:t>
            </a:r>
            <a:endParaRPr lang="en-US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New Lecture Schedule</a:t>
            </a:r>
            <a:r>
              <a:rPr lang="en-US" dirty="0" smtClean="0"/>
              <a:t>: Mon @ 8:00am, from 16</a:t>
            </a:r>
            <a:r>
              <a:rPr lang="en-US" baseline="30000" dirty="0" smtClean="0"/>
              <a:t>th</a:t>
            </a:r>
            <a:r>
              <a:rPr lang="en-US" dirty="0" smtClean="0"/>
              <a:t> April.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Review: Network=Graph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graph </a:t>
            </a:r>
            <a:r>
              <a:rPr lang="en-US" i="1" spc="-1" dirty="0" smtClean="0">
                <a:solidFill>
                  <a:srgbClr val="000000"/>
                </a:solidFill>
              </a:rPr>
              <a:t>G</a:t>
            </a:r>
            <a:r>
              <a:rPr lang="en-US" spc="-1" dirty="0" smtClean="0">
                <a:solidFill>
                  <a:srgbClr val="000000"/>
                </a:solidFill>
              </a:rPr>
              <a:t> is a </a:t>
            </a:r>
            <a:r>
              <a:rPr lang="en-US" spc="-1" dirty="0" err="1" smtClean="0">
                <a:solidFill>
                  <a:srgbClr val="000000"/>
                </a:solidFill>
              </a:rPr>
              <a:t>tuple</a:t>
            </a:r>
            <a:r>
              <a:rPr lang="en-US" spc="-1" dirty="0" smtClean="0">
                <a:solidFill>
                  <a:srgbClr val="000000"/>
                </a:solidFill>
              </a:rPr>
              <a:t> (</a:t>
            </a:r>
            <a:r>
              <a:rPr lang="en-US" i="1" spc="-1" dirty="0" smtClean="0">
                <a:solidFill>
                  <a:srgbClr val="000000"/>
                </a:solidFill>
              </a:rPr>
              <a:t>V, E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</a:rPr>
              <a:t>Edges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E </a:t>
            </a:r>
            <a:r>
              <a:rPr lang="en-US" sz="4000" spc="-1" dirty="0" smtClean="0">
                <a:solidFill>
                  <a:srgbClr val="000000"/>
                </a:solidFill>
              </a:rPr>
              <a:t>connect vertices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spc="-1" dirty="0" smtClean="0">
              <a:solidFill>
                <a:srgbClr val="000000"/>
              </a:solidFill>
            </a:endParaRPr>
          </a:p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neighbor set </a:t>
            </a:r>
            <a:r>
              <a:rPr lang="en-US" i="1" spc="-1" dirty="0" smtClean="0">
                <a:solidFill>
                  <a:srgbClr val="000000"/>
                </a:solidFill>
              </a:rPr>
              <a:t>N</a:t>
            </a:r>
            <a:r>
              <a:rPr lang="en-US" spc="-1" dirty="0" smtClean="0">
                <a:solidFill>
                  <a:srgbClr val="000000"/>
                </a:solidFill>
              </a:rPr>
              <a:t>(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) is the set of vertices adjacent to 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0" name="TextShape 2"/>
          <p:cNvSpPr txBox="1"/>
          <p:nvPr/>
        </p:nvSpPr>
        <p:spPr>
          <a:xfrm>
            <a:off x="1981200" y="266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6858000" y="1143000"/>
            <a:ext cx="1752599" cy="685800"/>
            <a:chOff x="6934201" y="838200"/>
            <a:chExt cx="1752599" cy="685800"/>
          </a:xfrm>
        </p:grpSpPr>
        <p:sp>
          <p:nvSpPr>
            <p:cNvPr id="32" name="TextBox 31"/>
            <p:cNvSpPr txBox="1"/>
            <p:nvPr/>
          </p:nvSpPr>
          <p:spPr>
            <a:xfrm>
              <a:off x="7239000" y="838200"/>
              <a:ext cx="14478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vertices</a:t>
              </a:r>
              <a:endParaRPr lang="en-US" sz="2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934201" y="1219200"/>
              <a:ext cx="304802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7239000" y="1828800"/>
            <a:ext cx="1760518" cy="523220"/>
            <a:chOff x="7002482" y="1981200"/>
            <a:chExt cx="1760518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7535882" y="1981200"/>
              <a:ext cx="1227118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edges</a:t>
              </a:r>
              <a:endParaRPr lang="en-US" sz="2800" dirty="0"/>
            </a:p>
          </p:txBody>
        </p:sp>
        <p:cxnSp>
          <p:nvCxnSpPr>
            <p:cNvPr id="42" name="Straight Connector 41"/>
            <p:cNvCxnSpPr>
              <a:stCxn id="38" idx="1"/>
            </p:cNvCxnSpPr>
            <p:nvPr/>
          </p:nvCxnSpPr>
          <p:spPr>
            <a:xfrm rot="10800000">
              <a:off x="7002482" y="2133600"/>
              <a:ext cx="533400" cy="1092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53250" name="Microsoft Equation 3.0" r:id="rId3" imgW="1955520" imgH="203040" progId="Equation.3">
              <p:embed/>
            </p:oleObj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51" name="Left Brace 5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Community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/>
          <a:lstStyle/>
          <a:p>
            <a:r>
              <a:rPr lang="en-US" dirty="0" err="1" smtClean="0"/>
              <a:t>Dfn</a:t>
            </a:r>
            <a:r>
              <a:rPr lang="en-US" dirty="0" smtClean="0"/>
              <a:t>: A community structure, , is a collection of disjoint subsets of </a:t>
            </a:r>
            <a:r>
              <a:rPr lang="en-US" i="1" dirty="0" smtClean="0"/>
              <a:t>V</a:t>
            </a:r>
            <a:r>
              <a:rPr lang="en-US" dirty="0" smtClean="0"/>
              <a:t> (i.e., a </a:t>
            </a:r>
            <a:r>
              <a:rPr lang="en-US" b="1" dirty="0" smtClean="0"/>
              <a:t>partition</a:t>
            </a:r>
            <a:r>
              <a:rPr lang="en-US" dirty="0" smtClean="0"/>
              <a:t>) whose union is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3" name="Group 30"/>
          <p:cNvGrpSpPr/>
          <p:nvPr/>
        </p:nvGrpSpPr>
        <p:grpSpPr>
          <a:xfrm>
            <a:off x="6629400" y="3200400"/>
            <a:ext cx="2514600" cy="1135797"/>
            <a:chOff x="6858000" y="990600"/>
            <a:chExt cx="2514600" cy="1135797"/>
          </a:xfrm>
        </p:grpSpPr>
        <p:sp>
          <p:nvSpPr>
            <p:cNvPr id="14" name="TextBox 13"/>
            <p:cNvSpPr txBox="1"/>
            <p:nvPr/>
          </p:nvSpPr>
          <p:spPr>
            <a:xfrm>
              <a:off x="6858000" y="12954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defined on nodes/vertices</a:t>
              </a:r>
              <a:endParaRPr lang="en-US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8610600" y="990600"/>
              <a:ext cx="38100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6858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5146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600200" y="3657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6002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1910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81600" y="495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91000" y="5638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14600" y="5638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38200" y="5638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6324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5" name="Straight Connector 24"/>
          <p:cNvCxnSpPr>
            <a:stCxn id="11" idx="7"/>
            <a:endCxn id="16" idx="3"/>
          </p:cNvCxnSpPr>
          <p:nvPr/>
        </p:nvCxnSpPr>
        <p:spPr>
          <a:xfrm rot="5400000" flipH="1" flipV="1">
            <a:off x="1098363" y="37653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5"/>
            <a:endCxn id="12" idx="1"/>
          </p:cNvCxnSpPr>
          <p:nvPr/>
        </p:nvCxnSpPr>
        <p:spPr>
          <a:xfrm rot="16200000" flipH="1">
            <a:off x="2012763" y="37653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1"/>
            <a:endCxn id="11" idx="5"/>
          </p:cNvCxnSpPr>
          <p:nvPr/>
        </p:nvCxnSpPr>
        <p:spPr>
          <a:xfrm rot="16200000" flipV="1">
            <a:off x="1098363" y="43749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7"/>
            <a:endCxn id="21" idx="3"/>
          </p:cNvCxnSpPr>
          <p:nvPr/>
        </p:nvCxnSpPr>
        <p:spPr>
          <a:xfrm rot="5400000" flipH="1" flipV="1">
            <a:off x="2012763" y="5822763"/>
            <a:ext cx="470274" cy="622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  <a:endCxn id="16" idx="4"/>
          </p:cNvCxnSpPr>
          <p:nvPr/>
        </p:nvCxnSpPr>
        <p:spPr>
          <a:xfrm rot="5400000" flipH="1" flipV="1">
            <a:off x="1295400" y="4419600"/>
            <a:ext cx="914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7"/>
            <a:endCxn id="12" idx="3"/>
          </p:cNvCxnSpPr>
          <p:nvPr/>
        </p:nvCxnSpPr>
        <p:spPr>
          <a:xfrm rot="5400000" flipH="1" flipV="1">
            <a:off x="2012763" y="43749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1"/>
            <a:endCxn id="22" idx="5"/>
          </p:cNvCxnSpPr>
          <p:nvPr/>
        </p:nvCxnSpPr>
        <p:spPr>
          <a:xfrm rot="16200000" flipV="1">
            <a:off x="1174563" y="5822763"/>
            <a:ext cx="470274" cy="622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6"/>
            <a:endCxn id="18" idx="2"/>
          </p:cNvCxnSpPr>
          <p:nvPr/>
        </p:nvCxnSpPr>
        <p:spPr>
          <a:xfrm>
            <a:off x="2819400" y="44196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0" idx="0"/>
            <a:endCxn id="18" idx="4"/>
          </p:cNvCxnSpPr>
          <p:nvPr/>
        </p:nvCxnSpPr>
        <p:spPr>
          <a:xfrm rot="5400000" flipH="1" flipV="1">
            <a:off x="3810000" y="5105400"/>
            <a:ext cx="1066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6"/>
            <a:endCxn id="20" idx="2"/>
          </p:cNvCxnSpPr>
          <p:nvPr/>
        </p:nvCxnSpPr>
        <p:spPr>
          <a:xfrm>
            <a:off x="2819400" y="57912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21" idx="2"/>
          </p:cNvCxnSpPr>
          <p:nvPr/>
        </p:nvCxnSpPr>
        <p:spPr>
          <a:xfrm>
            <a:off x="1143000" y="57912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09600" y="3505200"/>
            <a:ext cx="1676400" cy="18288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886200" y="3962400"/>
            <a:ext cx="1981200" cy="14478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62200" y="4038600"/>
            <a:ext cx="609600" cy="762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" y="5334000"/>
            <a:ext cx="4724400" cy="14478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CONCOR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adjacency matrix</a:t>
            </a:r>
          </a:p>
          <a:p>
            <a:pPr lvl="1"/>
            <a:r>
              <a:rPr lang="en-US" dirty="0" smtClean="0"/>
              <a:t>2D adjacency matrix -&gt; 2D correlation matrix</a:t>
            </a:r>
          </a:p>
          <a:p>
            <a:pPr lvl="1"/>
            <a:r>
              <a:rPr lang="en-US" dirty="0" smtClean="0"/>
              <a:t>Iterate!... Will become stable…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Pearson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related are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?</a:t>
            </a:r>
          </a:p>
          <a:p>
            <a:pPr lvl="2">
              <a:buNone/>
            </a:pPr>
            <a:r>
              <a:rPr lang="en-US" sz="2400" dirty="0" smtClean="0"/>
              <a:t>+1: positively related</a:t>
            </a:r>
          </a:p>
          <a:p>
            <a:pPr lvl="2">
              <a:buNone/>
            </a:pPr>
            <a:r>
              <a:rPr lang="en-US" sz="2400" dirty="0" smtClean="0"/>
              <a:t>0: not related</a:t>
            </a:r>
          </a:p>
          <a:p>
            <a:pPr lvl="2">
              <a:buNone/>
            </a:pPr>
            <a:r>
              <a:rPr lang="en-US" sz="2400" dirty="0" smtClean="0"/>
              <a:t>-1: inversely related</a:t>
            </a:r>
          </a:p>
          <a:p>
            <a:r>
              <a:rPr lang="en-US" dirty="0" smtClean="0"/>
              <a:t>How to calculate it (for a sample)?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286000" y="4724400"/>
          <a:ext cx="3653306" cy="1752600"/>
        </p:xfrm>
        <a:graphic>
          <a:graphicData uri="http://schemas.openxmlformats.org/presentationml/2006/ole">
            <p:oleObj spid="_x0000_s137219" name="Microsoft Equation 3.0" r:id="rId3" imgW="1879560" imgH="901440" progId="Equation.3">
              <p:embed/>
            </p:oleObj>
          </a:graphicData>
        </a:graphic>
      </p:graphicFrame>
      <p:grpSp>
        <p:nvGrpSpPr>
          <p:cNvPr id="6" name="Group 30"/>
          <p:cNvGrpSpPr/>
          <p:nvPr/>
        </p:nvGrpSpPr>
        <p:grpSpPr>
          <a:xfrm>
            <a:off x="5334000" y="4572000"/>
            <a:ext cx="2819400" cy="1384995"/>
            <a:chOff x="5943601" y="838200"/>
            <a:chExt cx="2819400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7010401" y="838200"/>
              <a:ext cx="1752600" cy="1384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mean value of </a:t>
              </a:r>
              <a:r>
                <a:rPr lang="en-US" sz="2800" i="1" dirty="0" smtClean="0"/>
                <a:t>Y </a:t>
              </a:r>
              <a:r>
                <a:rPr lang="en-US" sz="2800" dirty="0" smtClean="0"/>
                <a:t>sample</a:t>
              </a:r>
              <a:endParaRPr lang="en-US" sz="2800" dirty="0"/>
            </a:p>
          </p:txBody>
        </p:sp>
        <p:cxnSp>
          <p:nvCxnSpPr>
            <p:cNvPr id="8" name="Straight Connector 7"/>
            <p:cNvCxnSpPr>
              <a:endCxn id="7" idx="1"/>
            </p:cNvCxnSpPr>
            <p:nvPr/>
          </p:nvCxnSpPr>
          <p:spPr>
            <a:xfrm>
              <a:off x="5943601" y="1447800"/>
              <a:ext cx="1066800" cy="828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9"/>
          <p:cNvGrpSpPr/>
          <p:nvPr/>
        </p:nvGrpSpPr>
        <p:grpSpPr>
          <a:xfrm>
            <a:off x="2895600" y="4191000"/>
            <a:ext cx="2971799" cy="738833"/>
            <a:chOff x="5357445" y="6502400"/>
            <a:chExt cx="3314698" cy="738833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7445" y="6502400"/>
              <a:ext cx="3314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covariance of </a:t>
              </a:r>
              <a:r>
                <a:rPr lang="en-US" sz="2400" i="1" dirty="0" smtClean="0"/>
                <a:t>X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Y</a:t>
              </a:r>
              <a:endParaRPr lang="en-US" sz="2400" i="1" dirty="0"/>
            </a:p>
          </p:txBody>
        </p:sp>
      </p:grpSp>
      <p:grpSp>
        <p:nvGrpSpPr>
          <p:cNvPr id="16" name="Group 43"/>
          <p:cNvGrpSpPr/>
          <p:nvPr/>
        </p:nvGrpSpPr>
        <p:grpSpPr>
          <a:xfrm>
            <a:off x="3276600" y="6320135"/>
            <a:ext cx="4234044" cy="614065"/>
            <a:chOff x="4088727" y="6248400"/>
            <a:chExt cx="5459679" cy="614065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8727" y="6400800"/>
              <a:ext cx="545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standard deviation of </a:t>
              </a:r>
              <a:r>
                <a:rPr lang="en-US" sz="2400" i="1" dirty="0" smtClean="0"/>
                <a:t>Y </a:t>
              </a:r>
              <a:r>
                <a:rPr lang="en-US" sz="2400" dirty="0" smtClean="0"/>
                <a:t>sample</a:t>
              </a:r>
              <a:endParaRPr lang="en-US" sz="2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Correlation Matrices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1371600"/>
          <a:ext cx="2819404" cy="290227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1371600"/>
          <a:ext cx="4419604" cy="290227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454400" y="27432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38" y="13716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13716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(1)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09600" y="1981200"/>
            <a:ext cx="28194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" y="2616200"/>
            <a:ext cx="2819400" cy="2159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981200"/>
            <a:ext cx="22098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2628900"/>
            <a:ext cx="2209800" cy="2032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1395412"/>
            <a:ext cx="304800" cy="1423988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45200" y="1384300"/>
            <a:ext cx="342900" cy="14351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Find similar nodes!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MOJ 13.2.2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Intuition: Hierarchical 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similarity (distance) metric</a:t>
            </a:r>
          </a:p>
          <a:p>
            <a:r>
              <a:rPr lang="en-US" dirty="0" smtClean="0"/>
              <a:t>Find communities on blank nodes</a:t>
            </a:r>
          </a:p>
          <a:p>
            <a:pPr lvl="1"/>
            <a:r>
              <a:rPr lang="en-US" dirty="0" smtClean="0"/>
              <a:t>Apply threshold </a:t>
            </a:r>
            <a:r>
              <a:rPr lang="en-US" i="1" dirty="0" smtClean="0"/>
              <a:t>t</a:t>
            </a:r>
            <a:r>
              <a:rPr lang="en-US" baseline="-25000" dirty="0" smtClean="0"/>
              <a:t>0 </a:t>
            </a:r>
            <a:r>
              <a:rPr lang="en-US" dirty="0" smtClean="0"/>
              <a:t>and add edges</a:t>
            </a:r>
          </a:p>
          <a:p>
            <a:pPr lvl="1"/>
            <a:r>
              <a:rPr lang="en-US" dirty="0" smtClean="0"/>
              <a:t>Draw graph of communities </a:t>
            </a:r>
            <a:r>
              <a:rPr lang="en-US" i="1" dirty="0" smtClean="0"/>
              <a:t>G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t</a:t>
            </a:r>
            <a:r>
              <a:rPr lang="en-US" sz="2000" baseline="30000" dirty="0" smtClean="0"/>
              <a:t>0</a:t>
            </a:r>
            <a:r>
              <a:rPr lang="en-US" baseline="30000" dirty="0" smtClean="0"/>
              <a:t>)</a:t>
            </a:r>
          </a:p>
          <a:p>
            <a:pPr lvl="1"/>
            <a:r>
              <a:rPr lang="en-US" dirty="0" smtClean="0"/>
              <a:t>Community = Component of </a:t>
            </a:r>
            <a:r>
              <a:rPr lang="en-US" i="1" dirty="0" smtClean="0"/>
              <a:t>G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t</a:t>
            </a:r>
            <a:r>
              <a:rPr lang="en-US" sz="1800" baseline="30000" dirty="0" smtClean="0"/>
              <a:t>0</a:t>
            </a:r>
            <a:r>
              <a:rPr lang="en-US" baseline="30000" dirty="0" smtClean="0"/>
              <a:t>)</a:t>
            </a:r>
            <a:endParaRPr lang="en-US" dirty="0" smtClean="0"/>
          </a:p>
          <a:p>
            <a:r>
              <a:rPr lang="en-US" dirty="0" smtClean="0"/>
              <a:t>Decrease (increase) threshold &amp; repeat, yielding </a:t>
            </a:r>
            <a:r>
              <a:rPr lang="en-US" i="1" dirty="0" smtClean="0"/>
              <a:t>G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t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+1</a:t>
            </a:r>
            <a:r>
              <a:rPr lang="en-US" baseline="30000" dirty="0" smtClean="0"/>
              <a:t>)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</TotalTime>
  <Words>1881</Words>
  <Application>LibreOffice/5.4.3.2$Linux_X86_64 LibreOffice_project/40m0$Build-2</Application>
  <PresentationFormat>On-screen Show (4:3)</PresentationFormat>
  <Paragraphs>1082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AAIT Theme</vt:lpstr>
      <vt:lpstr>Microsoft Equation 3.0</vt:lpstr>
      <vt:lpstr>Community Detection (Communities, part 2)</vt:lpstr>
      <vt:lpstr>Today…</vt:lpstr>
      <vt:lpstr>Review: Network=Graph</vt:lpstr>
      <vt:lpstr>Review: Community structure</vt:lpstr>
      <vt:lpstr>Review: CONCOR</vt:lpstr>
      <vt:lpstr>Background: Pearson Correlation</vt:lpstr>
      <vt:lpstr>Review: Correlation Matrices </vt:lpstr>
      <vt:lpstr>Hierarchical Clustering</vt:lpstr>
      <vt:lpstr>Intuition: Hierarchical Clustering</vt:lpstr>
      <vt:lpstr>Group Discussion:</vt:lpstr>
      <vt:lpstr>Hier. Clustering Example (1)</vt:lpstr>
      <vt:lpstr>Hier. Clustering Example (2)</vt:lpstr>
      <vt:lpstr>Individual exercise:</vt:lpstr>
      <vt:lpstr>Hier. Clustering Example (3)</vt:lpstr>
      <vt:lpstr>Cluster Dendrogram</vt:lpstr>
      <vt:lpstr>Stochastic Block Models</vt:lpstr>
      <vt:lpstr>Generative vs. Discriminative</vt:lpstr>
      <vt:lpstr>General formulation</vt:lpstr>
      <vt:lpstr>Think-Pair-Share:</vt:lpstr>
      <vt:lpstr>Simplify: In- or Out-block</vt:lpstr>
      <vt:lpstr>Maximum Likelihood Algorithm </vt:lpstr>
      <vt:lpstr>Implementing ML: Issues</vt:lpstr>
      <vt:lpstr>Latent Space Estimation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238</cp:revision>
  <dcterms:created xsi:type="dcterms:W3CDTF">2018-03-07T10:46:38Z</dcterms:created>
  <dcterms:modified xsi:type="dcterms:W3CDTF">2018-04-02T19:47:56Z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