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7" r:id="rId18"/>
    <p:sldId id="274" r:id="rId19"/>
    <p:sldId id="279" r:id="rId20"/>
    <p:sldId id="278" r:id="rId21"/>
    <p:sldId id="276" r:id="rId22"/>
    <p:sldId id="281" r:id="rId23"/>
    <p:sldId id="282" r:id="rId24"/>
    <p:sldId id="283" r:id="rId25"/>
    <p:sldId id="273" r:id="rId2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idx="10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mbri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FDCCC4-52D2-4947-AC1F-714EEDDAB401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1705-C4B2-47DA-8B5E-37BE9933B797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8954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8CA7CD-FF47-49B3-8B3D-7DE150C0B55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6AC35-2FD0-4EB7-9265-6400234BC650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idx="13"/>
          </p:nvPr>
        </p:nvSpPr>
        <p:spPr>
          <a:xfrm>
            <a:off x="228600" y="304920"/>
            <a:ext cx="4876560" cy="4069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Discussion in Groups</a:t>
            </a:r>
            <a:endParaRPr lang="en-US" sz="36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4038120" cy="45334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idx="11" hasCustomPrompt="1"/>
          </p:nvPr>
        </p:nvSpPr>
        <p:spPr>
          <a:xfrm>
            <a:off x="4648320" y="1600200"/>
            <a:ext cx="4038120" cy="45334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1D973-394E-4755-B5B3-B48590AD402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5" r:id="rId2"/>
    <p:sldLayoutId id="2147483716" r:id="rId3"/>
    <p:sldLayoutId id="2147483717" r:id="rId4"/>
    <p:sldLayoutId id="2147483718" r:id="rId5"/>
    <p:sldLayoutId id="2147483720" r:id="rId6"/>
    <p:sldLayoutId id="2147483721" r:id="rId7"/>
    <p:sldLayoutId id="2147483719" r:id="rId8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nstw/socialnets18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nstw/socialnets18/assignments/assignment00.md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Social Network Analysis:</a:t>
            </a:r>
            <a:r>
              <a:t/>
            </a:r>
            <a:br/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Introduction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Lecture 01: E&amp;K Ch 1-2.1</a:t>
            </a: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AAIT ITSC</a:t>
            </a: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Spring </a:t>
            </a:r>
            <a:r>
              <a:rPr lang="en-US" sz="2400" b="0" strike="noStrike" spc="-1" dirty="0">
                <a:solidFill>
                  <a:srgbClr val="8B8B8B"/>
                </a:solidFill>
                <a:latin typeface="Cambria"/>
              </a:rPr>
              <a:t>2018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 dirty="0">
                <a:solidFill>
                  <a:srgbClr val="8B8B8B"/>
                </a:solidFill>
                <a:latin typeface="Cambria"/>
              </a:rPr>
              <a:t>Instructor: Stephen Wu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531400" y="6488640"/>
            <a:ext cx="360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Credits: h/t Venkateswarlu Sunkari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65760" y="1371600"/>
            <a:ext cx="8412480" cy="1703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description of the social structure between actors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, mostly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individuals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organizations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It indicates the ways in which they are connected through various social familiarities ranging from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casual acquaintance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close familiar bonds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75" name="Picture 3"/>
          <p:cNvPicPr/>
          <p:nvPr/>
        </p:nvPicPr>
        <p:blipFill>
          <a:blip r:embed="rId2"/>
          <a:stretch/>
        </p:blipFill>
        <p:spPr>
          <a:xfrm>
            <a:off x="2438400" y="3200400"/>
            <a:ext cx="4084320" cy="3413760"/>
          </a:xfrm>
          <a:prstGeom prst="rect">
            <a:avLst/>
          </a:prstGeom>
          <a:ln>
            <a:noFill/>
          </a:ln>
        </p:spPr>
      </p:pic>
      <p:sp>
        <p:nvSpPr>
          <p:cNvPr id="276" name="TextShape 2"/>
          <p:cNvSpPr txBox="1"/>
          <p:nvPr/>
        </p:nvSpPr>
        <p:spPr>
          <a:xfrm>
            <a:off x="22896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u="sng" strike="noStrike" spc="-1" dirty="0" err="1">
                <a:solidFill>
                  <a:srgbClr val="1F497D"/>
                </a:solidFill>
                <a:uFillTx/>
                <a:latin typeface="Calibri"/>
              </a:rPr>
              <a:t>Dfn</a:t>
            </a: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: A social network is...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4"/>
          <p:cNvPicPr/>
          <p:nvPr/>
        </p:nvPicPr>
        <p:blipFill>
          <a:blip r:embed="rId2"/>
          <a:stretch/>
        </p:blipFill>
        <p:spPr>
          <a:xfrm>
            <a:off x="3124200" y="4191480"/>
            <a:ext cx="4381200" cy="2666520"/>
          </a:xfrm>
          <a:prstGeom prst="rect">
            <a:avLst/>
          </a:prstGeom>
          <a:ln w="9360">
            <a:noFill/>
          </a:ln>
        </p:spPr>
      </p:pic>
      <p:sp>
        <p:nvSpPr>
          <p:cNvPr id="9" name="TextShape 2"/>
          <p:cNvSpPr txBox="1"/>
          <p:nvPr/>
        </p:nvSpPr>
        <p:spPr>
          <a:xfrm>
            <a:off x="22896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Social Network Analysis is</a:t>
            </a: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...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… mapping &amp; measuring 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relationships &amp; flows between 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  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people, groups, orgs, computers,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or other information/knowledge 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  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processing entities</a:t>
            </a: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Social Network Analysis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   We measure Social Network in terms of:</a:t>
            </a: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1. Degree Centrality: </a:t>
            </a:r>
          </a:p>
          <a:p>
            <a:pPr marL="609480" indent="-609120">
              <a:lnSpc>
                <a:spcPct val="90000"/>
              </a:lnSpc>
              <a:spcBef>
                <a:spcPts val="320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number of direct connections a node has. What really matters is where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those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connections lead to and how they connect the otherwise   unconnected.  </a:t>
            </a: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Betweenness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Centrality:</a:t>
            </a: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node with high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betweenness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has great influence over what flows in the  	     network indicating important links and single point of failure.  </a:t>
            </a: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3. Closeness Centrality:</a:t>
            </a: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The measure of closeness of a node which are close to everyone else. </a:t>
            </a:r>
          </a:p>
          <a:p>
            <a:pPr marL="609480" indent="-609120">
              <a:lnSpc>
                <a:spcPct val="90000"/>
              </a:lnSpc>
              <a:spcBef>
                <a:spcPts val="320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                    The pattern of the direct and indirect ties allows the nodes any other node in       	     the network more quickly than anyone else. They have the shortest paths to 	     all others.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Syllabus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On </a:t>
            </a:r>
            <a:r>
              <a:rPr lang="en-US" sz="2000" b="0" strike="noStrike" spc="-1" dirty="0" err="1">
                <a:solidFill>
                  <a:srgbClr val="8B8B8B"/>
                </a:solidFill>
                <a:latin typeface="Cambria"/>
              </a:rPr>
              <a:t>github</a:t>
            </a: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: </a:t>
            </a:r>
            <a:r>
              <a:rPr lang="en-US" sz="2800" b="0" u="sng" strike="noStrike" spc="-1" dirty="0">
                <a:solidFill>
                  <a:srgbClr val="8B8BFF"/>
                </a:solidFill>
                <a:uFillTx/>
                <a:latin typeface="Cambria"/>
                <a:hlinkClick r:id="rId2"/>
              </a:rPr>
              <a:t>https://github.com/dragonstw/socialnets18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SNA Main Themes</a:t>
            </a:r>
            <a:r>
              <a:rPr lang="en-US" sz="5400" b="1" spc="-1" dirty="0" smtClean="0">
                <a:solidFill>
                  <a:srgbClr val="1F497D"/>
                </a:solidFill>
                <a:latin typeface="Calibri"/>
              </a:rPr>
              <a:t>			</a:t>
            </a:r>
            <a:r>
              <a:rPr lang="en-US" b="1" spc="-1" dirty="0" smtClean="0">
                <a:solidFill>
                  <a:srgbClr val="1F497D"/>
                </a:solidFill>
                <a:latin typeface="Calibri"/>
              </a:rPr>
              <a:t>(E&amp;K 1.2)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Graph Theory: Describe structure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Game Theory: Describe behavior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Strategic Interaction: Choosing behavior</a:t>
            </a:r>
          </a:p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Information Networks: Nodes convey information</a:t>
            </a:r>
            <a:endParaRPr lang="en-US" sz="2800" b="0" strike="noStrike" spc="-1" dirty="0" smtClean="0">
              <a:solidFill>
                <a:srgbClr val="000000"/>
              </a:solidFill>
              <a:latin typeface="Cambria"/>
            </a:endParaRPr>
          </a:p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Population Effects of Network Dynamics: influence and conformity, etc</a:t>
            </a:r>
          </a:p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Structural Effects of Network </a:t>
            </a:r>
            <a:r>
              <a:rPr lang="en-US" sz="2800" spc="-1" dirty="0" err="1" smtClean="0">
                <a:solidFill>
                  <a:srgbClr val="000000"/>
                </a:solidFill>
                <a:latin typeface="Cambria"/>
              </a:rPr>
              <a:t>Dynaimcs</a:t>
            </a: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: cascading and contagion</a:t>
            </a:r>
          </a:p>
          <a:p>
            <a:pPr marL="514710" indent="-51435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Institutions/Aggregate Behavior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 dirty="0" smtClean="0">
                <a:solidFill>
                  <a:srgbClr val="1F497D"/>
                </a:solidFill>
                <a:latin typeface="Calibri"/>
              </a:rPr>
              <a:t>Graph Theory Basics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40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A Network is a Graph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u="sng" strike="noStrike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trike="noStrike" spc="-1" dirty="0" smtClean="0">
                <a:solidFill>
                  <a:srgbClr val="000000"/>
                </a:solidFill>
                <a:latin typeface="Cambria"/>
              </a:rPr>
              <a:t>graph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is a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tuple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V, 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connect vertices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neighbor set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is the set of vertices adjacent to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7000" y="381000"/>
            <a:ext cx="2667000" cy="1295401"/>
            <a:chOff x="6477000" y="381000"/>
            <a:chExt cx="2667000" cy="1295401"/>
          </a:xfrm>
        </p:grpSpPr>
        <p:sp>
          <p:nvSpPr>
            <p:cNvPr id="5" name="TextBox 4"/>
            <p:cNvSpPr txBox="1"/>
            <p:nvPr/>
          </p:nvSpPr>
          <p:spPr>
            <a:xfrm>
              <a:off x="6477000" y="381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 set of objects/ individuals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6553200" y="1371601"/>
              <a:ext cx="304801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19800" y="2209800"/>
            <a:ext cx="2887682" cy="1639907"/>
            <a:chOff x="6019800" y="2209800"/>
            <a:chExt cx="2887682" cy="1639907"/>
          </a:xfrm>
        </p:grpSpPr>
        <p:sp>
          <p:nvSpPr>
            <p:cNvPr id="6" name="TextBox 5"/>
            <p:cNvSpPr txBox="1"/>
            <p:nvPr/>
          </p:nvSpPr>
          <p:spPr>
            <a:xfrm>
              <a:off x="6019800" y="2895600"/>
              <a:ext cx="2887682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Set of links between objects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V="1">
              <a:off x="6819902" y="2476499"/>
              <a:ext cx="685801" cy="152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1028" name="Microsoft Equation 3.0" r:id="rId3" imgW="1955520" imgH="203040" progId="Equation.3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23" name="Left Brace 22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36" name="Left Brace 35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40" name="Left Brace 39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28600" y="3276600"/>
            <a:ext cx="8686440" cy="35814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1F497D"/>
                </a:solidFill>
                <a:latin typeface="Calibri"/>
              </a:rPr>
              <a:t>For the pictured network, write:</a:t>
            </a:r>
          </a:p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	</a:t>
            </a:r>
            <a:r>
              <a:rPr lang="en-US" sz="3600" b="0" i="1" strike="noStrike" spc="-1" dirty="0" smtClean="0">
                <a:solidFill>
                  <a:srgbClr val="000000"/>
                </a:solidFill>
                <a:latin typeface="Cambria"/>
              </a:rPr>
              <a:t>V </a:t>
            </a: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=</a:t>
            </a:r>
          </a:p>
          <a:p>
            <a:pPr>
              <a:lnSpc>
                <a:spcPct val="100000"/>
              </a:lnSpc>
            </a:pPr>
            <a:r>
              <a:rPr lang="en-US" sz="3600" i="1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z="3600" i="1" spc="-1" dirty="0" smtClean="0">
                <a:solidFill>
                  <a:srgbClr val="000000"/>
                </a:solidFill>
                <a:latin typeface="Cambria"/>
              </a:rPr>
              <a:t>E</a:t>
            </a:r>
            <a:r>
              <a:rPr lang="en-US" sz="3600" spc="-1" dirty="0" smtClean="0">
                <a:solidFill>
                  <a:srgbClr val="000000"/>
                </a:solidFill>
                <a:latin typeface="Cambria"/>
              </a:rPr>
              <a:t> =</a:t>
            </a:r>
          </a:p>
          <a:p>
            <a:pPr>
              <a:lnSpc>
                <a:spcPct val="100000"/>
              </a:lnSpc>
            </a:pPr>
            <a:r>
              <a:rPr lang="en-US" sz="3600" b="0" i="1" strike="noStrike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z="3600" b="0" i="1" strike="noStrike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(A)</a:t>
            </a:r>
            <a:r>
              <a:rPr lang="en-US" sz="3600" b="0" i="1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=</a:t>
            </a:r>
          </a:p>
          <a:p>
            <a:r>
              <a:rPr lang="en-US" sz="3600" i="1" spc="-1" dirty="0">
                <a:solidFill>
                  <a:srgbClr val="000000"/>
                </a:solidFill>
              </a:rPr>
              <a:t>	</a:t>
            </a:r>
            <a:r>
              <a:rPr lang="en-US" sz="3600" i="1" spc="-1" dirty="0" smtClean="0">
                <a:solidFill>
                  <a:srgbClr val="000000"/>
                </a:solidFill>
              </a:rPr>
              <a:t>N</a:t>
            </a:r>
            <a:r>
              <a:rPr lang="en-US" sz="3600" spc="-1" dirty="0" smtClean="0">
                <a:solidFill>
                  <a:srgbClr val="000000"/>
                </a:solidFill>
              </a:rPr>
              <a:t>(J)</a:t>
            </a:r>
            <a:r>
              <a:rPr lang="en-US" sz="3600" i="1" spc="-1" dirty="0" smtClean="0">
                <a:solidFill>
                  <a:srgbClr val="000000"/>
                </a:solidFill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</a:rPr>
              <a:t>=</a:t>
            </a:r>
          </a:p>
          <a:p>
            <a:r>
              <a:rPr lang="en-US" sz="3600" i="1" spc="-1" dirty="0" smtClean="0">
                <a:solidFill>
                  <a:srgbClr val="000000"/>
                </a:solidFill>
              </a:rPr>
              <a:t>	N</a:t>
            </a:r>
            <a:r>
              <a:rPr lang="en-US" sz="3600" spc="-1" dirty="0" smtClean="0">
                <a:solidFill>
                  <a:srgbClr val="000000"/>
                </a:solidFill>
              </a:rPr>
              <a:t>(</a:t>
            </a:r>
            <a:r>
              <a:rPr lang="en-US" sz="3600" spc="-1" dirty="0">
                <a:solidFill>
                  <a:srgbClr val="000000"/>
                </a:solidFill>
              </a:rPr>
              <a:t>M</a:t>
            </a:r>
            <a:r>
              <a:rPr lang="en-US" sz="3600" spc="-1" dirty="0" smtClean="0">
                <a:solidFill>
                  <a:srgbClr val="000000"/>
                </a:solidFill>
              </a:rPr>
              <a:t>)</a:t>
            </a:r>
            <a:r>
              <a:rPr lang="en-US" sz="3600" i="1" spc="-1" dirty="0" smtClean="0">
                <a:solidFill>
                  <a:srgbClr val="000000"/>
                </a:solidFill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</a:rPr>
              <a:t>=</a:t>
            </a:r>
            <a:endParaRPr lang="en-US" sz="3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62440" y="228600"/>
            <a:ext cx="6737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Individual Exercise: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Adjacency Matrix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pre-calc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86200" y="1676400"/>
          <a:ext cx="5181596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Undirected/Directed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144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7"/>
            <a:endCxn id="4" idx="3"/>
          </p:cNvCxnSpPr>
          <p:nvPr/>
        </p:nvCxnSpPr>
        <p:spPr>
          <a:xfrm rot="5400000" flipH="1" flipV="1">
            <a:off x="2082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4" idx="5"/>
          </p:cNvCxnSpPr>
          <p:nvPr/>
        </p:nvCxnSpPr>
        <p:spPr>
          <a:xfrm rot="16200000" flipV="1">
            <a:off x="2844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124200" y="28194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 rot="16200000" flipH="1">
            <a:off x="2272926" y="24253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8" idx="4"/>
          </p:cNvCxnSpPr>
          <p:nvPr/>
        </p:nvCxnSpPr>
        <p:spPr>
          <a:xfrm rot="16200000" flipV="1">
            <a:off x="1828800" y="27432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1447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66294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626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7"/>
            <a:endCxn id="14" idx="3"/>
          </p:cNvCxnSpPr>
          <p:nvPr/>
        </p:nvCxnSpPr>
        <p:spPr>
          <a:xfrm rot="5400000" flipH="1" flipV="1">
            <a:off x="5816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1"/>
            <a:endCxn id="14" idx="5"/>
          </p:cNvCxnSpPr>
          <p:nvPr/>
        </p:nvCxnSpPr>
        <p:spPr>
          <a:xfrm rot="16200000" flipV="1">
            <a:off x="6578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4"/>
            <a:endCxn id="16" idx="0"/>
          </p:cNvCxnSpPr>
          <p:nvPr/>
        </p:nvCxnSpPr>
        <p:spPr>
          <a:xfrm rot="5400000">
            <a:off x="6858000" y="2819400"/>
            <a:ext cx="304800" cy="1524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  <a:endCxn id="16" idx="1"/>
          </p:cNvCxnSpPr>
          <p:nvPr/>
        </p:nvCxnSpPr>
        <p:spPr>
          <a:xfrm rot="16200000" flipH="1">
            <a:off x="6006726" y="2425326"/>
            <a:ext cx="483348" cy="9405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8" idx="4"/>
          </p:cNvCxnSpPr>
          <p:nvPr/>
        </p:nvCxnSpPr>
        <p:spPr>
          <a:xfrm rot="16200000" flipV="1">
            <a:off x="5562600" y="2743200"/>
            <a:ext cx="304800" cy="3048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2"/>
          <p:cNvSpPr txBox="1"/>
          <p:nvPr/>
        </p:nvSpPr>
        <p:spPr>
          <a:xfrm>
            <a:off x="457200" y="3810000"/>
            <a:ext cx="8229240" cy="231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Edges: defined by 2 vertices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and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u</a:t>
            </a:r>
            <a:endParaRPr lang="en-US" sz="4000" b="0" strike="noStrike" spc="-1" dirty="0" smtClean="0">
              <a:solidFill>
                <a:srgbClr val="000000"/>
              </a:solidFill>
              <a:latin typeface="Cambria"/>
            </a:endParaRP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Undirected: unordered 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u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Directed: ordered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u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Outline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What is a Network?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Social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Networks</a:t>
            </a: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Syllabus &amp; Main Themes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Intro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to Graph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Theory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Lab 0: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github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Slack,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setup</a:t>
            </a: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28600" y="3962400"/>
            <a:ext cx="8686440" cy="28956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1F497D"/>
                </a:solidFill>
                <a:latin typeface="Calibri"/>
              </a:rPr>
              <a:t>For the pictured undirected and directed graphs, write the adjacency matrices.</a:t>
            </a:r>
          </a:p>
        </p:txBody>
      </p:sp>
      <p:sp>
        <p:nvSpPr>
          <p:cNvPr id="264" name="CustomShape 2"/>
          <p:cNvSpPr/>
          <p:nvPr/>
        </p:nvSpPr>
        <p:spPr>
          <a:xfrm>
            <a:off x="262440" y="228600"/>
            <a:ext cx="6737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Individual Exercise: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800" y="137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819400" y="2971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2971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78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7"/>
            <a:endCxn id="5" idx="3"/>
          </p:cNvCxnSpPr>
          <p:nvPr/>
        </p:nvCxnSpPr>
        <p:spPr>
          <a:xfrm rot="5400000" flipH="1" flipV="1">
            <a:off x="2006226" y="1853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2768226" y="1853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7" idx="0"/>
          </p:cNvCxnSpPr>
          <p:nvPr/>
        </p:nvCxnSpPr>
        <p:spPr>
          <a:xfrm rot="5400000">
            <a:off x="3048000" y="27432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7" idx="1"/>
          </p:cNvCxnSpPr>
          <p:nvPr/>
        </p:nvCxnSpPr>
        <p:spPr>
          <a:xfrm rot="16200000" flipH="1">
            <a:off x="2196726" y="23491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9" idx="4"/>
          </p:cNvCxnSpPr>
          <p:nvPr/>
        </p:nvCxnSpPr>
        <p:spPr>
          <a:xfrm rot="16200000" flipV="1">
            <a:off x="1752600" y="26670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943600" y="1371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05600" y="20574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553200" y="2971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486400" y="2971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181600" y="20574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7"/>
            <a:endCxn id="27" idx="3"/>
          </p:cNvCxnSpPr>
          <p:nvPr/>
        </p:nvCxnSpPr>
        <p:spPr>
          <a:xfrm rot="5400000" flipH="1" flipV="1">
            <a:off x="5740026" y="18538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1"/>
            <a:endCxn id="27" idx="5"/>
          </p:cNvCxnSpPr>
          <p:nvPr/>
        </p:nvCxnSpPr>
        <p:spPr>
          <a:xfrm rot="16200000" flipV="1">
            <a:off x="6502026" y="18538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29" idx="0"/>
          </p:cNvCxnSpPr>
          <p:nvPr/>
        </p:nvCxnSpPr>
        <p:spPr>
          <a:xfrm rot="5400000">
            <a:off x="6781800" y="2743200"/>
            <a:ext cx="304800" cy="1524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5"/>
            <a:endCxn id="29" idx="1"/>
          </p:cNvCxnSpPr>
          <p:nvPr/>
        </p:nvCxnSpPr>
        <p:spPr>
          <a:xfrm rot="16200000" flipH="1">
            <a:off x="5930526" y="2349126"/>
            <a:ext cx="483348" cy="9405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0"/>
            <a:endCxn id="31" idx="4"/>
          </p:cNvCxnSpPr>
          <p:nvPr/>
        </p:nvCxnSpPr>
        <p:spPr>
          <a:xfrm rot="16200000" flipV="1">
            <a:off x="5486400" y="2667000"/>
            <a:ext cx="304800" cy="3048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Node Degree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The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node degree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is the number of neighbors a node has.</a:t>
            </a:r>
          </a:p>
          <a:p>
            <a:pPr marL="343080" indent="-34272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endParaRPr lang="en-US" sz="4000" spc="-1" dirty="0" smtClean="0">
              <a:solidFill>
                <a:srgbClr val="000000"/>
              </a:solidFill>
              <a:latin typeface="Cambria"/>
            </a:endParaRPr>
          </a:p>
          <a:p>
            <a:pPr marL="343080" indent="-34272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|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)|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i="1" strike="noStrike" spc="-1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Note: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Network’s degree </a:t>
            </a:r>
            <a:r>
              <a:rPr lang="en-US" sz="4000" b="0" u="sng" strike="noStrike" spc="-1" dirty="0" smtClean="0">
                <a:solidFill>
                  <a:srgbClr val="000000"/>
                </a:solidFill>
                <a:latin typeface="Cambria"/>
              </a:rPr>
              <a:t>distribution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allows classification of network</a:t>
            </a:r>
            <a:endParaRPr lang="en-US" sz="4000" b="0" i="1" u="sng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52074" y="2832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14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78616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948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90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7"/>
            <a:endCxn id="5" idx="3"/>
          </p:cNvCxnSpPr>
          <p:nvPr/>
        </p:nvCxnSpPr>
        <p:spPr>
          <a:xfrm rot="5400000" flipH="1" flipV="1">
            <a:off x="7048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5" idx="5"/>
          </p:cNvCxnSpPr>
          <p:nvPr/>
        </p:nvCxnSpPr>
        <p:spPr>
          <a:xfrm rot="16200000" flipV="1">
            <a:off x="7810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5400000">
            <a:off x="8090274" y="4204074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7" idx="1"/>
          </p:cNvCxnSpPr>
          <p:nvPr/>
        </p:nvCxnSpPr>
        <p:spPr>
          <a:xfrm rot="16200000" flipH="1">
            <a:off x="7239000" y="3810000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16200000" flipV="1">
            <a:off x="6794874" y="4127874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32766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Paths &amp; Cycles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A </a:t>
            </a:r>
            <a:r>
              <a:rPr lang="en-US" sz="3600" b="1" spc="-1" dirty="0">
                <a:solidFill>
                  <a:srgbClr val="000000"/>
                </a:solidFill>
              </a:rPr>
              <a:t>path </a:t>
            </a:r>
            <a:r>
              <a:rPr lang="en-US" sz="3600" spc="-1" dirty="0">
                <a:solidFill>
                  <a:srgbClr val="000000"/>
                </a:solidFill>
              </a:rPr>
              <a:t>is a sequence of nodes where pairs of consecutive nodes are connected by an edge.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</a:rPr>
              <a:t> Directed graph: direction matters!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 A </a:t>
            </a:r>
            <a:r>
              <a:rPr lang="en-US" sz="3600" b="1" spc="-1" dirty="0">
                <a:solidFill>
                  <a:srgbClr val="000000"/>
                </a:solidFill>
              </a:rPr>
              <a:t>cycle </a:t>
            </a:r>
            <a:r>
              <a:rPr lang="en-US" sz="3600" spc="-1" dirty="0">
                <a:solidFill>
                  <a:srgbClr val="000000"/>
                </a:solidFill>
              </a:rPr>
              <a:t>is a path where the start node is also the end </a:t>
            </a:r>
            <a:r>
              <a:rPr lang="en-US" sz="3600" spc="-1" dirty="0" smtClean="0">
                <a:solidFill>
                  <a:srgbClr val="000000"/>
                </a:solidFill>
              </a:rPr>
              <a:t>node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67600" y="4495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0772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0104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05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7264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6" idx="5"/>
          </p:cNvCxnSpPr>
          <p:nvPr/>
        </p:nvCxnSpPr>
        <p:spPr>
          <a:xfrm rot="16200000" flipV="1">
            <a:off x="8026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8" idx="0"/>
          </p:cNvCxnSpPr>
          <p:nvPr/>
        </p:nvCxnSpPr>
        <p:spPr>
          <a:xfrm rot="5400000">
            <a:off x="8305800" y="58674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1"/>
          </p:cNvCxnSpPr>
          <p:nvPr/>
        </p:nvCxnSpPr>
        <p:spPr>
          <a:xfrm rot="16200000" flipH="1">
            <a:off x="7454526" y="54733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20" idx="4"/>
          </p:cNvCxnSpPr>
          <p:nvPr/>
        </p:nvCxnSpPr>
        <p:spPr>
          <a:xfrm rot="16200000" flipV="1">
            <a:off x="7010400" y="5791200"/>
            <a:ext cx="304800" cy="3048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2"/>
          <p:cNvSpPr/>
          <p:nvPr/>
        </p:nvSpPr>
        <p:spPr>
          <a:xfrm>
            <a:off x="3429000" y="6019800"/>
            <a:ext cx="3657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Paths? Cycles?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Path Length/Distance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The </a:t>
            </a:r>
            <a:r>
              <a:rPr lang="en-US" sz="3600" b="1" spc="-1" dirty="0" smtClean="0">
                <a:solidFill>
                  <a:srgbClr val="000000"/>
                </a:solidFill>
              </a:rPr>
              <a:t>distance </a:t>
            </a:r>
            <a:r>
              <a:rPr lang="en-US" sz="3600" spc="-1" dirty="0" smtClean="0">
                <a:solidFill>
                  <a:srgbClr val="000000"/>
                </a:solidFill>
              </a:rPr>
              <a:t>between 2 nodes in a graph = length of the shortest path linking the 2 nodes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i="1" spc="-1" dirty="0" smtClean="0">
                <a:solidFill>
                  <a:srgbClr val="000000"/>
                </a:solidFill>
              </a:rPr>
              <a:t>Note</a:t>
            </a:r>
            <a:r>
              <a:rPr lang="en-US" sz="3200" spc="-1" dirty="0" smtClean="0">
                <a:solidFill>
                  <a:srgbClr val="000000"/>
                </a:solidFill>
              </a:rPr>
              <a:t>: Need to find shortest path!</a:t>
            </a:r>
            <a:endParaRPr lang="en-US" sz="3200" i="1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 </a:t>
            </a:r>
            <a:r>
              <a:rPr lang="en-US" sz="3600" spc="-1" dirty="0" smtClean="0">
                <a:solidFill>
                  <a:srgbClr val="000000"/>
                </a:solidFill>
              </a:rPr>
              <a:t>The </a:t>
            </a:r>
            <a:r>
              <a:rPr lang="en-US" sz="3600" b="1" spc="-1" dirty="0" smtClean="0">
                <a:solidFill>
                  <a:srgbClr val="000000"/>
                </a:solidFill>
              </a:rPr>
              <a:t>diameter </a:t>
            </a:r>
            <a:r>
              <a:rPr lang="en-US" sz="3600" spc="-1" dirty="0" smtClean="0">
                <a:solidFill>
                  <a:srgbClr val="000000"/>
                </a:solidFill>
              </a:rPr>
              <a:t>of the graph is the max distance between a node pair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67600" y="4495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0772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0104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05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7264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6" idx="5"/>
          </p:cNvCxnSpPr>
          <p:nvPr/>
        </p:nvCxnSpPr>
        <p:spPr>
          <a:xfrm rot="16200000" flipV="1">
            <a:off x="8026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8" idx="0"/>
          </p:cNvCxnSpPr>
          <p:nvPr/>
        </p:nvCxnSpPr>
        <p:spPr>
          <a:xfrm rot="5400000">
            <a:off x="8305800" y="58674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1"/>
          </p:cNvCxnSpPr>
          <p:nvPr/>
        </p:nvCxnSpPr>
        <p:spPr>
          <a:xfrm rot="16200000" flipH="1">
            <a:off x="7454526" y="54733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20" idx="4"/>
          </p:cNvCxnSpPr>
          <p:nvPr/>
        </p:nvCxnSpPr>
        <p:spPr>
          <a:xfrm rot="16200000" flipV="1">
            <a:off x="7010400" y="5791200"/>
            <a:ext cx="304800" cy="3048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2"/>
          <p:cNvSpPr/>
          <p:nvPr/>
        </p:nvSpPr>
        <p:spPr>
          <a:xfrm>
            <a:off x="2286000" y="6019800"/>
            <a:ext cx="4495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Distance? Diameter?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Graphs: Connectedness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A graph (or </a:t>
            </a:r>
            <a:r>
              <a:rPr lang="en-US" sz="3600" spc="-1" dirty="0" err="1" smtClean="0">
                <a:solidFill>
                  <a:srgbClr val="000000"/>
                </a:solidFill>
              </a:rPr>
              <a:t>subgraph</a:t>
            </a:r>
            <a:r>
              <a:rPr lang="en-US" sz="3600" spc="-1" dirty="0" smtClean="0">
                <a:solidFill>
                  <a:srgbClr val="000000"/>
                </a:solidFill>
              </a:rPr>
              <a:t>) is </a:t>
            </a:r>
            <a:r>
              <a:rPr lang="en-US" sz="3600" b="1" spc="-1" dirty="0" smtClean="0">
                <a:solidFill>
                  <a:srgbClr val="000000"/>
                </a:solidFill>
              </a:rPr>
              <a:t>connected </a:t>
            </a:r>
            <a:r>
              <a:rPr lang="en-US" sz="3600" spc="-1" dirty="0" smtClean="0">
                <a:solidFill>
                  <a:srgbClr val="000000"/>
                </a:solidFill>
              </a:rPr>
              <a:t>if there is a path between </a:t>
            </a:r>
            <a:r>
              <a:rPr lang="en-US" sz="3600" i="1" spc="-1" dirty="0" smtClean="0">
                <a:solidFill>
                  <a:srgbClr val="000000"/>
                </a:solidFill>
              </a:rPr>
              <a:t>each pair </a:t>
            </a:r>
            <a:r>
              <a:rPr lang="en-US" sz="3600" spc="-1" dirty="0" smtClean="0">
                <a:solidFill>
                  <a:srgbClr val="000000"/>
                </a:solidFill>
              </a:rPr>
              <a:t>of nodes.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smtClean="0">
                <a:solidFill>
                  <a:srgbClr val="000000"/>
                </a:solidFill>
              </a:rPr>
              <a:t>If no path, this is </a:t>
            </a:r>
            <a:r>
              <a:rPr lang="en-US" sz="3600" b="1" spc="-1" dirty="0" smtClean="0">
                <a:solidFill>
                  <a:srgbClr val="000000"/>
                </a:solidFill>
              </a:rPr>
              <a:t>disconnected</a:t>
            </a:r>
            <a:r>
              <a:rPr lang="en-US" sz="3600" spc="-1" dirty="0" smtClean="0">
                <a:solidFill>
                  <a:srgbClr val="000000"/>
                </a:solidFill>
              </a:rPr>
              <a:t>.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0" y="3775197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6172200" y="1295400"/>
            <a:ext cx="2438400" cy="1066800"/>
            <a:chOff x="6172202" y="1295400"/>
            <a:chExt cx="2438400" cy="1066800"/>
          </a:xfrm>
        </p:grpSpPr>
        <p:sp>
          <p:nvSpPr>
            <p:cNvPr id="28" name="TextBox 27"/>
            <p:cNvSpPr txBox="1"/>
            <p:nvPr/>
          </p:nvSpPr>
          <p:spPr>
            <a:xfrm>
              <a:off x="6705602" y="1295400"/>
              <a:ext cx="1905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Not edge!</a:t>
              </a:r>
              <a:endParaRPr lang="en-US" sz="28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172202" y="1828800"/>
              <a:ext cx="1066798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 dirty="0" smtClean="0">
                <a:solidFill>
                  <a:srgbClr val="1F497D"/>
                </a:solidFill>
                <a:latin typeface="Calibri"/>
              </a:rPr>
              <a:t>Assignment 0: Setup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4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74560" y="30590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On </a:t>
            </a:r>
            <a:r>
              <a:rPr lang="en-US" sz="2000" b="0" strike="noStrike" spc="-1" dirty="0" err="1">
                <a:solidFill>
                  <a:srgbClr val="8B8B8B"/>
                </a:solidFill>
                <a:latin typeface="Cambria"/>
              </a:rPr>
              <a:t>github</a:t>
            </a: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: </a:t>
            </a:r>
            <a:r>
              <a:rPr lang="en-US" sz="2800" b="0" u="sng" strike="noStrike" spc="-1" dirty="0">
                <a:solidFill>
                  <a:srgbClr val="8B8BFF"/>
                </a:solidFill>
                <a:uFillTx/>
                <a:latin typeface="Cambria"/>
                <a:hlinkClick r:id="rId2"/>
              </a:rPr>
              <a:t>https://</a:t>
            </a:r>
            <a:r>
              <a:rPr lang="en-US" sz="2800" b="0" u="sng" strike="noStrike" spc="-1" dirty="0" smtClean="0">
                <a:solidFill>
                  <a:srgbClr val="8B8BFF"/>
                </a:solidFill>
                <a:uFillTx/>
                <a:latin typeface="Cambria"/>
                <a:hlinkClick r:id="rId2"/>
              </a:rPr>
              <a:t>github.com/dragonstw/socialnets18</a:t>
            </a:r>
            <a:r>
              <a:rPr lang="en-US" sz="2800" u="sng" spc="-1" dirty="0" smtClean="0">
                <a:solidFill>
                  <a:srgbClr val="8B8BFF"/>
                </a:solidFill>
                <a:latin typeface="Cambria"/>
                <a:hlinkClick r:id="rId2"/>
              </a:rPr>
              <a:t>/assignments/assignment00.md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What is a network?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40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Networks are everywhere…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2"/>
          <a:stretch/>
        </p:blipFill>
        <p:spPr>
          <a:xfrm>
            <a:off x="304920" y="3962520"/>
            <a:ext cx="3580920" cy="2508480"/>
          </a:xfrm>
          <a:prstGeom prst="rect">
            <a:avLst/>
          </a:prstGeom>
          <a:ln w="9360">
            <a:noFill/>
          </a:ln>
        </p:spPr>
      </p:pic>
      <p:pic>
        <p:nvPicPr>
          <p:cNvPr id="256" name="Picture 3"/>
          <p:cNvPicPr/>
          <p:nvPr/>
        </p:nvPicPr>
        <p:blipFill>
          <a:blip r:embed="rId3"/>
          <a:stretch/>
        </p:blipFill>
        <p:spPr>
          <a:xfrm>
            <a:off x="4572000" y="1219320"/>
            <a:ext cx="3428640" cy="2911680"/>
          </a:xfrm>
          <a:prstGeom prst="rect">
            <a:avLst/>
          </a:prstGeom>
          <a:ln w="9360">
            <a:noFill/>
          </a:ln>
        </p:spPr>
      </p:pic>
      <p:pic>
        <p:nvPicPr>
          <p:cNvPr id="257" name="Picture 4"/>
          <p:cNvPicPr/>
          <p:nvPr/>
        </p:nvPicPr>
        <p:blipFill>
          <a:blip r:embed="rId4"/>
          <a:stretch/>
        </p:blipFill>
        <p:spPr>
          <a:xfrm>
            <a:off x="304920" y="1295280"/>
            <a:ext cx="3733560" cy="2391120"/>
          </a:xfrm>
          <a:prstGeom prst="rect">
            <a:avLst/>
          </a:prstGeom>
          <a:ln w="9360">
            <a:noFill/>
          </a:ln>
        </p:spPr>
      </p:pic>
      <p:pic>
        <p:nvPicPr>
          <p:cNvPr id="258" name="Picture 5"/>
          <p:cNvPicPr/>
          <p:nvPr/>
        </p:nvPicPr>
        <p:blipFill>
          <a:blip r:embed="rId5"/>
          <a:stretch/>
        </p:blipFill>
        <p:spPr>
          <a:xfrm>
            <a:off x="4572000" y="4267080"/>
            <a:ext cx="4050720" cy="2437920"/>
          </a:xfrm>
          <a:prstGeom prst="rect">
            <a:avLst/>
          </a:prstGeom>
          <a:ln w="9360"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1225080" y="3581280"/>
            <a:ext cx="166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Transportation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222560" y="6488640"/>
            <a:ext cx="117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Ecological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111640" y="6488640"/>
            <a:ext cx="125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Computing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5718240" y="388620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Biological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28600" y="28954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1F497D"/>
                </a:solidFill>
                <a:latin typeface="Calibri"/>
              </a:rPr>
              <a:t>Brainstorm anything else that is a network.</a:t>
            </a:r>
            <a:r>
              <a:t/>
            </a:r>
            <a:br/>
            <a:r>
              <a:rPr lang="en-US" sz="3600" b="0" strike="noStrike" spc="-1">
                <a:solidFill>
                  <a:srgbClr val="1F497D"/>
                </a:solidFill>
                <a:latin typeface="Calibri"/>
              </a:rPr>
              <a:t>In 1 minute!</a:t>
            </a:r>
            <a:endParaRPr lang="en-US" sz="36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62440" y="228600"/>
            <a:ext cx="6737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1-minute Discussion in Groups: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What is a network?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Intuitively: Objects and Links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Objects: people, airports, concepts, computers,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mbria"/>
              </a:rPr>
              <a:t>webpages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, etc…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Links: friends, inheritance, co-occurrence, predation, etc…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28600" y="28954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1F497D"/>
                </a:solidFill>
                <a:latin typeface="Calibri"/>
              </a:rPr>
              <a:t>How </a:t>
            </a:r>
            <a:r>
              <a:rPr lang="en-US" sz="3600" b="0" strike="noStrike" spc="-1" dirty="0" smtClean="0">
                <a:solidFill>
                  <a:srgbClr val="1F497D"/>
                </a:solidFill>
                <a:latin typeface="Calibri"/>
              </a:rPr>
              <a:t>do these networks </a:t>
            </a: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1F497D"/>
                </a:solidFill>
                <a:latin typeface="Calibri"/>
              </a:rPr>
              <a:t>differ </a:t>
            </a:r>
            <a:r>
              <a:rPr lang="en-US" sz="3600" b="0" strike="noStrike" spc="-1" dirty="0">
                <a:solidFill>
                  <a:srgbClr val="1F497D"/>
                </a:solidFill>
                <a:latin typeface="Calibri"/>
              </a:rPr>
              <a:t>from each </a:t>
            </a:r>
            <a:r>
              <a:rPr lang="en-US" sz="3600" b="0" strike="noStrike" spc="-1" dirty="0" smtClean="0">
                <a:solidFill>
                  <a:srgbClr val="1F497D"/>
                </a:solidFill>
                <a:latin typeface="Calibri"/>
              </a:rPr>
              <a:t>other?</a:t>
            </a:r>
            <a:endParaRPr lang="en-US" sz="36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62440" y="228600"/>
            <a:ext cx="6737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1-minute Discussion in Groups: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914400" y="4267200"/>
            <a:ext cx="4518000" cy="22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  Directed vs. Undirected</a:t>
            </a:r>
            <a:endParaRPr lang="en-US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  Different structural shapes</a:t>
            </a:r>
            <a:endParaRPr lang="en-US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  Behavior vs. Structure</a:t>
            </a:r>
            <a:endParaRPr lang="en-US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  Static vs. Dynamic</a:t>
            </a:r>
            <a:endParaRPr lang="en-US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  ...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Social Networks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40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“The Social Network” in 2010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73" name="Content Placeholder 8"/>
          <p:cNvPicPr/>
          <p:nvPr/>
        </p:nvPicPr>
        <p:blipFill>
          <a:blip r:embed="rId2"/>
          <a:stretch/>
        </p:blipFill>
        <p:spPr>
          <a:xfrm>
            <a:off x="0" y="1864440"/>
            <a:ext cx="9168480" cy="445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748</Words>
  <Application>LibreOffice/5.4.3.2$Linux_X86_64 LibreOffice_project/40m0$Build-2</Application>
  <PresentationFormat>On-screen Show (4:3)</PresentationFormat>
  <Paragraphs>212</Paragraphs>
  <Slides>25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36</cp:revision>
  <dcterms:created xsi:type="dcterms:W3CDTF">2018-03-07T10:46:38Z</dcterms:created>
  <dcterms:modified xsi:type="dcterms:W3CDTF">2018-03-07T23:29:36Z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