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2" r:id="rId1"/>
  </p:sldMasterIdLst>
  <p:notesMasterIdLst>
    <p:notesMasterId r:id="rId29"/>
  </p:notesMasterIdLst>
  <p:sldIdLst>
    <p:sldId id="256" r:id="rId2"/>
    <p:sldId id="325" r:id="rId3"/>
    <p:sldId id="326" r:id="rId4"/>
    <p:sldId id="308" r:id="rId5"/>
    <p:sldId id="322" r:id="rId6"/>
    <p:sldId id="327" r:id="rId7"/>
    <p:sldId id="316" r:id="rId8"/>
    <p:sldId id="318" r:id="rId9"/>
    <p:sldId id="328" r:id="rId10"/>
    <p:sldId id="329" r:id="rId11"/>
    <p:sldId id="330" r:id="rId12"/>
    <p:sldId id="336" r:id="rId13"/>
    <p:sldId id="342" r:id="rId14"/>
    <p:sldId id="341" r:id="rId15"/>
    <p:sldId id="347" r:id="rId16"/>
    <p:sldId id="343" r:id="rId17"/>
    <p:sldId id="345" r:id="rId18"/>
    <p:sldId id="346" r:id="rId19"/>
    <p:sldId id="337" r:id="rId20"/>
    <p:sldId id="317" r:id="rId21"/>
    <p:sldId id="319" r:id="rId22"/>
    <p:sldId id="331" r:id="rId23"/>
    <p:sldId id="332" r:id="rId24"/>
    <p:sldId id="333" r:id="rId25"/>
    <p:sldId id="335" r:id="rId26"/>
    <p:sldId id="339" r:id="rId27"/>
    <p:sldId id="334" r:id="rId28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C66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65" autoAdjust="0"/>
    <p:restoredTop sz="83257" autoAdjust="0"/>
  </p:normalViewPr>
  <p:slideViewPr>
    <p:cSldViewPr>
      <p:cViewPr>
        <p:scale>
          <a:sx n="75" d="100"/>
          <a:sy n="75" d="100"/>
        </p:scale>
        <p:origin x="-126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AE066-929E-4C9D-ABCF-990BD1072CD3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1ED5D-D581-45DD-8794-E9C46D49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1DABD47-36E5-4402-8BE9-D0B7A56018C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4/18/2018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47ABE2-0FC7-45CF-98FD-F45B515E58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>
            <a:lvl1pPr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buFont typeface="Arial" pitchFamily="34" charset="0"/>
              <a:buChar char="•"/>
              <a:defRPr sz="4000">
                <a:latin typeface="+mn-lt"/>
              </a:defRPr>
            </a:lvl1pPr>
            <a:lvl2pPr>
              <a:buFont typeface="Arial" pitchFamily="34" charset="0"/>
              <a:buChar char="•"/>
              <a:defRPr sz="4000">
                <a:latin typeface="+mn-lt"/>
              </a:defRPr>
            </a:lvl2pPr>
            <a:lvl3pPr>
              <a:buFont typeface="Arial" pitchFamily="34" charset="0"/>
              <a:buChar char="•"/>
              <a:defRPr sz="4000">
                <a:latin typeface="+mn-lt"/>
              </a:defRPr>
            </a:lvl3pPr>
            <a:lvl4pPr>
              <a:buFont typeface="Arial" pitchFamily="34" charset="0"/>
              <a:buChar char="•"/>
              <a:defRPr sz="4000">
                <a:latin typeface="+mn-lt"/>
              </a:defRPr>
            </a:lvl4pPr>
            <a:lvl5pPr>
              <a:buFont typeface="Arial" pitchFamily="34" charset="0"/>
              <a:buChar char="•"/>
              <a:defRPr sz="40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view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1000"/>
            <a:ext cx="7772400" cy="1362075"/>
          </a:xfrm>
        </p:spPr>
        <p:txBody>
          <a:bodyPr anchor="t"/>
          <a:lstStyle>
            <a:lvl1pPr algn="l">
              <a:defRPr sz="4000" b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9529-68D7-4B27-AE22-45CE24A50B5C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45" r:id="rId3"/>
    <p:sldLayoutId id="2147483725" r:id="rId4"/>
    <p:sldLayoutId id="2147483734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4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agonstw/socialnets18" TargetMode="External"/><Relationship Id="rId2" Type="http://schemas.openxmlformats.org/officeDocument/2006/relationships/hyperlink" Target="https://aaititsc.slac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wu.stephen.t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200" y="-381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spc="-1" dirty="0" smtClean="0">
                <a:solidFill>
                  <a:srgbClr val="1F497D"/>
                </a:solidFill>
              </a:rPr>
              <a:t>Communities</a:t>
            </a:r>
            <a:endParaRPr lang="en-US" sz="6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Social Network Analysis, Lecture 4</a:t>
            </a:r>
          </a:p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E&amp;K Ch 3.6 &amp; MOJ 13.2</a:t>
            </a:r>
          </a:p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AAIT ITSC Spring 2018</a:t>
            </a:r>
            <a:endParaRPr lang="en-US" spc="-1" dirty="0" smtClean="0">
              <a:latin typeface="Arial"/>
            </a:endParaRPr>
          </a:p>
          <a:p>
            <a:pPr>
              <a:spcBef>
                <a:spcPts val="43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Instructor: Stephen Wu</a:t>
            </a:r>
            <a:endParaRPr lang="en-US" spc="-1" dirty="0" smtClean="0"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Detection/</a:t>
            </a:r>
            <a:br>
              <a:rPr lang="en-US" dirty="0" smtClean="0"/>
            </a:br>
            <a:r>
              <a:rPr lang="en-US" dirty="0" smtClean="0"/>
              <a:t>Graph Partitioning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CONCOR, edge removal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Discussion: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77826" y="762000"/>
            <a:ext cx="8461374" cy="2719387"/>
          </a:xfrm>
        </p:spPr>
        <p:txBody>
          <a:bodyPr>
            <a:normAutofit/>
          </a:bodyPr>
          <a:lstStyle/>
          <a:p>
            <a:r>
              <a:rPr lang="en-US" dirty="0" smtClean="0"/>
              <a:t>How would you </a:t>
            </a:r>
            <a:r>
              <a:rPr lang="en-US" i="1" dirty="0" smtClean="0"/>
              <a:t>find</a:t>
            </a:r>
            <a:r>
              <a:rPr lang="en-US" dirty="0" smtClean="0"/>
              <a:t> </a:t>
            </a:r>
            <a:r>
              <a:rPr lang="en-US" b="1" dirty="0" smtClean="0"/>
              <a:t>communities</a:t>
            </a:r>
            <a:r>
              <a:rPr lang="en-US" dirty="0" smtClean="0"/>
              <a:t>/clusters/partitions in a network?</a:t>
            </a:r>
            <a:endParaRPr lang="en-US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/>
          <a:srcRect t="8067"/>
          <a:stretch>
            <a:fillRect/>
          </a:stretch>
        </p:blipFill>
        <p:spPr bwMode="auto">
          <a:xfrm>
            <a:off x="5029200" y="3871530"/>
            <a:ext cx="4114800" cy="295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3581400"/>
            <a:ext cx="5105400" cy="302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800" dirty="0" smtClean="0">
                <a:solidFill>
                  <a:schemeClr val="tx2"/>
                </a:solidFill>
              </a:rPr>
              <a:t>Literature: no consensus!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(Un-)observed node traits?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Influence on node behavior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Observable network structure?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Link formation properties?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7000" y="2895600"/>
            <a:ext cx="2209799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Why are you looking?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CONvergance</a:t>
            </a:r>
            <a:r>
              <a:rPr lang="en-US" dirty="0" smtClean="0"/>
              <a:t> of iterated </a:t>
            </a:r>
            <a:r>
              <a:rPr lang="en-US" dirty="0" err="1" smtClean="0"/>
              <a:t>CORrelations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CONCOR Intuition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 a partition, nodes are similar (</a:t>
            </a:r>
            <a:r>
              <a:rPr lang="en-US" dirty="0" err="1" smtClean="0"/>
              <a:t>w.r.t</a:t>
            </a:r>
            <a:r>
              <a:rPr lang="en-US" dirty="0" smtClean="0"/>
              <a:t>. edges)</a:t>
            </a:r>
          </a:p>
          <a:p>
            <a:r>
              <a:rPr lang="en-US" dirty="0" smtClean="0"/>
              <a:t>Find similar nodes via </a:t>
            </a:r>
            <a:r>
              <a:rPr lang="en-US" i="1" dirty="0" smtClean="0"/>
              <a:t>correlation</a:t>
            </a:r>
            <a:endParaRPr lang="en-US" dirty="0" smtClean="0"/>
          </a:p>
          <a:p>
            <a:pPr lvl="1"/>
            <a:r>
              <a:rPr lang="en-US" dirty="0" smtClean="0"/>
              <a:t>Pattern of edges: </a:t>
            </a:r>
            <a:r>
              <a:rPr lang="en-US" b="1" dirty="0" smtClean="0"/>
              <a:t>adjacency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i="1" spc="-1" dirty="0" smtClean="0">
                <a:solidFill>
                  <a:srgbClr val="000000"/>
                </a:solidFill>
              </a:rPr>
              <a:t>N</a:t>
            </a:r>
            <a:r>
              <a:rPr lang="en-US" spc="-1" dirty="0" smtClean="0">
                <a:solidFill>
                  <a:srgbClr val="000000"/>
                </a:solidFill>
              </a:rPr>
              <a:t>(</a:t>
            </a:r>
            <a:r>
              <a:rPr lang="en-US" i="1" spc="-1" dirty="0" smtClean="0">
                <a:solidFill>
                  <a:srgbClr val="000000"/>
                </a:solidFill>
              </a:rPr>
              <a:t>v</a:t>
            </a:r>
            <a:r>
              <a:rPr lang="en-US" spc="-1" dirty="0" smtClean="0">
                <a:solidFill>
                  <a:srgbClr val="000000"/>
                </a:solidFill>
              </a:rPr>
              <a:t>) pre-calc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pc="-1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1F497D"/>
                </a:solidFill>
              </a:rPr>
              <a:t>Review: Adjacency Matrix</a:t>
            </a:r>
            <a:endParaRPr lang="en-US" dirty="0"/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2667000"/>
            <a:ext cx="3238500" cy="3082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886200" y="1676400"/>
          <a:ext cx="5181596" cy="4343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  <a:gridCol w="370114"/>
              </a:tblGrid>
              <a:tr h="31024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...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Pearson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related are variables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?</a:t>
            </a:r>
          </a:p>
          <a:p>
            <a:pPr lvl="2">
              <a:buNone/>
            </a:pPr>
            <a:r>
              <a:rPr lang="en-US" sz="2400" dirty="0" smtClean="0"/>
              <a:t>+1: positively related</a:t>
            </a:r>
          </a:p>
          <a:p>
            <a:pPr lvl="2">
              <a:buNone/>
            </a:pPr>
            <a:r>
              <a:rPr lang="en-US" sz="2400" dirty="0" smtClean="0"/>
              <a:t>0: not related</a:t>
            </a:r>
          </a:p>
          <a:p>
            <a:pPr lvl="2">
              <a:buNone/>
            </a:pPr>
            <a:r>
              <a:rPr lang="en-US" sz="2400" dirty="0" smtClean="0"/>
              <a:t>-1: inversely related</a:t>
            </a:r>
          </a:p>
          <a:p>
            <a:r>
              <a:rPr lang="en-US" dirty="0" smtClean="0"/>
              <a:t>How to calculate it (for a sample)?</a:t>
            </a: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2286000" y="4724400"/>
          <a:ext cx="3653306" cy="1752600"/>
        </p:xfrm>
        <a:graphic>
          <a:graphicData uri="http://schemas.openxmlformats.org/presentationml/2006/ole">
            <p:oleObj spid="_x0000_s137219" name="Microsoft Equation 3.0" r:id="rId3" imgW="1879560" imgH="901440" progId="Equation.3">
              <p:embed/>
            </p:oleObj>
          </a:graphicData>
        </a:graphic>
      </p:graphicFrame>
      <p:grpSp>
        <p:nvGrpSpPr>
          <p:cNvPr id="6" name="Group 30"/>
          <p:cNvGrpSpPr/>
          <p:nvPr/>
        </p:nvGrpSpPr>
        <p:grpSpPr>
          <a:xfrm>
            <a:off x="5334000" y="4572000"/>
            <a:ext cx="2819400" cy="1384995"/>
            <a:chOff x="5943601" y="838200"/>
            <a:chExt cx="2819400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7010401" y="838200"/>
              <a:ext cx="1752600" cy="13849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mean value of </a:t>
              </a:r>
              <a:r>
                <a:rPr lang="en-US" sz="2800" i="1" dirty="0" smtClean="0"/>
                <a:t>Y </a:t>
              </a:r>
              <a:r>
                <a:rPr lang="en-US" sz="2800" dirty="0" smtClean="0"/>
                <a:t>sample</a:t>
              </a:r>
              <a:endParaRPr lang="en-US" sz="2800" dirty="0"/>
            </a:p>
          </p:txBody>
        </p:sp>
        <p:cxnSp>
          <p:nvCxnSpPr>
            <p:cNvPr id="8" name="Straight Connector 7"/>
            <p:cNvCxnSpPr>
              <a:endCxn id="7" idx="1"/>
            </p:cNvCxnSpPr>
            <p:nvPr/>
          </p:nvCxnSpPr>
          <p:spPr>
            <a:xfrm>
              <a:off x="5943601" y="1447800"/>
              <a:ext cx="1066800" cy="828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49"/>
          <p:cNvGrpSpPr/>
          <p:nvPr/>
        </p:nvGrpSpPr>
        <p:grpSpPr>
          <a:xfrm>
            <a:off x="2895600" y="4191000"/>
            <a:ext cx="2971799" cy="738833"/>
            <a:chOff x="5357445" y="6502400"/>
            <a:chExt cx="3314698" cy="738833"/>
          </a:xfrm>
        </p:grpSpPr>
        <p:sp>
          <p:nvSpPr>
            <p:cNvPr id="14" name="Left Brace 13"/>
            <p:cNvSpPr/>
            <p:nvPr/>
          </p:nvSpPr>
          <p:spPr>
            <a:xfrm rot="5400000">
              <a:off x="6800850" y="5964883"/>
              <a:ext cx="342900" cy="22098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57445" y="6502400"/>
              <a:ext cx="3314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covariance of </a:t>
              </a:r>
              <a:r>
                <a:rPr lang="en-US" sz="2400" i="1" dirty="0" smtClean="0"/>
                <a:t>X</a:t>
              </a:r>
              <a:r>
                <a:rPr lang="en-US" sz="2400" dirty="0" smtClean="0"/>
                <a:t> and </a:t>
              </a:r>
              <a:r>
                <a:rPr lang="en-US" sz="2400" i="1" dirty="0" smtClean="0"/>
                <a:t>Y</a:t>
              </a:r>
              <a:endParaRPr lang="en-US" sz="2400" i="1" dirty="0"/>
            </a:p>
          </p:txBody>
        </p:sp>
      </p:grpSp>
      <p:grpSp>
        <p:nvGrpSpPr>
          <p:cNvPr id="16" name="Group 43"/>
          <p:cNvGrpSpPr/>
          <p:nvPr/>
        </p:nvGrpSpPr>
        <p:grpSpPr>
          <a:xfrm>
            <a:off x="3276600" y="6320135"/>
            <a:ext cx="4234044" cy="614065"/>
            <a:chOff x="4088727" y="6248400"/>
            <a:chExt cx="5459679" cy="614065"/>
          </a:xfrm>
        </p:grpSpPr>
        <p:sp>
          <p:nvSpPr>
            <p:cNvPr id="17" name="Left Brace 16"/>
            <p:cNvSpPr/>
            <p:nvPr/>
          </p:nvSpPr>
          <p:spPr>
            <a:xfrm rot="16200000">
              <a:off x="6381750" y="5429250"/>
              <a:ext cx="228600" cy="18669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88727" y="6400800"/>
              <a:ext cx="5459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standard deviation of </a:t>
              </a:r>
              <a:r>
                <a:rPr lang="en-US" sz="2400" i="1" dirty="0" smtClean="0"/>
                <a:t>Y </a:t>
              </a:r>
              <a:r>
                <a:rPr lang="en-US" sz="2400" dirty="0" smtClean="0"/>
                <a:t>sample</a:t>
              </a:r>
              <a:endParaRPr lang="en-US" sz="24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CONCOR Intuition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 a partition, nodes are similar (</a:t>
            </a:r>
            <a:r>
              <a:rPr lang="en-US" dirty="0" err="1" smtClean="0"/>
              <a:t>w.r.t</a:t>
            </a:r>
            <a:r>
              <a:rPr lang="en-US" dirty="0" smtClean="0"/>
              <a:t>. edges)</a:t>
            </a:r>
          </a:p>
          <a:p>
            <a:r>
              <a:rPr lang="en-US" dirty="0" smtClean="0"/>
              <a:t>Find similar nodes via </a:t>
            </a:r>
            <a:r>
              <a:rPr lang="en-US" i="1" dirty="0" smtClean="0"/>
              <a:t>correlation</a:t>
            </a:r>
            <a:endParaRPr lang="en-US" dirty="0" smtClean="0"/>
          </a:p>
          <a:p>
            <a:pPr lvl="1"/>
            <a:r>
              <a:rPr lang="en-US" dirty="0" smtClean="0"/>
              <a:t>Pattern of edges: adjacency matrix</a:t>
            </a:r>
          </a:p>
          <a:p>
            <a:pPr lvl="1"/>
            <a:r>
              <a:rPr lang="en-US" dirty="0" smtClean="0"/>
              <a:t>2D adjacency matrix -&gt; 2D correlation matrix</a:t>
            </a:r>
          </a:p>
          <a:p>
            <a:pPr lvl="1"/>
            <a:r>
              <a:rPr lang="en-US" dirty="0" smtClean="0"/>
              <a:t>Iterate!... Will become stable…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Iterated Correlation Matrices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596" y="762000"/>
          <a:ext cx="2819404" cy="2902270"/>
        </p:xfrm>
        <a:graphic>
          <a:graphicData uri="http://schemas.openxmlformats.org/drawingml/2006/table">
            <a:tbl>
              <a:tblPr/>
              <a:tblGrid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</a:tblGrid>
              <a:tr h="1799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 noGrp="1"/>
          </p:cNvGraphicFramePr>
          <p:nvPr>
            <p:ph idx="1"/>
          </p:nvPr>
        </p:nvGraphicFramePr>
        <p:xfrm>
          <a:off x="4152896" y="762000"/>
          <a:ext cx="4419604" cy="2902270"/>
        </p:xfrm>
        <a:graphic>
          <a:graphicData uri="http://schemas.openxmlformats.org/drawingml/2006/table">
            <a:tbl>
              <a:tblPr/>
              <a:tblGrid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</a:tblGrid>
              <a:tr h="1799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4152896" y="3886200"/>
          <a:ext cx="4419604" cy="2902270"/>
        </p:xfrm>
        <a:graphic>
          <a:graphicData uri="http://schemas.openxmlformats.org/drawingml/2006/table">
            <a:tbl>
              <a:tblPr/>
              <a:tblGrid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  <a:gridCol w="315686"/>
              </a:tblGrid>
              <a:tr h="1799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 noGrp="1"/>
          </p:cNvGraphicFramePr>
          <p:nvPr>
            <p:ph idx="1"/>
          </p:nvPr>
        </p:nvGraphicFramePr>
        <p:xfrm>
          <a:off x="609596" y="3886200"/>
          <a:ext cx="2819404" cy="2902270"/>
        </p:xfrm>
        <a:graphic>
          <a:graphicData uri="http://schemas.openxmlformats.org/drawingml/2006/table">
            <a:tbl>
              <a:tblPr/>
              <a:tblGrid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  <a:gridCol w="201386"/>
              </a:tblGrid>
              <a:tr h="1799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latin typeface="Cambria"/>
                        </a:rPr>
                        <a:t> 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A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B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C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D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E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F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G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H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I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J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K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L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7993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latin typeface="Cambria"/>
                        </a:rPr>
                        <a:t>M </a:t>
                      </a:r>
                    </a:p>
                  </a:txBody>
                  <a:tcPr marL="9185" marR="9185" marT="91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454400" y="21336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6362700" y="3619500"/>
            <a:ext cx="228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3454400" y="5372100"/>
            <a:ext cx="68579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3338" y="76200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8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762000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</a:t>
            </a:r>
            <a:r>
              <a:rPr lang="en-US" sz="2800" baseline="30000" dirty="0" smtClean="0"/>
              <a:t>(0)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581400" y="3886200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</a:t>
            </a:r>
            <a:r>
              <a:rPr lang="en-US" sz="2800" baseline="30000" dirty="0" smtClean="0"/>
              <a:t>(1)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3886200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</a:t>
            </a:r>
            <a:r>
              <a:rPr lang="en-US" sz="2800" baseline="30000" dirty="0" smtClean="0"/>
              <a:t>(</a:t>
            </a:r>
            <a:r>
              <a:rPr lang="en-US" sz="2800" i="1" baseline="30000" dirty="0" smtClean="0"/>
              <a:t>t</a:t>
            </a:r>
            <a:r>
              <a:rPr lang="en-US" sz="2800" baseline="30000" dirty="0" smtClean="0"/>
              <a:t>)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609600" y="1371600"/>
            <a:ext cx="2819400" cy="228600"/>
          </a:xfrm>
          <a:prstGeom prst="rect">
            <a:avLst/>
          </a:prstGeom>
          <a:solidFill>
            <a:srgbClr val="CC99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9600" y="2006600"/>
            <a:ext cx="2819400" cy="21590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91000" y="1371600"/>
            <a:ext cx="2209800" cy="228600"/>
          </a:xfrm>
          <a:prstGeom prst="rect">
            <a:avLst/>
          </a:prstGeom>
          <a:solidFill>
            <a:srgbClr val="CC99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91000" y="2019300"/>
            <a:ext cx="2209800" cy="20320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05400" y="785812"/>
            <a:ext cx="304800" cy="1423988"/>
          </a:xfrm>
          <a:prstGeom prst="rect">
            <a:avLst/>
          </a:prstGeom>
          <a:solidFill>
            <a:srgbClr val="CC99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45200" y="774700"/>
            <a:ext cx="342900" cy="1435100"/>
          </a:xfrm>
          <a:prstGeom prst="rect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8600" y="5638800"/>
            <a:ext cx="2514599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+1, -1: Two communities!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CONCOR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similarity by correlation</a:t>
            </a:r>
          </a:p>
          <a:p>
            <a:r>
              <a:rPr lang="en-US" dirty="0" smtClean="0"/>
              <a:t>Iterate to stability, bisect graph</a:t>
            </a:r>
          </a:p>
          <a:p>
            <a:r>
              <a:rPr lang="en-US" dirty="0" smtClean="0"/>
              <a:t>Repeat!</a:t>
            </a:r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Meaningful bisection?</a:t>
            </a:r>
          </a:p>
          <a:p>
            <a:pPr lvl="1"/>
            <a:r>
              <a:rPr lang="en-US" dirty="0" smtClean="0"/>
              <a:t>How many bisections?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Removal: Girvan-Newman Method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Next class</a:t>
            </a:r>
            <a:r>
              <a:rPr lang="en-US" dirty="0" smtClean="0"/>
              <a:t>: Lab Thursday, 27</a:t>
            </a:r>
            <a:r>
              <a:rPr lang="en-US" baseline="30000" dirty="0" smtClean="0"/>
              <a:t>th</a:t>
            </a:r>
            <a:r>
              <a:rPr lang="en-US" dirty="0" smtClean="0"/>
              <a:t> March 2018 @ 8:30am. </a:t>
            </a:r>
            <a:r>
              <a:rPr lang="en-US" b="1" u="sng" dirty="0" smtClean="0">
                <a:solidFill>
                  <a:srgbClr val="FF0000"/>
                </a:solidFill>
              </a:rPr>
              <a:t>Assignment1 is due!!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Absence Update</a:t>
            </a:r>
            <a:r>
              <a:rPr lang="en-US" dirty="0" smtClean="0"/>
              <a:t>: Absences will be counted from 8</a:t>
            </a:r>
            <a:r>
              <a:rPr lang="en-US" baseline="30000" dirty="0" smtClean="0"/>
              <a:t>th</a:t>
            </a:r>
            <a:r>
              <a:rPr lang="en-US" dirty="0" smtClean="0"/>
              <a:t> March. Most students already have 2-4 absences! However, if the instructor cancels/is late, subtract that # absences/</a:t>
            </a:r>
            <a:r>
              <a:rPr lang="en-US" dirty="0" err="1" smtClean="0"/>
              <a:t>tardies</a:t>
            </a:r>
            <a:r>
              <a:rPr lang="en-US" dirty="0" smtClean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Late work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No leniency on Assignment 0 late policy (earning 75%), make sure to submit, or else you’ll get an </a:t>
            </a:r>
            <a:r>
              <a:rPr lang="en-US" dirty="0" err="1" smtClean="0"/>
              <a:t>Fx</a:t>
            </a:r>
            <a:r>
              <a:rPr lang="en-US" dirty="0" smtClean="0"/>
              <a:t>!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New Lecture Schedule</a:t>
            </a:r>
            <a:r>
              <a:rPr lang="en-US" dirty="0" smtClean="0"/>
              <a:t>: Mondays @ 8:00am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Slack &amp; </a:t>
            </a:r>
            <a:r>
              <a:rPr lang="en-US" b="1" dirty="0" err="1" smtClean="0"/>
              <a:t>Github</a:t>
            </a:r>
            <a:r>
              <a:rPr lang="en-US" dirty="0" smtClean="0"/>
              <a:t>: Sign up for </a:t>
            </a:r>
            <a:r>
              <a:rPr lang="en-US" dirty="0" smtClean="0">
                <a:hlinkClick r:id="rId2"/>
              </a:rPr>
              <a:t>AAIT ITSC Slack</a:t>
            </a:r>
            <a:r>
              <a:rPr lang="en-US" dirty="0" smtClean="0"/>
              <a:t>. Also, to push to </a:t>
            </a:r>
            <a:r>
              <a:rPr lang="en-US" dirty="0" err="1" smtClean="0">
                <a:hlinkClick r:id="rId3"/>
              </a:rPr>
              <a:t>git</a:t>
            </a:r>
            <a:r>
              <a:rPr lang="en-US" dirty="0" smtClean="0"/>
              <a:t>, you need access. Email Dr. Stephen (</a:t>
            </a:r>
            <a:r>
              <a:rPr lang="en-US" dirty="0" smtClean="0">
                <a:hlinkClick r:id="rId4"/>
              </a:rPr>
              <a:t>wu.stephen.t@gmail.com</a:t>
            </a:r>
            <a:r>
              <a:rPr lang="en-US" dirty="0" smtClean="0"/>
              <a:t>) with your </a:t>
            </a:r>
            <a:r>
              <a:rPr lang="en-US" dirty="0" err="1" smtClean="0"/>
              <a:t>github</a:t>
            </a:r>
            <a:r>
              <a:rPr lang="en-US" dirty="0" smtClean="0"/>
              <a:t> username.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Edge Removal		    </a:t>
            </a:r>
            <a:r>
              <a:rPr lang="en-US" sz="1800" b="0" dirty="0" smtClean="0">
                <a:solidFill>
                  <a:schemeClr val="bg2">
                    <a:lumMod val="50000"/>
                  </a:schemeClr>
                </a:solidFill>
              </a:rPr>
              <a:t>(Girvan-Newman 2002)</a:t>
            </a:r>
            <a:endParaRPr lang="en-US" sz="4400" b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Local bridges connect weakly interacting parts of network</a:t>
            </a:r>
          </a:p>
          <a:p>
            <a:pPr lvl="1"/>
            <a:r>
              <a:rPr lang="en-US" dirty="0" smtClean="0"/>
              <a:t>Remove local bridges (weak ties)!</a:t>
            </a:r>
          </a:p>
          <a:p>
            <a:r>
              <a:rPr lang="en-US" b="1" dirty="0" smtClean="0"/>
              <a:t>Questions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Many bridges?</a:t>
            </a:r>
          </a:p>
          <a:p>
            <a:pPr lvl="1"/>
            <a:r>
              <a:rPr lang="en-US" dirty="0" smtClean="0"/>
              <a:t>No bridges?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29200" y="5410200"/>
            <a:ext cx="3733799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 </a:t>
            </a:r>
            <a:r>
              <a:rPr lang="en-US" sz="2800" dirty="0" err="1" smtClean="0"/>
              <a:t>Betweenness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(Or centrality, etc.)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Removal: </a:t>
            </a:r>
            <a:r>
              <a:rPr lang="en-US" dirty="0" err="1" smtClean="0"/>
              <a:t>Betweenness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flow </a:t>
            </a:r>
            <a:r>
              <a:rPr lang="en-US" dirty="0" smtClean="0"/>
              <a:t>between </a:t>
            </a:r>
            <a:r>
              <a:rPr lang="en-US" i="1" dirty="0" smtClean="0"/>
              <a:t>v</a:t>
            </a:r>
            <a:r>
              <a:rPr lang="en-US" dirty="0" smtClean="0"/>
              <a:t> and </a:t>
            </a:r>
            <a:r>
              <a:rPr lang="en-US" i="1" dirty="0" smtClean="0"/>
              <a:t>u</a:t>
            </a:r>
            <a:r>
              <a:rPr lang="en-US" dirty="0" smtClean="0"/>
              <a:t> is 1</a:t>
            </a:r>
          </a:p>
          <a:p>
            <a:pPr lvl="1"/>
            <a:r>
              <a:rPr lang="en-US" dirty="0" smtClean="0"/>
              <a:t>Divide flow between shortest paths</a:t>
            </a:r>
            <a:endParaRPr lang="en-US" sz="2800" dirty="0" smtClean="0"/>
          </a:p>
          <a:p>
            <a:r>
              <a:rPr lang="en-US" u="sng" dirty="0" err="1" smtClean="0"/>
              <a:t>Dfn</a:t>
            </a:r>
            <a:r>
              <a:rPr lang="en-US" dirty="0" smtClean="0"/>
              <a:t>: The </a:t>
            </a:r>
            <a:r>
              <a:rPr lang="en-US" b="1" dirty="0" err="1" smtClean="0"/>
              <a:t>betweenness</a:t>
            </a:r>
            <a:r>
              <a:rPr lang="en-US" dirty="0" smtClean="0"/>
              <a:t> of edge </a:t>
            </a:r>
            <a:r>
              <a:rPr lang="en-US" i="1" dirty="0" smtClean="0"/>
              <a:t>e</a:t>
            </a:r>
            <a:r>
              <a:rPr lang="en-US" dirty="0" smtClean="0"/>
              <a:t> is the total flow for all pairs.</a:t>
            </a:r>
            <a:endParaRPr lang="en-US" dirty="0"/>
          </a:p>
        </p:txBody>
      </p:sp>
      <p:pic>
        <p:nvPicPr>
          <p:cNvPr id="1085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6813" y="4378325"/>
            <a:ext cx="4167187" cy="247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Exercise: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981200"/>
            <a:ext cx="7772400" cy="18811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</a:t>
            </a:r>
            <a:r>
              <a:rPr lang="en-US" i="1" dirty="0" err="1" smtClean="0"/>
              <a:t>betweenness</a:t>
            </a:r>
            <a:r>
              <a:rPr lang="en-US" dirty="0" smtClean="0"/>
              <a:t> for</a:t>
            </a:r>
          </a:p>
          <a:p>
            <a:pPr marL="742950" indent="-742950">
              <a:buAutoNum type="alphaLcParenR"/>
            </a:pPr>
            <a:r>
              <a:rPr lang="en-US" dirty="0" smtClean="0"/>
              <a:t>Edge 7-8?</a:t>
            </a:r>
          </a:p>
          <a:p>
            <a:pPr marL="742950" indent="-742950">
              <a:buAutoNum type="alphaLcParenR"/>
            </a:pPr>
            <a:r>
              <a:rPr lang="en-US" dirty="0" smtClean="0"/>
              <a:t>Edge 8-9?</a:t>
            </a:r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622676"/>
            <a:ext cx="5309030" cy="315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Calculate </a:t>
            </a:r>
            <a:r>
              <a:rPr lang="en-US" i="1" dirty="0" err="1" smtClean="0"/>
              <a:t>betweenness</a:t>
            </a:r>
            <a:r>
              <a:rPr lang="en-US" dirty="0" smtClean="0"/>
              <a:t> of all edges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Cut (remove max </a:t>
            </a:r>
            <a:r>
              <a:rPr lang="en-US" dirty="0" err="1" smtClean="0"/>
              <a:t>betweenness</a:t>
            </a:r>
            <a:r>
              <a:rPr lang="en-US" dirty="0" smtClean="0"/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Repeat!</a:t>
            </a:r>
            <a:endParaRPr lang="en-US" dirty="0"/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5725" y="3733800"/>
            <a:ext cx="52482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47259" y="3697941"/>
            <a:ext cx="5283294" cy="32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7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60146" y="3733800"/>
            <a:ext cx="5297301" cy="316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7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3697941"/>
            <a:ext cx="533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 err="1" smtClean="0"/>
              <a:t>Betweenness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800100" indent="-742950">
              <a:buFont typeface="+mj-lt"/>
              <a:buAutoNum type="arabicPeriod"/>
            </a:pPr>
            <a:r>
              <a:rPr lang="en-US" dirty="0" smtClean="0"/>
              <a:t>BFS from </a:t>
            </a:r>
            <a:r>
              <a:rPr lang="en-US" i="1" dirty="0" smtClean="0"/>
              <a:t>v</a:t>
            </a:r>
          </a:p>
          <a:p>
            <a:pPr marL="800100" indent="-742950">
              <a:buFont typeface="+mj-lt"/>
              <a:buAutoNum type="arabicPeriod"/>
            </a:pPr>
            <a:r>
              <a:rPr lang="en-US" dirty="0" smtClean="0"/>
              <a:t># shortest paths from</a:t>
            </a:r>
            <a:r>
              <a:rPr lang="en-US" i="1" dirty="0" smtClean="0"/>
              <a:t> 			v</a:t>
            </a:r>
            <a:r>
              <a:rPr lang="en-US" dirty="0" smtClean="0"/>
              <a:t> to each node</a:t>
            </a:r>
          </a:p>
          <a:p>
            <a:pPr marL="800100" indent="-742950">
              <a:buFont typeface="+mj-lt"/>
              <a:buAutoNum type="arabicPeriod"/>
            </a:pPr>
            <a:r>
              <a:rPr lang="en-US" dirty="0" smtClean="0"/>
              <a:t>Propagate flow</a:t>
            </a:r>
            <a:endParaRPr 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306087"/>
            <a:ext cx="3200400" cy="255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004" y="2571564"/>
            <a:ext cx="3753596" cy="337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4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2058" y="2529840"/>
            <a:ext cx="6090622" cy="430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7677" y="2590801"/>
            <a:ext cx="4125010" cy="3365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Girvan-Newman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Calculate </a:t>
            </a:r>
            <a:r>
              <a:rPr lang="en-US" i="1" dirty="0" err="1" smtClean="0"/>
              <a:t>betweenness</a:t>
            </a:r>
            <a:r>
              <a:rPr lang="en-US" dirty="0" smtClean="0"/>
              <a:t> of all edges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Cut (remove max </a:t>
            </a:r>
            <a:r>
              <a:rPr lang="en-US" dirty="0" err="1" smtClean="0"/>
              <a:t>betweenness</a:t>
            </a:r>
            <a:r>
              <a:rPr lang="en-US" dirty="0" smtClean="0"/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Repeat!</a:t>
            </a:r>
            <a:endParaRPr lang="en-US" dirty="0"/>
          </a:p>
        </p:txBody>
      </p:sp>
      <p:pic>
        <p:nvPicPr>
          <p:cNvPr id="11367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3697941"/>
            <a:ext cx="533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914400" y="5257800"/>
            <a:ext cx="2514600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  When do</a:t>
            </a:r>
          </a:p>
          <a:p>
            <a:r>
              <a:rPr lang="en-US" sz="2800" dirty="0" smtClean="0"/>
              <a:t>      we stop???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Modularity (Stopping Criterion)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Intuition</a:t>
            </a:r>
            <a:r>
              <a:rPr lang="en-US" dirty="0" smtClean="0"/>
              <a:t>: More edges inside a community than random chance</a:t>
            </a:r>
          </a:p>
          <a:p>
            <a:endParaRPr lang="en-US" dirty="0"/>
          </a:p>
        </p:txBody>
      </p:sp>
      <p:grpSp>
        <p:nvGrpSpPr>
          <p:cNvPr id="7" name="Group 30"/>
          <p:cNvGrpSpPr/>
          <p:nvPr/>
        </p:nvGrpSpPr>
        <p:grpSpPr>
          <a:xfrm>
            <a:off x="2057400" y="3048000"/>
            <a:ext cx="2514600" cy="1371600"/>
            <a:chOff x="7467600" y="1447800"/>
            <a:chExt cx="2514600" cy="1371600"/>
          </a:xfrm>
        </p:grpSpPr>
        <p:sp>
          <p:nvSpPr>
            <p:cNvPr id="8" name="TextBox 7"/>
            <p:cNvSpPr txBox="1"/>
            <p:nvPr/>
          </p:nvSpPr>
          <p:spPr>
            <a:xfrm>
              <a:off x="7467600" y="1447800"/>
              <a:ext cx="25146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1</a:t>
              </a:r>
              <a:r>
                <a:rPr lang="en-US" sz="2400" i="1" baseline="-25000" dirty="0" smtClean="0"/>
                <a:t>v,u </a:t>
              </a:r>
              <a:r>
                <a:rPr lang="en-US" sz="2400" dirty="0" smtClean="0"/>
                <a:t>= 1 if there is an edge </a:t>
              </a:r>
              <a:r>
                <a:rPr lang="en-US" sz="2400" i="1" dirty="0" smtClean="0"/>
                <a:t>v</a:t>
              </a:r>
              <a:r>
                <a:rPr lang="en-US" sz="2400" dirty="0" smtClean="0"/>
                <a:t>, </a:t>
              </a:r>
              <a:r>
                <a:rPr lang="en-US" sz="2400" i="1" dirty="0" smtClean="0"/>
                <a:t>u</a:t>
              </a:r>
              <a:endParaRPr lang="en-US" sz="2400" baseline="-250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 flipV="1">
              <a:off x="9296400" y="2514600"/>
              <a:ext cx="5334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1600200" y="4056444"/>
          <a:ext cx="6111240" cy="1353756"/>
        </p:xfrm>
        <a:graphic>
          <a:graphicData uri="http://schemas.openxmlformats.org/presentationml/2006/ole">
            <p:oleObj spid="_x0000_s115716" name="Microsoft Equation 3.0" r:id="rId3" imgW="2006280" imgH="444240" progId="Equation.3">
              <p:embed/>
            </p:oleObj>
          </a:graphicData>
        </a:graphic>
      </p:graphicFrame>
      <p:grpSp>
        <p:nvGrpSpPr>
          <p:cNvPr id="14" name="Group 30"/>
          <p:cNvGrpSpPr/>
          <p:nvPr/>
        </p:nvGrpSpPr>
        <p:grpSpPr>
          <a:xfrm>
            <a:off x="4495800" y="5257799"/>
            <a:ext cx="2514600" cy="1524001"/>
            <a:chOff x="7467600" y="1124128"/>
            <a:chExt cx="2514600" cy="1524001"/>
          </a:xfrm>
        </p:grpSpPr>
        <p:sp>
          <p:nvSpPr>
            <p:cNvPr id="15" name="TextBox 14"/>
            <p:cNvSpPr txBox="1"/>
            <p:nvPr/>
          </p:nvSpPr>
          <p:spPr>
            <a:xfrm>
              <a:off x="7467600" y="1447800"/>
              <a:ext cx="2514600" cy="1200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Expected  edges in a random version (preview)</a:t>
              </a:r>
              <a:endParaRPr lang="en-US" sz="2400" baseline="-250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6200000" flipH="1">
              <a:off x="8153401" y="1200328"/>
              <a:ext cx="304801" cy="1524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30"/>
          <p:cNvGrpSpPr/>
          <p:nvPr/>
        </p:nvGrpSpPr>
        <p:grpSpPr>
          <a:xfrm>
            <a:off x="6096000" y="2819400"/>
            <a:ext cx="2743200" cy="1676400"/>
            <a:chOff x="7239000" y="1447800"/>
            <a:chExt cx="2743200" cy="1676400"/>
          </a:xfrm>
        </p:grpSpPr>
        <p:sp>
          <p:nvSpPr>
            <p:cNvPr id="23" name="TextBox 22"/>
            <p:cNvSpPr txBox="1"/>
            <p:nvPr/>
          </p:nvSpPr>
          <p:spPr>
            <a:xfrm>
              <a:off x="7239000" y="1447800"/>
              <a:ext cx="2743200" cy="1200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the community </a:t>
              </a:r>
              <a:r>
                <a:rPr lang="en-US" sz="2400" i="1" dirty="0" smtClean="0"/>
                <a:t>v</a:t>
              </a:r>
              <a:r>
                <a:rPr lang="en-US" sz="2400" dirty="0" smtClean="0"/>
                <a:t> and </a:t>
              </a:r>
              <a:r>
                <a:rPr lang="en-US" sz="2400" i="1" dirty="0" smtClean="0"/>
                <a:t>u</a:t>
              </a:r>
              <a:r>
                <a:rPr lang="en-US" sz="2400" dirty="0" smtClean="0"/>
                <a:t> are assigned to; 1 if equal</a:t>
              </a:r>
              <a:endParaRPr lang="en-US" sz="2400" baseline="-250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5400000" flipH="1" flipV="1">
              <a:off x="8001000" y="2819400"/>
              <a:ext cx="457200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30"/>
          <p:cNvGrpSpPr/>
          <p:nvPr/>
        </p:nvGrpSpPr>
        <p:grpSpPr>
          <a:xfrm>
            <a:off x="1371600" y="5257800"/>
            <a:ext cx="2743200" cy="1135797"/>
            <a:chOff x="7239000" y="1143000"/>
            <a:chExt cx="2743200" cy="1135797"/>
          </a:xfrm>
        </p:grpSpPr>
        <p:sp>
          <p:nvSpPr>
            <p:cNvPr id="29" name="TextBox 28"/>
            <p:cNvSpPr txBox="1"/>
            <p:nvPr/>
          </p:nvSpPr>
          <p:spPr>
            <a:xfrm>
              <a:off x="7239000" y="1447800"/>
              <a:ext cx="27432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divide over all edges </a:t>
              </a:r>
              <a:r>
                <a:rPr lang="en-US" sz="2400" i="1" dirty="0" smtClean="0"/>
                <a:t>m</a:t>
              </a:r>
              <a:endParaRPr lang="en-US" sz="2400" baseline="-25000" dirty="0"/>
            </a:p>
          </p:txBody>
        </p:sp>
        <p:cxnSp>
          <p:nvCxnSpPr>
            <p:cNvPr id="30" name="Straight Connector 29"/>
            <p:cNvCxnSpPr>
              <a:endCxn id="29" idx="0"/>
            </p:cNvCxnSpPr>
            <p:nvPr/>
          </p:nvCxnSpPr>
          <p:spPr>
            <a:xfrm rot="5400000">
              <a:off x="8496300" y="1257300"/>
              <a:ext cx="304800" cy="76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removal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Remove edges</a:t>
            </a:r>
          </a:p>
          <a:p>
            <a:pPr lvl="1"/>
            <a:r>
              <a:rPr lang="en-US" dirty="0" smtClean="0"/>
              <a:t>E.g., pick by </a:t>
            </a:r>
            <a:r>
              <a:rPr lang="en-US" i="1" dirty="0" err="1" smtClean="0"/>
              <a:t>betweenness</a:t>
            </a:r>
            <a:endParaRPr lang="en-US" i="1" dirty="0" smtClean="0"/>
          </a:p>
          <a:p>
            <a:pPr lvl="1"/>
            <a:r>
              <a:rPr lang="en-US" dirty="0" smtClean="0"/>
              <a:t>This bisects the graph</a:t>
            </a:r>
          </a:p>
          <a:p>
            <a:r>
              <a:rPr lang="en-US" i="1" dirty="0" smtClean="0"/>
              <a:t>Modularity </a:t>
            </a:r>
            <a:r>
              <a:rPr lang="en-US" dirty="0" smtClean="0"/>
              <a:t>as stopping criterion</a:t>
            </a:r>
          </a:p>
          <a:p>
            <a:r>
              <a:rPr lang="en-US" dirty="0" smtClean="0"/>
              <a:t>In practice:</a:t>
            </a:r>
          </a:p>
          <a:p>
            <a:pPr lvl="1"/>
            <a:r>
              <a:rPr lang="en-US" dirty="0" smtClean="0"/>
              <a:t>Ok for several thousand nodes</a:t>
            </a:r>
          </a:p>
          <a:p>
            <a:pPr lvl="1"/>
            <a:r>
              <a:rPr lang="en-US" dirty="0" smtClean="0"/>
              <a:t>Bigger – need to approximate </a:t>
            </a:r>
            <a:r>
              <a:rPr lang="en-US" dirty="0" err="1" smtClean="0"/>
              <a:t>betweenness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Last: graph structure &amp; metrics</a:t>
            </a:r>
          </a:p>
          <a:p>
            <a:r>
              <a:rPr lang="en-US" dirty="0" smtClean="0"/>
              <a:t>What is community?</a:t>
            </a:r>
          </a:p>
          <a:p>
            <a:r>
              <a:rPr lang="en-US" dirty="0" smtClean="0"/>
              <a:t>Finding communities</a:t>
            </a:r>
          </a:p>
          <a:p>
            <a:pPr lvl="1"/>
            <a:r>
              <a:rPr lang="en-US" dirty="0" smtClean="0"/>
              <a:t>CONCOR</a:t>
            </a:r>
          </a:p>
          <a:p>
            <a:pPr lvl="1"/>
            <a:r>
              <a:rPr lang="en-US" dirty="0" smtClean="0"/>
              <a:t>Edge removal (Girvan-Newman)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1" dirty="0" smtClean="0">
                <a:solidFill>
                  <a:srgbClr val="1F497D"/>
                </a:solidFill>
              </a:rPr>
              <a:t>Review: Network=Graph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u="sng" spc="-1" dirty="0" err="1" smtClean="0">
                <a:solidFill>
                  <a:srgbClr val="000000"/>
                </a:solidFill>
              </a:rPr>
              <a:t>Dfn</a:t>
            </a:r>
            <a:r>
              <a:rPr lang="en-US" spc="-1" dirty="0" smtClean="0">
                <a:solidFill>
                  <a:srgbClr val="000000"/>
                </a:solidFill>
              </a:rPr>
              <a:t>: A </a:t>
            </a:r>
            <a:r>
              <a:rPr lang="en-US" b="1" spc="-1" dirty="0" smtClean="0">
                <a:solidFill>
                  <a:srgbClr val="000000"/>
                </a:solidFill>
              </a:rPr>
              <a:t>graph </a:t>
            </a:r>
            <a:r>
              <a:rPr lang="en-US" i="1" spc="-1" dirty="0" smtClean="0">
                <a:solidFill>
                  <a:srgbClr val="000000"/>
                </a:solidFill>
              </a:rPr>
              <a:t>G</a:t>
            </a:r>
            <a:r>
              <a:rPr lang="en-US" spc="-1" dirty="0" smtClean="0">
                <a:solidFill>
                  <a:srgbClr val="000000"/>
                </a:solidFill>
              </a:rPr>
              <a:t> is a </a:t>
            </a:r>
            <a:r>
              <a:rPr lang="en-US" spc="-1" dirty="0" err="1" smtClean="0">
                <a:solidFill>
                  <a:srgbClr val="000000"/>
                </a:solidFill>
              </a:rPr>
              <a:t>tuple</a:t>
            </a:r>
            <a:r>
              <a:rPr lang="en-US" spc="-1" dirty="0" smtClean="0">
                <a:solidFill>
                  <a:srgbClr val="000000"/>
                </a:solidFill>
              </a:rPr>
              <a:t> (</a:t>
            </a:r>
            <a:r>
              <a:rPr lang="en-US" i="1" spc="-1" dirty="0" smtClean="0">
                <a:solidFill>
                  <a:srgbClr val="000000"/>
                </a:solidFill>
              </a:rPr>
              <a:t>V, E</a:t>
            </a:r>
            <a:r>
              <a:rPr lang="en-US" spc="-1" dirty="0" smtClean="0">
                <a:solidFill>
                  <a:srgbClr val="000000"/>
                </a:solidFill>
              </a:rPr>
              <a:t>)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4000" spc="-1" dirty="0" smtClean="0">
                <a:solidFill>
                  <a:srgbClr val="000000"/>
                </a:solidFill>
              </a:rPr>
              <a:t>Edges in </a:t>
            </a:r>
            <a:r>
              <a:rPr lang="en-US" sz="4000" i="1" spc="-1" dirty="0" smtClean="0">
                <a:solidFill>
                  <a:srgbClr val="000000"/>
                </a:solidFill>
              </a:rPr>
              <a:t>E </a:t>
            </a:r>
            <a:r>
              <a:rPr lang="en-US" sz="4000" spc="-1" dirty="0" smtClean="0">
                <a:solidFill>
                  <a:srgbClr val="000000"/>
                </a:solidFill>
              </a:rPr>
              <a:t>connect vertices in </a:t>
            </a:r>
            <a:r>
              <a:rPr lang="en-US" sz="4000" i="1" spc="-1" dirty="0" smtClean="0">
                <a:solidFill>
                  <a:srgbClr val="000000"/>
                </a:solidFill>
              </a:rPr>
              <a:t>V</a:t>
            </a:r>
          </a:p>
          <a:p>
            <a:pPr marL="800280" lvl="1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endParaRPr lang="en-US" sz="4000" spc="-1" dirty="0" smtClean="0">
              <a:solidFill>
                <a:srgbClr val="000000"/>
              </a:solidFill>
            </a:endParaRPr>
          </a:p>
          <a:p>
            <a:pPr marL="34308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u="sng" spc="-1" dirty="0" err="1" smtClean="0">
                <a:solidFill>
                  <a:srgbClr val="000000"/>
                </a:solidFill>
              </a:rPr>
              <a:t>Dfn</a:t>
            </a:r>
            <a:r>
              <a:rPr lang="en-US" spc="-1" dirty="0" smtClean="0">
                <a:solidFill>
                  <a:srgbClr val="000000"/>
                </a:solidFill>
              </a:rPr>
              <a:t>: A </a:t>
            </a:r>
            <a:r>
              <a:rPr lang="en-US" b="1" spc="-1" dirty="0" smtClean="0">
                <a:solidFill>
                  <a:srgbClr val="000000"/>
                </a:solidFill>
              </a:rPr>
              <a:t>neighbor set </a:t>
            </a:r>
            <a:r>
              <a:rPr lang="en-US" i="1" spc="-1" dirty="0" smtClean="0">
                <a:solidFill>
                  <a:srgbClr val="000000"/>
                </a:solidFill>
              </a:rPr>
              <a:t>N</a:t>
            </a:r>
            <a:r>
              <a:rPr lang="en-US" spc="-1" dirty="0" smtClean="0">
                <a:solidFill>
                  <a:srgbClr val="000000"/>
                </a:solidFill>
              </a:rPr>
              <a:t>(</a:t>
            </a:r>
            <a:r>
              <a:rPr lang="en-US" i="1" spc="-1" dirty="0" smtClean="0">
                <a:solidFill>
                  <a:srgbClr val="000000"/>
                </a:solidFill>
              </a:rPr>
              <a:t>v</a:t>
            </a:r>
            <a:r>
              <a:rPr lang="en-US" spc="-1" dirty="0" smtClean="0">
                <a:solidFill>
                  <a:srgbClr val="000000"/>
                </a:solidFill>
              </a:rPr>
              <a:t>) is the set of vertices adjacent to </a:t>
            </a:r>
            <a:r>
              <a:rPr lang="en-US" i="1" spc="-1" dirty="0" smtClean="0">
                <a:solidFill>
                  <a:srgbClr val="000000"/>
                </a:solidFill>
              </a:rPr>
              <a:t>v</a:t>
            </a:r>
            <a:r>
              <a:rPr lang="en-US" spc="-1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pc="-1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30" name="TextShape 2"/>
          <p:cNvSpPr txBox="1"/>
          <p:nvPr/>
        </p:nvSpPr>
        <p:spPr>
          <a:xfrm>
            <a:off x="1981200" y="2667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strike="noStrike" spc="-1" dirty="0">
              <a:solidFill>
                <a:srgbClr val="000000"/>
              </a:solidFill>
              <a:latin typeface="Cambria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6858000" y="1143000"/>
            <a:ext cx="1752599" cy="685800"/>
            <a:chOff x="6934201" y="838200"/>
            <a:chExt cx="1752599" cy="685800"/>
          </a:xfrm>
        </p:grpSpPr>
        <p:sp>
          <p:nvSpPr>
            <p:cNvPr id="32" name="TextBox 31"/>
            <p:cNvSpPr txBox="1"/>
            <p:nvPr/>
          </p:nvSpPr>
          <p:spPr>
            <a:xfrm>
              <a:off x="7239000" y="838200"/>
              <a:ext cx="1447800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vertices</a:t>
              </a:r>
              <a:endParaRPr lang="en-US" sz="28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6934201" y="1219200"/>
              <a:ext cx="304802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/>
          <p:nvPr/>
        </p:nvGrpSpPr>
        <p:grpSpPr>
          <a:xfrm>
            <a:off x="7239000" y="1828800"/>
            <a:ext cx="1760518" cy="523220"/>
            <a:chOff x="7002482" y="1981200"/>
            <a:chExt cx="1760518" cy="523220"/>
          </a:xfrm>
        </p:grpSpPr>
        <p:sp>
          <p:nvSpPr>
            <p:cNvPr id="38" name="TextBox 37"/>
            <p:cNvSpPr txBox="1"/>
            <p:nvPr/>
          </p:nvSpPr>
          <p:spPr>
            <a:xfrm>
              <a:off x="7535882" y="1981200"/>
              <a:ext cx="1227118" cy="5232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edges</a:t>
              </a:r>
              <a:endParaRPr lang="en-US" sz="2800" dirty="0"/>
            </a:p>
          </p:txBody>
        </p:sp>
        <p:cxnSp>
          <p:nvCxnSpPr>
            <p:cNvPr id="42" name="Straight Connector 41"/>
            <p:cNvCxnSpPr>
              <a:stCxn id="38" idx="1"/>
            </p:cNvCxnSpPr>
            <p:nvPr/>
          </p:nvCxnSpPr>
          <p:spPr>
            <a:xfrm rot="10800000">
              <a:off x="7002482" y="2133600"/>
              <a:ext cx="533400" cy="1092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3" name="Object 4"/>
          <p:cNvGraphicFramePr>
            <a:graphicFrameLocks noChangeAspect="1"/>
          </p:cNvGraphicFramePr>
          <p:nvPr/>
        </p:nvGraphicFramePr>
        <p:xfrm>
          <a:off x="1447800" y="5689600"/>
          <a:ext cx="6111875" cy="635000"/>
        </p:xfrm>
        <a:graphic>
          <a:graphicData uri="http://schemas.openxmlformats.org/presentationml/2006/ole">
            <p:oleObj spid="_x0000_s53250" name="Microsoft Equation 3.0" r:id="rId3" imgW="1955520" imgH="203040" progId="Equation.3">
              <p:embed/>
            </p:oleObj>
          </a:graphicData>
        </a:graphic>
      </p:graphicFrame>
      <p:grpSp>
        <p:nvGrpSpPr>
          <p:cNvPr id="4" name="Group 43"/>
          <p:cNvGrpSpPr/>
          <p:nvPr/>
        </p:nvGrpSpPr>
        <p:grpSpPr>
          <a:xfrm>
            <a:off x="5562600" y="6248400"/>
            <a:ext cx="2319250" cy="614065"/>
            <a:chOff x="5562600" y="6248400"/>
            <a:chExt cx="2319250" cy="614065"/>
          </a:xfrm>
        </p:grpSpPr>
        <p:sp>
          <p:nvSpPr>
            <p:cNvPr id="45" name="Left Brace 44"/>
            <p:cNvSpPr/>
            <p:nvPr/>
          </p:nvSpPr>
          <p:spPr>
            <a:xfrm rot="16200000">
              <a:off x="6381750" y="5429250"/>
              <a:ext cx="228600" cy="18669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38800" y="6400800"/>
              <a:ext cx="2243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There’s an edge</a:t>
              </a:r>
              <a:endParaRPr lang="en-US" sz="2400" dirty="0"/>
            </a:p>
          </p:txBody>
        </p:sp>
      </p:grpSp>
      <p:grpSp>
        <p:nvGrpSpPr>
          <p:cNvPr id="5" name="Group 46"/>
          <p:cNvGrpSpPr/>
          <p:nvPr/>
        </p:nvGrpSpPr>
        <p:grpSpPr>
          <a:xfrm>
            <a:off x="990600" y="6248400"/>
            <a:ext cx="2073966" cy="614065"/>
            <a:chOff x="5638800" y="6248400"/>
            <a:chExt cx="2073966" cy="614065"/>
          </a:xfrm>
        </p:grpSpPr>
        <p:sp>
          <p:nvSpPr>
            <p:cNvPr id="48" name="Left Brace 47"/>
            <p:cNvSpPr/>
            <p:nvPr/>
          </p:nvSpPr>
          <p:spPr>
            <a:xfrm rot="16200000">
              <a:off x="6553200" y="5867400"/>
              <a:ext cx="228600" cy="9906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38800" y="6400800"/>
              <a:ext cx="2073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Neighbors of </a:t>
              </a:r>
              <a:r>
                <a:rPr lang="en-US" sz="2400" i="1" dirty="0" smtClean="0"/>
                <a:t>v</a:t>
              </a:r>
              <a:endParaRPr lang="en-US" sz="2400" dirty="0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2971800" y="4953000"/>
            <a:ext cx="4419599" cy="738833"/>
            <a:chOff x="5867400" y="6502400"/>
            <a:chExt cx="2209800" cy="738833"/>
          </a:xfrm>
        </p:grpSpPr>
        <p:sp>
          <p:nvSpPr>
            <p:cNvPr id="51" name="Left Brace 50"/>
            <p:cNvSpPr/>
            <p:nvPr/>
          </p:nvSpPr>
          <p:spPr>
            <a:xfrm rot="5400000">
              <a:off x="6800850" y="5964883"/>
              <a:ext cx="342900" cy="22098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275" y="6502400"/>
              <a:ext cx="1451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Set of vertices </a:t>
              </a:r>
              <a:r>
                <a:rPr lang="en-US" sz="2400" i="1" dirty="0" smtClean="0"/>
                <a:t>u</a:t>
              </a:r>
              <a:endParaRPr lang="en-US" sz="2400" dirty="0"/>
            </a:p>
          </p:txBody>
        </p:sp>
      </p:grpSp>
      <p:grpSp>
        <p:nvGrpSpPr>
          <p:cNvPr id="7" name="Group 52"/>
          <p:cNvGrpSpPr/>
          <p:nvPr/>
        </p:nvGrpSpPr>
        <p:grpSpPr>
          <a:xfrm>
            <a:off x="3981839" y="6243935"/>
            <a:ext cx="1352162" cy="614065"/>
            <a:chOff x="5638800" y="6248400"/>
            <a:chExt cx="1790701" cy="614065"/>
          </a:xfrm>
        </p:grpSpPr>
        <p:sp>
          <p:nvSpPr>
            <p:cNvPr id="54" name="Left Brace 53"/>
            <p:cNvSpPr/>
            <p:nvPr/>
          </p:nvSpPr>
          <p:spPr>
            <a:xfrm rot="16200000">
              <a:off x="6709720" y="5757219"/>
              <a:ext cx="228600" cy="1210962"/>
            </a:xfrm>
            <a:prstGeom prst="leftBrace">
              <a:avLst>
                <a:gd name="adj1" fmla="val 44154"/>
                <a:gd name="adj2" fmla="val 2430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38800" y="6400800"/>
              <a:ext cx="15488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 </a:t>
              </a:r>
              <a:r>
                <a:rPr lang="en-US" sz="2400" i="1" dirty="0" smtClean="0"/>
                <a:t>v </a:t>
              </a:r>
              <a:r>
                <a:rPr lang="en-US" sz="2400" dirty="0" smtClean="0"/>
                <a:t>itself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Review:</a:t>
            </a:r>
            <a:br>
              <a:rPr lang="en-US" dirty="0" smtClean="0"/>
            </a:br>
            <a:r>
              <a:rPr lang="en-US" dirty="0" smtClean="0"/>
              <a:t>Local Bridges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u="sng" dirty="0" err="1" smtClean="0"/>
              <a:t>Dfn</a:t>
            </a:r>
            <a:r>
              <a:rPr lang="en-US" dirty="0" smtClean="0"/>
              <a:t>: Edge </a:t>
            </a:r>
            <a:r>
              <a:rPr lang="en-US" i="1" dirty="0" smtClean="0"/>
              <a:t>e</a:t>
            </a:r>
            <a:r>
              <a:rPr lang="en-US" dirty="0" smtClean="0"/>
              <a:t> = 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is a </a:t>
            </a:r>
            <a:r>
              <a:rPr lang="en-US" b="1" dirty="0" smtClean="0"/>
              <a:t>local bridge </a:t>
            </a:r>
          </a:p>
          <a:p>
            <a:pPr>
              <a:buNone/>
            </a:pPr>
            <a:r>
              <a:rPr lang="en-US" dirty="0" smtClean="0"/>
              <a:t>in the graph </a:t>
            </a:r>
            <a:r>
              <a:rPr lang="en-US" i="1" dirty="0" smtClean="0"/>
              <a:t>G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if: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err="1" smtClean="0"/>
              <a:t>path</a:t>
            </a:r>
            <a:r>
              <a:rPr lang="en-US" i="1" baseline="-25000" dirty="0" err="1" smtClean="0"/>
              <a:t>G</a:t>
            </a:r>
            <a:r>
              <a:rPr lang="en-US" i="1" baseline="-25000" dirty="0" smtClean="0"/>
              <a:t>-e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 </a:t>
            </a:r>
            <a:r>
              <a:rPr lang="en-US" i="1" dirty="0" smtClean="0"/>
              <a:t>― </a:t>
            </a:r>
            <a:r>
              <a:rPr lang="en-US" i="1" dirty="0" err="1" smtClean="0"/>
              <a:t>path</a:t>
            </a:r>
            <a:r>
              <a:rPr lang="en-US" i="1" baseline="-25000" dirty="0" err="1" smtClean="0"/>
              <a:t>G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 &gt; 2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i.e., no friends in common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Bridging “communities”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42464" y="304800"/>
            <a:ext cx="5025336" cy="3774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 rot="3218380">
            <a:off x="5005884" y="1812729"/>
            <a:ext cx="904424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68427">
            <a:off x="6644804" y="872749"/>
            <a:ext cx="1348058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9740993">
            <a:off x="5155962" y="861217"/>
            <a:ext cx="1348058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8383847">
            <a:off x="7229924" y="1804800"/>
            <a:ext cx="904424" cy="268662"/>
          </a:xfrm>
          <a:prstGeom prst="ellipse">
            <a:avLst/>
          </a:prstGeom>
          <a:solidFill>
            <a:srgbClr val="FFCC6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49"/>
          <p:cNvGrpSpPr/>
          <p:nvPr/>
        </p:nvGrpSpPr>
        <p:grpSpPr>
          <a:xfrm>
            <a:off x="457200" y="4572000"/>
            <a:ext cx="2755592" cy="751532"/>
            <a:chOff x="5560729" y="6898333"/>
            <a:chExt cx="6885503" cy="751532"/>
          </a:xfrm>
        </p:grpSpPr>
        <p:sp>
          <p:nvSpPr>
            <p:cNvPr id="14" name="Left Brace 13"/>
            <p:cNvSpPr/>
            <p:nvPr/>
          </p:nvSpPr>
          <p:spPr>
            <a:xfrm rot="16200000">
              <a:off x="8451223" y="4229207"/>
              <a:ext cx="342900" cy="5681151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0729" y="7188200"/>
              <a:ext cx="6885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span of local bridge</a:t>
              </a:r>
              <a:endParaRPr lang="en-US" sz="2400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3581400" y="838200"/>
            <a:ext cx="2971800" cy="36576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53200" y="838200"/>
            <a:ext cx="2971800" cy="3657600"/>
          </a:xfrm>
          <a:prstGeom prst="ellipse">
            <a:avLst/>
          </a:prstGeom>
          <a:solidFill>
            <a:schemeClr val="accent3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Discussion: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772400" cy="2719387"/>
          </a:xfrm>
        </p:spPr>
        <p:txBody>
          <a:bodyPr>
            <a:normAutofit/>
          </a:bodyPr>
          <a:lstStyle/>
          <a:p>
            <a:r>
              <a:rPr lang="en-US" dirty="0" smtClean="0"/>
              <a:t>How would you </a:t>
            </a:r>
            <a:r>
              <a:rPr lang="en-US" i="1" dirty="0" smtClean="0"/>
              <a:t>define</a:t>
            </a:r>
            <a:r>
              <a:rPr lang="en-US" dirty="0" smtClean="0"/>
              <a:t> a </a:t>
            </a:r>
            <a:r>
              <a:rPr lang="en-US" b="1" dirty="0" smtClean="0"/>
              <a:t>community</a:t>
            </a:r>
            <a:r>
              <a:rPr lang="en-US" dirty="0" smtClean="0"/>
              <a:t>/cluster/partition in a network?</a:t>
            </a:r>
            <a:endParaRPr lang="en-US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/>
          <a:srcRect t="8067"/>
          <a:stretch>
            <a:fillRect/>
          </a:stretch>
        </p:blipFill>
        <p:spPr bwMode="auto">
          <a:xfrm>
            <a:off x="4306888" y="3352800"/>
            <a:ext cx="4837112" cy="347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equivalence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 err="1" smtClean="0"/>
              <a:t>Dfn</a:t>
            </a:r>
            <a:r>
              <a:rPr lang="en-US" dirty="0" smtClean="0"/>
              <a:t>: Two nodes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j</a:t>
            </a:r>
            <a:r>
              <a:rPr lang="en-US" dirty="0" smtClean="0"/>
              <a:t> are </a:t>
            </a:r>
            <a:r>
              <a:rPr lang="en-US" b="1" dirty="0" smtClean="0"/>
              <a:t>structurally equivalent </a:t>
            </a:r>
            <a:r>
              <a:rPr lang="en-US" dirty="0" smtClean="0"/>
              <a:t>for graph </a:t>
            </a:r>
            <a:r>
              <a:rPr lang="en-US" i="1" dirty="0" smtClean="0"/>
              <a:t>G</a:t>
            </a:r>
            <a:r>
              <a:rPr lang="en-US" dirty="0" smtClean="0"/>
              <a:t> if: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I.e., relationships to all other nodes are identical!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 practice: too rigid</a:t>
            </a:r>
          </a:p>
          <a:p>
            <a:r>
              <a:rPr lang="en-US" dirty="0" smtClean="0"/>
              <a:t>Group into </a:t>
            </a:r>
            <a:r>
              <a:rPr lang="en-US" b="1" dirty="0" smtClean="0"/>
              <a:t>equivalence classes</a:t>
            </a:r>
          </a:p>
        </p:txBody>
      </p:sp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2286000" y="2362200"/>
          <a:ext cx="5407526" cy="917349"/>
        </p:xfrm>
        <a:graphic>
          <a:graphicData uri="http://schemas.openxmlformats.org/presentationml/2006/ole">
            <p:oleObj spid="_x0000_s105478" name="Microsoft Equation 3.0" r:id="rId4" imgW="1422360" imgH="241200" progId="Equation.3">
              <p:embed/>
            </p:oleObj>
          </a:graphicData>
        </a:graphic>
      </p:graphicFrame>
      <p:grpSp>
        <p:nvGrpSpPr>
          <p:cNvPr id="15" name="Group 43"/>
          <p:cNvGrpSpPr/>
          <p:nvPr/>
        </p:nvGrpSpPr>
        <p:grpSpPr>
          <a:xfrm>
            <a:off x="4724399" y="3128665"/>
            <a:ext cx="2741277" cy="614065"/>
            <a:chOff x="5562600" y="6248400"/>
            <a:chExt cx="1866900" cy="61406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6381750" y="5429250"/>
              <a:ext cx="228600" cy="1866900"/>
            </a:xfrm>
            <a:prstGeom prst="leftBrace">
              <a:avLst>
                <a:gd name="adj1" fmla="val 4415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68294" y="6400800"/>
              <a:ext cx="14587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all other nodes</a:t>
              </a:r>
              <a:endParaRPr lang="en-US" sz="2400" dirty="0"/>
            </a:p>
          </p:txBody>
        </p:sp>
      </p:grpSp>
      <p:grpSp>
        <p:nvGrpSpPr>
          <p:cNvPr id="18" name="Group 52"/>
          <p:cNvGrpSpPr/>
          <p:nvPr/>
        </p:nvGrpSpPr>
        <p:grpSpPr>
          <a:xfrm>
            <a:off x="1735724" y="3124200"/>
            <a:ext cx="2683876" cy="614065"/>
            <a:chOff x="5638800" y="6248400"/>
            <a:chExt cx="1855033" cy="614065"/>
          </a:xfrm>
        </p:grpSpPr>
        <p:sp>
          <p:nvSpPr>
            <p:cNvPr id="19" name="Left Brace 18"/>
            <p:cNvSpPr/>
            <p:nvPr/>
          </p:nvSpPr>
          <p:spPr>
            <a:xfrm rot="16200000">
              <a:off x="6636355" y="5683853"/>
              <a:ext cx="228600" cy="1357694"/>
            </a:xfrm>
            <a:prstGeom prst="leftBrace">
              <a:avLst>
                <a:gd name="adj1" fmla="val 44154"/>
                <a:gd name="adj2" fmla="val 24306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38800" y="6400800"/>
              <a:ext cx="1855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edges are the same</a:t>
              </a:r>
              <a:endParaRPr lang="en-US" sz="24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Dfn</a:t>
            </a:r>
            <a:r>
              <a:rPr lang="en-US" dirty="0" smtClean="0"/>
              <a:t>: A community structure, </a:t>
            </a:r>
            <a:r>
              <a:rPr lang="en-US" dirty="0" smtClean="0">
                <a:latin typeface="Cambria Math"/>
                <a:ea typeface="Cambria Math"/>
              </a:rPr>
              <a:t>∏</a:t>
            </a:r>
            <a:r>
              <a:rPr lang="en-US" dirty="0" smtClean="0"/>
              <a:t>, </a:t>
            </a:r>
            <a:r>
              <a:rPr lang="en-US" dirty="0" smtClean="0"/>
              <a:t>is a collection of disjoint subsets of </a:t>
            </a:r>
            <a:r>
              <a:rPr lang="en-US" i="1" dirty="0" smtClean="0"/>
              <a:t>V</a:t>
            </a:r>
            <a:r>
              <a:rPr lang="en-US" dirty="0" smtClean="0"/>
              <a:t> (i.e., a </a:t>
            </a:r>
            <a:r>
              <a:rPr lang="en-US" b="1" dirty="0" smtClean="0"/>
              <a:t>partition</a:t>
            </a:r>
            <a:r>
              <a:rPr lang="en-US" dirty="0" smtClean="0"/>
              <a:t>) whose union is </a:t>
            </a:r>
            <a:r>
              <a:rPr lang="en-US" i="1" dirty="0" smtClean="0"/>
              <a:t>V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610637"/>
            <a:ext cx="5314950" cy="324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3400" y="3429000"/>
            <a:ext cx="5715000" cy="344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Group 30"/>
          <p:cNvGrpSpPr/>
          <p:nvPr/>
        </p:nvGrpSpPr>
        <p:grpSpPr>
          <a:xfrm>
            <a:off x="6477000" y="762000"/>
            <a:ext cx="2514600" cy="1752600"/>
            <a:chOff x="6858000" y="1295400"/>
            <a:chExt cx="2514600" cy="1752600"/>
          </a:xfrm>
        </p:grpSpPr>
        <p:sp>
          <p:nvSpPr>
            <p:cNvPr id="14" name="TextBox 13"/>
            <p:cNvSpPr txBox="1"/>
            <p:nvPr/>
          </p:nvSpPr>
          <p:spPr>
            <a:xfrm>
              <a:off x="6858000" y="1295400"/>
              <a:ext cx="2514600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defined on nodes/vertices</a:t>
              </a:r>
              <a:endParaRPr lang="en-US" sz="2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 flipH="1" flipV="1">
              <a:off x="8191500" y="2476500"/>
              <a:ext cx="838200" cy="304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find communities?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web client performance</a:t>
            </a:r>
          </a:p>
          <a:p>
            <a:r>
              <a:rPr lang="en-US" dirty="0" smtClean="0"/>
              <a:t>Recommender systems</a:t>
            </a:r>
          </a:p>
          <a:p>
            <a:r>
              <a:rPr lang="en-US" dirty="0" smtClean="0"/>
              <a:t>Efficient graph storage/access</a:t>
            </a:r>
          </a:p>
          <a:p>
            <a:r>
              <a:rPr lang="en-US" dirty="0" smtClean="0"/>
              <a:t>Study node relationships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I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2526</TotalTime>
  <Words>1976</Words>
  <Application>LibreOffice/5.4.3.2$Linux_X86_64 LibreOffice_project/40m0$Build-2</Application>
  <PresentationFormat>On-screen Show (4:3)</PresentationFormat>
  <Paragraphs>998</Paragraphs>
  <Slides>27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AAIT Theme</vt:lpstr>
      <vt:lpstr>Microsoft Equation 3.0</vt:lpstr>
      <vt:lpstr>Communities</vt:lpstr>
      <vt:lpstr>Announcements</vt:lpstr>
      <vt:lpstr>Today…</vt:lpstr>
      <vt:lpstr>Review: Network=Graph</vt:lpstr>
      <vt:lpstr>Review: Local Bridges</vt:lpstr>
      <vt:lpstr>Group Discussion:</vt:lpstr>
      <vt:lpstr>Structural equivalence</vt:lpstr>
      <vt:lpstr>Community structure</vt:lpstr>
      <vt:lpstr>Why find communities?</vt:lpstr>
      <vt:lpstr>Community Detection/ Graph Partitioning</vt:lpstr>
      <vt:lpstr>Group Discussion:</vt:lpstr>
      <vt:lpstr>CONCOR</vt:lpstr>
      <vt:lpstr>CONCOR Intuition</vt:lpstr>
      <vt:lpstr>Review: Adjacency Matrix</vt:lpstr>
      <vt:lpstr>Background: Pearson Correlation</vt:lpstr>
      <vt:lpstr>CONCOR Intuition</vt:lpstr>
      <vt:lpstr>Iterated Correlation Matrices </vt:lpstr>
      <vt:lpstr>CONCOR Summary</vt:lpstr>
      <vt:lpstr>Edge Removal: Girvan-Newman Method</vt:lpstr>
      <vt:lpstr>Edge Removal      (Girvan-Newman 2002)</vt:lpstr>
      <vt:lpstr>Edge Removal: Betweenness</vt:lpstr>
      <vt:lpstr>Individual Exercise:</vt:lpstr>
      <vt:lpstr>Girvan-Newman Method</vt:lpstr>
      <vt:lpstr>Computing Betweenness</vt:lpstr>
      <vt:lpstr>Girvan-Newman Method</vt:lpstr>
      <vt:lpstr>Modularity (Stopping Criterion)</vt:lpstr>
      <vt:lpstr>Edge removal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dc:subject/>
  <dc:creator>Stephen Wu</dc:creator>
  <dc:description/>
  <cp:lastModifiedBy>Stephen Wu</cp:lastModifiedBy>
  <cp:revision>183</cp:revision>
  <dcterms:created xsi:type="dcterms:W3CDTF">2018-03-07T10:46:38Z</dcterms:created>
  <dcterms:modified xsi:type="dcterms:W3CDTF">2018-04-18T19:02:55Z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