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66"/>
  </p:notesMasterIdLst>
  <p:sldIdLst>
    <p:sldId id="256" r:id="rId2"/>
    <p:sldId id="389" r:id="rId3"/>
    <p:sldId id="425" r:id="rId4"/>
    <p:sldId id="429" r:id="rId5"/>
    <p:sldId id="428" r:id="rId6"/>
    <p:sldId id="427" r:id="rId7"/>
    <p:sldId id="363" r:id="rId8"/>
    <p:sldId id="390" r:id="rId9"/>
    <p:sldId id="393" r:id="rId10"/>
    <p:sldId id="394" r:id="rId11"/>
    <p:sldId id="430" r:id="rId12"/>
    <p:sldId id="431" r:id="rId13"/>
    <p:sldId id="432" r:id="rId14"/>
    <p:sldId id="433" r:id="rId15"/>
    <p:sldId id="437" r:id="rId16"/>
    <p:sldId id="396" r:id="rId17"/>
    <p:sldId id="397" r:id="rId18"/>
    <p:sldId id="434" r:id="rId19"/>
    <p:sldId id="435" r:id="rId20"/>
    <p:sldId id="436" r:id="rId21"/>
    <p:sldId id="418" r:id="rId22"/>
    <p:sldId id="440" r:id="rId23"/>
    <p:sldId id="457" r:id="rId24"/>
    <p:sldId id="442" r:id="rId25"/>
    <p:sldId id="441" r:id="rId26"/>
    <p:sldId id="444" r:id="rId27"/>
    <p:sldId id="443" r:id="rId28"/>
    <p:sldId id="450" r:id="rId29"/>
    <p:sldId id="445" r:id="rId30"/>
    <p:sldId id="446" r:id="rId31"/>
    <p:sldId id="448" r:id="rId32"/>
    <p:sldId id="447" r:id="rId33"/>
    <p:sldId id="449" r:id="rId34"/>
    <p:sldId id="466" r:id="rId35"/>
    <p:sldId id="467" r:id="rId36"/>
    <p:sldId id="468" r:id="rId37"/>
    <p:sldId id="469" r:id="rId38"/>
    <p:sldId id="470" r:id="rId39"/>
    <p:sldId id="423" r:id="rId40"/>
    <p:sldId id="424" r:id="rId41"/>
    <p:sldId id="438" r:id="rId42"/>
    <p:sldId id="451" r:id="rId43"/>
    <p:sldId id="452" r:id="rId44"/>
    <p:sldId id="474" r:id="rId45"/>
    <p:sldId id="453" r:id="rId46"/>
    <p:sldId id="454" r:id="rId47"/>
    <p:sldId id="456" r:id="rId48"/>
    <p:sldId id="471" r:id="rId49"/>
    <p:sldId id="458" r:id="rId50"/>
    <p:sldId id="459" r:id="rId51"/>
    <p:sldId id="460" r:id="rId52"/>
    <p:sldId id="461" r:id="rId53"/>
    <p:sldId id="472" r:id="rId54"/>
    <p:sldId id="462" r:id="rId55"/>
    <p:sldId id="463" r:id="rId56"/>
    <p:sldId id="464" r:id="rId57"/>
    <p:sldId id="473" r:id="rId58"/>
    <p:sldId id="439" r:id="rId59"/>
    <p:sldId id="364" r:id="rId60"/>
    <p:sldId id="367" r:id="rId61"/>
    <p:sldId id="378" r:id="rId62"/>
    <p:sldId id="381" r:id="rId63"/>
    <p:sldId id="382" r:id="rId64"/>
    <p:sldId id="465" r:id="rId6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5" autoAdjust="0"/>
    <p:restoredTop sz="89525" autoAdjust="0"/>
  </p:normalViewPr>
  <p:slideViewPr>
    <p:cSldViewPr>
      <p:cViewPr>
        <p:scale>
          <a:sx n="66" d="100"/>
          <a:sy n="66" d="100"/>
        </p:scale>
        <p:origin x="-2832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3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 Neighborhood</a:t>
            </a:r>
            <a:r>
              <a:rPr lang="en-US" baseline="0" dirty="0" smtClean="0"/>
              <a:t> overlap = ¼</a:t>
            </a:r>
            <a:endParaRPr lang="en-US" dirty="0" smtClean="0"/>
          </a:p>
          <a:p>
            <a:r>
              <a:rPr lang="en-US" dirty="0" smtClean="0"/>
              <a:t>Neighbors: 4</a:t>
            </a:r>
          </a:p>
          <a:p>
            <a:r>
              <a:rPr lang="en-US" dirty="0" smtClean="0"/>
              <a:t>B: G, F, A, (C)</a:t>
            </a:r>
          </a:p>
          <a:p>
            <a:r>
              <a:rPr lang="en-US" dirty="0" smtClean="0"/>
              <a:t>C: (B),</a:t>
            </a:r>
            <a:r>
              <a:rPr lang="en-US" baseline="0" dirty="0" smtClean="0"/>
              <a:t> A, D</a:t>
            </a:r>
          </a:p>
          <a:p>
            <a:r>
              <a:rPr lang="en-US" dirty="0" smtClean="0"/>
              <a:t>Shared: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 Neighborhood overlap: 0</a:t>
            </a:r>
          </a:p>
          <a:p>
            <a:r>
              <a:rPr lang="en-US" baseline="0" dirty="0" smtClean="0"/>
              <a:t>Neighbors: 8</a:t>
            </a:r>
          </a:p>
          <a:p>
            <a:r>
              <a:rPr lang="en-US" baseline="0" dirty="0" smtClean="0"/>
              <a:t>Shared: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 Neighborhood</a:t>
            </a:r>
            <a:r>
              <a:rPr lang="en-US" baseline="0" dirty="0" smtClean="0"/>
              <a:t> overlap = ¼</a:t>
            </a:r>
            <a:endParaRPr lang="en-US" dirty="0" smtClean="0"/>
          </a:p>
          <a:p>
            <a:r>
              <a:rPr lang="en-US" dirty="0" smtClean="0"/>
              <a:t>Neighbors: 4</a:t>
            </a:r>
          </a:p>
          <a:p>
            <a:r>
              <a:rPr lang="en-US" dirty="0" smtClean="0"/>
              <a:t>B: G, F, A, (C)</a:t>
            </a:r>
          </a:p>
          <a:p>
            <a:r>
              <a:rPr lang="en-US" dirty="0" smtClean="0"/>
              <a:t>C: (B),</a:t>
            </a:r>
            <a:r>
              <a:rPr lang="en-US" baseline="0" dirty="0" smtClean="0"/>
              <a:t> A, D</a:t>
            </a:r>
          </a:p>
          <a:p>
            <a:r>
              <a:rPr lang="en-US" dirty="0" smtClean="0"/>
              <a:t>Shared: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 Neighborhood overlap: 0</a:t>
            </a:r>
          </a:p>
          <a:p>
            <a:r>
              <a:rPr lang="en-US" baseline="0" dirty="0" smtClean="0"/>
              <a:t>Neighbors: 8</a:t>
            </a:r>
          </a:p>
          <a:p>
            <a:r>
              <a:rPr lang="en-US" baseline="0" dirty="0" smtClean="0"/>
              <a:t>Shared: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 Neighborhood</a:t>
            </a:r>
            <a:r>
              <a:rPr lang="en-US" baseline="0" dirty="0" smtClean="0"/>
              <a:t> overlap = ¼</a:t>
            </a:r>
            <a:endParaRPr lang="en-US" dirty="0" smtClean="0"/>
          </a:p>
          <a:p>
            <a:r>
              <a:rPr lang="en-US" dirty="0" smtClean="0"/>
              <a:t>Neighbors: 4</a:t>
            </a:r>
          </a:p>
          <a:p>
            <a:r>
              <a:rPr lang="en-US" dirty="0" smtClean="0"/>
              <a:t>B: G, F, A, (C)</a:t>
            </a:r>
          </a:p>
          <a:p>
            <a:r>
              <a:rPr lang="en-US" dirty="0" smtClean="0"/>
              <a:t>C: (B),</a:t>
            </a:r>
            <a:r>
              <a:rPr lang="en-US" baseline="0" dirty="0" smtClean="0"/>
              <a:t> A, D</a:t>
            </a:r>
          </a:p>
          <a:p>
            <a:r>
              <a:rPr lang="en-US" dirty="0" smtClean="0"/>
              <a:t>Shared: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 Neighborhood overlap: 0</a:t>
            </a:r>
          </a:p>
          <a:p>
            <a:r>
              <a:rPr lang="en-US" baseline="0" dirty="0" smtClean="0"/>
              <a:t>Neighbors: 8</a:t>
            </a:r>
          </a:p>
          <a:p>
            <a:r>
              <a:rPr lang="en-US" baseline="0" dirty="0" smtClean="0"/>
              <a:t>Shared: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 Neighborhood</a:t>
            </a:r>
            <a:r>
              <a:rPr lang="en-US" baseline="0" dirty="0" smtClean="0"/>
              <a:t> overlap = ¼</a:t>
            </a:r>
            <a:endParaRPr lang="en-US" dirty="0" smtClean="0"/>
          </a:p>
          <a:p>
            <a:r>
              <a:rPr lang="en-US" dirty="0" smtClean="0"/>
              <a:t>Neighbors: 4</a:t>
            </a:r>
          </a:p>
          <a:p>
            <a:r>
              <a:rPr lang="en-US" dirty="0" smtClean="0"/>
              <a:t>B: G, F, A, (C)</a:t>
            </a:r>
          </a:p>
          <a:p>
            <a:r>
              <a:rPr lang="en-US" dirty="0" smtClean="0"/>
              <a:t>C: (B),</a:t>
            </a:r>
            <a:r>
              <a:rPr lang="en-US" baseline="0" dirty="0" smtClean="0"/>
              <a:t> A, D</a:t>
            </a:r>
          </a:p>
          <a:p>
            <a:r>
              <a:rPr lang="en-US" dirty="0" smtClean="0"/>
              <a:t>Shared: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 Neighborhood overlap: 0</a:t>
            </a:r>
          </a:p>
          <a:p>
            <a:r>
              <a:rPr lang="en-US" baseline="0" dirty="0" smtClean="0"/>
              <a:t>Neighbors: 8</a:t>
            </a:r>
          </a:p>
          <a:p>
            <a:r>
              <a:rPr lang="en-US" baseline="0" dirty="0" smtClean="0"/>
              <a:t>Shared: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 Neighborhood</a:t>
            </a:r>
            <a:r>
              <a:rPr lang="en-US" baseline="0" dirty="0" smtClean="0"/>
              <a:t> overlap = ¼</a:t>
            </a:r>
            <a:endParaRPr lang="en-US" dirty="0" smtClean="0"/>
          </a:p>
          <a:p>
            <a:r>
              <a:rPr lang="en-US" dirty="0" smtClean="0"/>
              <a:t>Neighbors: 4</a:t>
            </a:r>
          </a:p>
          <a:p>
            <a:r>
              <a:rPr lang="en-US" dirty="0" smtClean="0"/>
              <a:t>B: G, F, A, (C)</a:t>
            </a:r>
          </a:p>
          <a:p>
            <a:r>
              <a:rPr lang="en-US" dirty="0" smtClean="0"/>
              <a:t>C: (B),</a:t>
            </a:r>
            <a:r>
              <a:rPr lang="en-US" baseline="0" dirty="0" smtClean="0"/>
              <a:t> A, D</a:t>
            </a:r>
          </a:p>
          <a:p>
            <a:r>
              <a:rPr lang="en-US" dirty="0" smtClean="0"/>
              <a:t>Shared: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 Neighborhood overlap: 0</a:t>
            </a:r>
          </a:p>
          <a:p>
            <a:r>
              <a:rPr lang="en-US" baseline="0" dirty="0" smtClean="0"/>
              <a:t>Neighbors: 8</a:t>
            </a:r>
          </a:p>
          <a:p>
            <a:r>
              <a:rPr lang="en-US" baseline="0" dirty="0" smtClean="0"/>
              <a:t>Shared: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 Neighborhood</a:t>
            </a:r>
            <a:r>
              <a:rPr lang="en-US" baseline="0" dirty="0" smtClean="0"/>
              <a:t> overlap = ¼</a:t>
            </a:r>
            <a:endParaRPr lang="en-US" dirty="0" smtClean="0"/>
          </a:p>
          <a:p>
            <a:r>
              <a:rPr lang="en-US" dirty="0" smtClean="0"/>
              <a:t>Neighbors: 4</a:t>
            </a:r>
          </a:p>
          <a:p>
            <a:r>
              <a:rPr lang="en-US" dirty="0" smtClean="0"/>
              <a:t>B: G, F, A, (C)</a:t>
            </a:r>
          </a:p>
          <a:p>
            <a:r>
              <a:rPr lang="en-US" dirty="0" smtClean="0"/>
              <a:t>C: (B),</a:t>
            </a:r>
            <a:r>
              <a:rPr lang="en-US" baseline="0" dirty="0" smtClean="0"/>
              <a:t> A, D</a:t>
            </a:r>
          </a:p>
          <a:p>
            <a:r>
              <a:rPr lang="en-US" dirty="0" smtClean="0"/>
              <a:t>Shared: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 Neighborhood overlap: 0</a:t>
            </a:r>
          </a:p>
          <a:p>
            <a:r>
              <a:rPr lang="en-US" baseline="0" dirty="0" smtClean="0"/>
              <a:t>Neighbors: 8</a:t>
            </a:r>
          </a:p>
          <a:p>
            <a:r>
              <a:rPr lang="en-US" baseline="0" dirty="0" smtClean="0"/>
              <a:t>Shared: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4/19/2018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4/19/2018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769441"/>
          </a:xfrm>
        </p:spPr>
        <p:txBody>
          <a:bodyPr anchor="ctr" anchorCtr="0">
            <a:sp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  <p:sldLayoutId id="2147483746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spc="-1" dirty="0" smtClean="0">
                <a:solidFill>
                  <a:srgbClr val="1F497D"/>
                </a:solidFill>
              </a:rPr>
              <a:t>Midterm Exam Review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28600" y="3962400"/>
            <a:ext cx="8686440" cy="28956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endParaRPr lang="en-US" sz="3600" spc="-1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800" y="137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05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819400" y="2971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2600" y="2971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7800" y="205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7"/>
            <a:endCxn id="5" idx="3"/>
          </p:cNvCxnSpPr>
          <p:nvPr/>
        </p:nvCxnSpPr>
        <p:spPr>
          <a:xfrm rot="5400000" flipH="1" flipV="1">
            <a:off x="2006226" y="1853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2768226" y="1853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7" idx="0"/>
          </p:cNvCxnSpPr>
          <p:nvPr/>
        </p:nvCxnSpPr>
        <p:spPr>
          <a:xfrm rot="5400000">
            <a:off x="3048000" y="27432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7" idx="1"/>
          </p:cNvCxnSpPr>
          <p:nvPr/>
        </p:nvCxnSpPr>
        <p:spPr>
          <a:xfrm rot="16200000" flipH="1">
            <a:off x="2196726" y="23491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9" idx="4"/>
          </p:cNvCxnSpPr>
          <p:nvPr/>
        </p:nvCxnSpPr>
        <p:spPr>
          <a:xfrm rot="16200000" flipV="1">
            <a:off x="1752600" y="26670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943600" y="1371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705600" y="20574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553200" y="2971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486400" y="2971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181600" y="20574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7"/>
            <a:endCxn id="27" idx="3"/>
          </p:cNvCxnSpPr>
          <p:nvPr/>
        </p:nvCxnSpPr>
        <p:spPr>
          <a:xfrm rot="5400000" flipH="1" flipV="1">
            <a:off x="5740026" y="1853826"/>
            <a:ext cx="254748" cy="330948"/>
          </a:xfrm>
          <a:prstGeom prst="line">
            <a:avLst/>
          </a:prstGeom>
          <a:ln w="3175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1"/>
            <a:endCxn id="27" idx="5"/>
          </p:cNvCxnSpPr>
          <p:nvPr/>
        </p:nvCxnSpPr>
        <p:spPr>
          <a:xfrm rot="16200000" flipV="1">
            <a:off x="6502026" y="1853826"/>
            <a:ext cx="254748" cy="330948"/>
          </a:xfrm>
          <a:prstGeom prst="line">
            <a:avLst/>
          </a:prstGeom>
          <a:ln w="3175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29" idx="0"/>
          </p:cNvCxnSpPr>
          <p:nvPr/>
        </p:nvCxnSpPr>
        <p:spPr>
          <a:xfrm rot="5400000">
            <a:off x="6781800" y="2743200"/>
            <a:ext cx="304800" cy="152400"/>
          </a:xfrm>
          <a:prstGeom prst="line">
            <a:avLst/>
          </a:prstGeom>
          <a:ln w="3175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5"/>
            <a:endCxn id="29" idx="1"/>
          </p:cNvCxnSpPr>
          <p:nvPr/>
        </p:nvCxnSpPr>
        <p:spPr>
          <a:xfrm rot="16200000" flipH="1">
            <a:off x="5930526" y="2349126"/>
            <a:ext cx="483348" cy="940548"/>
          </a:xfrm>
          <a:prstGeom prst="line">
            <a:avLst/>
          </a:prstGeom>
          <a:ln w="3175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1"/>
            <a:endCxn id="31" idx="4"/>
          </p:cNvCxnSpPr>
          <p:nvPr/>
        </p:nvCxnSpPr>
        <p:spPr>
          <a:xfrm rot="16200000" flipV="1">
            <a:off x="5334000" y="2819400"/>
            <a:ext cx="394074" cy="89274"/>
          </a:xfrm>
          <a:prstGeom prst="line">
            <a:avLst/>
          </a:prstGeom>
          <a:ln w="3175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2123658"/>
          </a:xfrm>
        </p:spPr>
        <p:txBody>
          <a:bodyPr/>
          <a:lstStyle/>
          <a:p>
            <a:r>
              <a:rPr lang="en-US" dirty="0" smtClean="0"/>
              <a:t>For each pictured graph, write the node set, edge set, and adjacency matrix.</a:t>
            </a:r>
          </a:p>
        </p:txBody>
      </p:sp>
      <p:sp>
        <p:nvSpPr>
          <p:cNvPr id="3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Node Degree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The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node degree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is the number of neighbors a node has.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			|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)|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US" sz="4000" spc="-1" dirty="0" err="1" smtClean="0">
                <a:solidFill>
                  <a:srgbClr val="000000"/>
                </a:solidFill>
                <a:latin typeface="Cambria"/>
              </a:rPr>
              <a:t>w.r.t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 adjacency matrix: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endParaRPr lang="en-US" sz="4000" spc="-1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i="1" strike="noStrike" spc="-1" dirty="0" smtClean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52074" y="2832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14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78616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948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90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7"/>
            <a:endCxn id="5" idx="3"/>
          </p:cNvCxnSpPr>
          <p:nvPr/>
        </p:nvCxnSpPr>
        <p:spPr>
          <a:xfrm rot="5400000" flipH="1" flipV="1">
            <a:off x="7048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5" idx="5"/>
          </p:cNvCxnSpPr>
          <p:nvPr/>
        </p:nvCxnSpPr>
        <p:spPr>
          <a:xfrm rot="16200000" flipV="1">
            <a:off x="7810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rot="5400000">
            <a:off x="8090274" y="4204074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7" idx="1"/>
          </p:cNvCxnSpPr>
          <p:nvPr/>
        </p:nvCxnSpPr>
        <p:spPr>
          <a:xfrm rot="16200000" flipH="1">
            <a:off x="7239000" y="3810000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16200000" flipV="1">
            <a:off x="6794874" y="4127874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32766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deg=3</a:t>
            </a:r>
            <a:endParaRPr lang="en-US" dirty="0"/>
          </a:p>
        </p:txBody>
      </p:sp>
      <p:grpSp>
        <p:nvGrpSpPr>
          <p:cNvPr id="2" name="Group 17"/>
          <p:cNvGrpSpPr/>
          <p:nvPr/>
        </p:nvGrpSpPr>
        <p:grpSpPr>
          <a:xfrm>
            <a:off x="2209800" y="4343400"/>
            <a:ext cx="1905000" cy="1066802"/>
            <a:chOff x="5257802" y="250685"/>
            <a:chExt cx="1905000" cy="1066802"/>
          </a:xfrm>
        </p:grpSpPr>
        <p:sp>
          <p:nvSpPr>
            <p:cNvPr id="19" name="TextBox 18"/>
            <p:cNvSpPr txBox="1"/>
            <p:nvPr/>
          </p:nvSpPr>
          <p:spPr>
            <a:xfrm>
              <a:off x="5257802" y="250685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adjacency matrix value</a:t>
              </a:r>
              <a:endParaRPr lang="en-US" sz="2000" dirty="0"/>
            </a:p>
          </p:txBody>
        </p:sp>
        <p:cxnSp>
          <p:nvCxnSpPr>
            <p:cNvPr id="20" name="Straight Connector 19"/>
            <p:cNvCxnSpPr>
              <a:stCxn id="19" idx="2"/>
            </p:cNvCxnSpPr>
            <p:nvPr/>
          </p:nvCxnSpPr>
          <p:spPr>
            <a:xfrm rot="5400000">
              <a:off x="5859394" y="966579"/>
              <a:ext cx="358916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066800" y="5159514"/>
          <a:ext cx="2252134" cy="1066800"/>
        </p:xfrm>
        <a:graphic>
          <a:graphicData uri="http://schemas.openxmlformats.org/presentationml/2006/ole">
            <p:oleObj spid="_x0000_s235522" name="Microsoft Equation 3.0" r:id="rId3" imgW="723600" imgH="342720" progId="Equation.3">
              <p:embed/>
            </p:oleObj>
          </a:graphicData>
        </a:graphic>
      </p:graphicFrame>
      <p:grpSp>
        <p:nvGrpSpPr>
          <p:cNvPr id="3" name="Group 35"/>
          <p:cNvGrpSpPr/>
          <p:nvPr/>
        </p:nvGrpSpPr>
        <p:grpSpPr>
          <a:xfrm>
            <a:off x="2895600" y="5867400"/>
            <a:ext cx="990600" cy="860286"/>
            <a:chOff x="5410202" y="555485"/>
            <a:chExt cx="990600" cy="860286"/>
          </a:xfrm>
        </p:grpSpPr>
        <p:sp>
          <p:nvSpPr>
            <p:cNvPr id="37" name="TextBox 36"/>
            <p:cNvSpPr txBox="1"/>
            <p:nvPr/>
          </p:nvSpPr>
          <p:spPr>
            <a:xfrm>
              <a:off x="5410202" y="707885"/>
              <a:ext cx="9906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pick row </a:t>
              </a:r>
              <a:r>
                <a:rPr lang="en-US" sz="2000" i="1" dirty="0" smtClean="0"/>
                <a:t>v</a:t>
              </a:r>
              <a:endParaRPr lang="en-US" sz="2000" dirty="0"/>
            </a:p>
          </p:txBody>
        </p:sp>
        <p:cxnSp>
          <p:nvCxnSpPr>
            <p:cNvPr id="38" name="Straight Connector 37"/>
            <p:cNvCxnSpPr>
              <a:stCxn id="37" idx="0"/>
            </p:cNvCxnSpPr>
            <p:nvPr/>
          </p:nvCxnSpPr>
          <p:spPr>
            <a:xfrm rot="16200000" flipV="1">
              <a:off x="5619752" y="422135"/>
              <a:ext cx="15240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419600" y="4495800"/>
          <a:ext cx="222068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4419600" y="6324600"/>
            <a:ext cx="2209800" cy="381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Directed: In- &amp; Out-Degree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Out-degree:</a:t>
            </a:r>
          </a:p>
          <a:p>
            <a:endParaRPr lang="en-US" dirty="0" smtClean="0"/>
          </a:p>
          <a:p>
            <a:r>
              <a:rPr lang="en-US" dirty="0" smtClean="0"/>
              <a:t>In-degree: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810000" y="1676400"/>
          <a:ext cx="2252663" cy="1066800"/>
        </p:xfrm>
        <a:graphic>
          <a:graphicData uri="http://schemas.openxmlformats.org/presentationml/2006/ole">
            <p:oleObj spid="_x0000_s236546" name="Microsoft Equation 3.0" r:id="rId3" imgW="723600" imgH="34272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810000" y="3048000"/>
          <a:ext cx="2209800" cy="1046748"/>
        </p:xfrm>
        <a:graphic>
          <a:graphicData uri="http://schemas.openxmlformats.org/presentationml/2006/ole">
            <p:oleObj spid="_x0000_s236547" name="Microsoft Equation 3.0" r:id="rId4" imgW="723600" imgH="342720" progId="Equation.3">
              <p:embed/>
            </p:oleObj>
          </a:graphicData>
        </a:graphic>
      </p:graphicFrame>
      <p:grpSp>
        <p:nvGrpSpPr>
          <p:cNvPr id="4" name="Group 6"/>
          <p:cNvGrpSpPr/>
          <p:nvPr/>
        </p:nvGrpSpPr>
        <p:grpSpPr>
          <a:xfrm>
            <a:off x="5638800" y="3752850"/>
            <a:ext cx="2286000" cy="628710"/>
            <a:chOff x="5410202" y="610393"/>
            <a:chExt cx="2286000" cy="628710"/>
          </a:xfrm>
        </p:grpSpPr>
        <p:sp>
          <p:nvSpPr>
            <p:cNvPr id="8" name="TextBox 7"/>
            <p:cNvSpPr txBox="1"/>
            <p:nvPr/>
          </p:nvSpPr>
          <p:spPr>
            <a:xfrm>
              <a:off x="5410202" y="838993"/>
              <a:ext cx="22860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column </a:t>
              </a:r>
              <a:r>
                <a:rPr lang="en-US" sz="2000" i="1" dirty="0" smtClean="0"/>
                <a:t>v</a:t>
              </a:r>
              <a:r>
                <a:rPr lang="en-US" sz="2000" dirty="0" smtClean="0"/>
                <a:t>, not row</a:t>
              </a:r>
              <a:endParaRPr lang="en-US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V="1">
              <a:off x="5601496" y="648493"/>
              <a:ext cx="227806" cy="1516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7328274" y="12322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090274" y="19180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7937874" y="28324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71074" y="28324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66274" y="19180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7"/>
            <a:endCxn id="10" idx="3"/>
          </p:cNvCxnSpPr>
          <p:nvPr/>
        </p:nvCxnSpPr>
        <p:spPr>
          <a:xfrm rot="5400000" flipH="1" flipV="1">
            <a:off x="7124700" y="1714500"/>
            <a:ext cx="254748" cy="330948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10" idx="5"/>
          </p:cNvCxnSpPr>
          <p:nvPr/>
        </p:nvCxnSpPr>
        <p:spPr>
          <a:xfrm rot="16200000" flipV="1">
            <a:off x="7886700" y="1714500"/>
            <a:ext cx="254748" cy="330948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2" idx="0"/>
          </p:cNvCxnSpPr>
          <p:nvPr/>
        </p:nvCxnSpPr>
        <p:spPr>
          <a:xfrm rot="5400000">
            <a:off x="8166474" y="2603874"/>
            <a:ext cx="304800" cy="152400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5"/>
            <a:endCxn id="12" idx="1"/>
          </p:cNvCxnSpPr>
          <p:nvPr/>
        </p:nvCxnSpPr>
        <p:spPr>
          <a:xfrm rot="16200000" flipH="1">
            <a:off x="7315200" y="2209800"/>
            <a:ext cx="483348" cy="940548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0"/>
            <a:endCxn id="14" idx="4"/>
          </p:cNvCxnSpPr>
          <p:nvPr/>
        </p:nvCxnSpPr>
        <p:spPr>
          <a:xfrm rot="16200000" flipV="1">
            <a:off x="6871074" y="2527674"/>
            <a:ext cx="304800" cy="304800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53200" y="4495800"/>
          <a:ext cx="222068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553200" y="6324600"/>
            <a:ext cx="2209800" cy="381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0" y="4495800"/>
            <a:ext cx="381000" cy="22098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Plot node degrees of every node</a:t>
            </a:r>
          </a:p>
          <a:p>
            <a:r>
              <a:rPr lang="en-US" dirty="0" smtClean="0"/>
              <a:t>Statistics: max, min, mean, variance, </a:t>
            </a:r>
            <a:r>
              <a:rPr lang="en-US" dirty="0" err="1" smtClean="0"/>
              <a:t>skewness</a:t>
            </a:r>
            <a:r>
              <a:rPr lang="en-US" dirty="0" smtClean="0"/>
              <a:t>, kurtosis</a:t>
            </a:r>
          </a:p>
          <a:p>
            <a:r>
              <a:rPr lang="en-US" dirty="0" smtClean="0"/>
              <a:t>Useful: classifying graphs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l="10345" t="12372" b="3084"/>
          <a:stretch>
            <a:fillRect/>
          </a:stretch>
        </p:blipFill>
        <p:spPr bwMode="auto">
          <a:xfrm>
            <a:off x="1905000" y="1219200"/>
            <a:ext cx="5943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724400" y="3733800"/>
            <a:ext cx="533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733800"/>
            <a:ext cx="3048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Avg. node degree, </a:t>
            </a:r>
            <a:r>
              <a:rPr lang="en-US" dirty="0" err="1" smtClean="0"/>
              <a:t>Connectance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Average node degree:</a:t>
            </a:r>
          </a:p>
          <a:p>
            <a:endParaRPr lang="en-US" dirty="0" smtClean="0"/>
          </a:p>
          <a:p>
            <a:r>
              <a:rPr lang="en-US" dirty="0" err="1" smtClean="0"/>
              <a:t>Connectance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Intuition: How connected is it?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7162800" y="1447800"/>
            <a:ext cx="1828005" cy="1390710"/>
            <a:chOff x="5411026" y="838993"/>
            <a:chExt cx="2285176" cy="1390710"/>
          </a:xfrm>
        </p:grpSpPr>
        <p:sp>
          <p:nvSpPr>
            <p:cNvPr id="12" name="TextBox 11"/>
            <p:cNvSpPr txBox="1"/>
            <p:nvPr/>
          </p:nvSpPr>
          <p:spPr>
            <a:xfrm>
              <a:off x="6096002" y="838993"/>
              <a:ext cx="1600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# edges</a:t>
              </a:r>
              <a:endParaRPr lang="en-US" sz="2000" dirty="0"/>
            </a:p>
          </p:txBody>
        </p:sp>
        <p:cxnSp>
          <p:nvCxnSpPr>
            <p:cNvPr id="13" name="Straight Connector 12"/>
            <p:cNvCxnSpPr>
              <a:stCxn id="12" idx="1"/>
            </p:cNvCxnSpPr>
            <p:nvPr/>
          </p:nvCxnSpPr>
          <p:spPr>
            <a:xfrm rot="10800000" flipV="1">
              <a:off x="5601540" y="1039047"/>
              <a:ext cx="494463" cy="1047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002" y="1829593"/>
              <a:ext cx="1600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# vertices</a:t>
              </a:r>
              <a:endParaRPr lang="en-US" sz="2000" dirty="0"/>
            </a:p>
          </p:txBody>
        </p:sp>
        <p:cxnSp>
          <p:nvCxnSpPr>
            <p:cNvPr id="17" name="Straight Connector 16"/>
            <p:cNvCxnSpPr>
              <a:stCxn id="16" idx="1"/>
            </p:cNvCxnSpPr>
            <p:nvPr/>
          </p:nvCxnSpPr>
          <p:spPr>
            <a:xfrm rot="10800000">
              <a:off x="5411026" y="1829594"/>
              <a:ext cx="684976" cy="2000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791200" y="1524000"/>
          <a:ext cx="1613105" cy="1111250"/>
        </p:xfrm>
        <a:graphic>
          <a:graphicData uri="http://schemas.openxmlformats.org/presentationml/2006/ole">
            <p:oleObj spid="_x0000_s238594" name="Microsoft Equation 3.0" r:id="rId3" imgW="571320" imgH="39348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267200" y="2895600"/>
          <a:ext cx="1490384" cy="1206501"/>
        </p:xfrm>
        <a:graphic>
          <a:graphicData uri="http://schemas.openxmlformats.org/presentationml/2006/ole">
            <p:oleObj spid="_x0000_s238595" name="Microsoft Equation 3.0" r:id="rId4" imgW="533160" imgH="43164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77000" y="3276600"/>
            <a:ext cx="1905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scale by network size</a:t>
            </a:r>
            <a:endParaRPr lang="en-US" sz="2000" dirty="0"/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>
          <a:xfrm rot="10800000" flipV="1">
            <a:off x="5791200" y="3630542"/>
            <a:ext cx="685800" cy="179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2057400"/>
            <a:ext cx="7772400" cy="2123658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i="1" dirty="0" smtClean="0"/>
              <a:t>average node degree</a:t>
            </a:r>
            <a:r>
              <a:rPr lang="en-US" dirty="0" smtClean="0"/>
              <a:t> and plot the </a:t>
            </a:r>
            <a:r>
              <a:rPr lang="en-US" i="1" dirty="0" smtClean="0"/>
              <a:t>degree distribution </a:t>
            </a:r>
            <a:r>
              <a:rPr lang="en-US" dirty="0" smtClean="0"/>
              <a:t>for this graph.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43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5400" y="510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953000" y="601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86200" y="601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510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7"/>
            <a:endCxn id="6" idx="3"/>
          </p:cNvCxnSpPr>
          <p:nvPr/>
        </p:nvCxnSpPr>
        <p:spPr>
          <a:xfrm rot="5400000" flipH="1" flipV="1">
            <a:off x="4139826" y="4901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6" idx="5"/>
          </p:cNvCxnSpPr>
          <p:nvPr/>
        </p:nvCxnSpPr>
        <p:spPr>
          <a:xfrm rot="16200000" flipV="1">
            <a:off x="4901826" y="4901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 rot="5400000">
            <a:off x="5181600" y="57912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 rot="16200000" flipH="1">
            <a:off x="4330326" y="53971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>
          <a:xfrm rot="16200000" flipV="1">
            <a:off x="3886200" y="57150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Paths &amp; Cycles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A </a:t>
            </a:r>
            <a:r>
              <a:rPr lang="en-US" sz="3600" b="1" spc="-1" dirty="0">
                <a:solidFill>
                  <a:srgbClr val="000000"/>
                </a:solidFill>
              </a:rPr>
              <a:t>path </a:t>
            </a:r>
            <a:r>
              <a:rPr lang="en-US" sz="3600" spc="-1" dirty="0">
                <a:solidFill>
                  <a:srgbClr val="000000"/>
                </a:solidFill>
              </a:rPr>
              <a:t>is a sequence of nodes where pairs of consecutive nodes are connected by an edge.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</a:rPr>
              <a:t> Directed graph: direction matters!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 A </a:t>
            </a:r>
            <a:r>
              <a:rPr lang="en-US" sz="3600" b="1" spc="-1" dirty="0">
                <a:solidFill>
                  <a:srgbClr val="000000"/>
                </a:solidFill>
              </a:rPr>
              <a:t>cycle </a:t>
            </a:r>
            <a:r>
              <a:rPr lang="en-US" sz="3600" spc="-1" dirty="0">
                <a:solidFill>
                  <a:srgbClr val="000000"/>
                </a:solidFill>
              </a:rPr>
              <a:t>is a path where the start node is also the end </a:t>
            </a:r>
            <a:r>
              <a:rPr lang="en-US" sz="3600" spc="-1" dirty="0" smtClean="0">
                <a:solidFill>
                  <a:srgbClr val="000000"/>
                </a:solidFill>
              </a:rPr>
              <a:t>node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67600" y="4495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0772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0104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05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7264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6" idx="5"/>
          </p:cNvCxnSpPr>
          <p:nvPr/>
        </p:nvCxnSpPr>
        <p:spPr>
          <a:xfrm rot="16200000" flipV="1">
            <a:off x="8026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18" idx="0"/>
          </p:cNvCxnSpPr>
          <p:nvPr/>
        </p:nvCxnSpPr>
        <p:spPr>
          <a:xfrm rot="5400000">
            <a:off x="8305800" y="5867400"/>
            <a:ext cx="304800" cy="152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1"/>
          </p:cNvCxnSpPr>
          <p:nvPr/>
        </p:nvCxnSpPr>
        <p:spPr>
          <a:xfrm rot="16200000" flipH="1">
            <a:off x="7454526" y="5473326"/>
            <a:ext cx="483348" cy="9405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20" idx="4"/>
          </p:cNvCxnSpPr>
          <p:nvPr/>
        </p:nvCxnSpPr>
        <p:spPr>
          <a:xfrm rot="16200000" flipV="1">
            <a:off x="7010400" y="5791200"/>
            <a:ext cx="304800" cy="3048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2"/>
          <p:cNvSpPr/>
          <p:nvPr/>
        </p:nvSpPr>
        <p:spPr>
          <a:xfrm>
            <a:off x="3429000" y="6019800"/>
            <a:ext cx="3657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808080"/>
                </a:solidFill>
                <a:latin typeface="Cambria"/>
              </a:rPr>
              <a:t>Paths? Cycles?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Path Length/Distance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The </a:t>
            </a:r>
            <a:r>
              <a:rPr lang="en-US" sz="3600" b="1" spc="-1" dirty="0" smtClean="0">
                <a:solidFill>
                  <a:srgbClr val="000000"/>
                </a:solidFill>
              </a:rPr>
              <a:t>distance </a:t>
            </a:r>
            <a:r>
              <a:rPr lang="en-US" sz="3600" spc="-1" dirty="0" smtClean="0">
                <a:solidFill>
                  <a:srgbClr val="000000"/>
                </a:solidFill>
              </a:rPr>
              <a:t>between 2 nodes in a graph = length of the shortest path linking the 2 nodes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i="1" spc="-1" dirty="0" smtClean="0">
                <a:solidFill>
                  <a:srgbClr val="000000"/>
                </a:solidFill>
              </a:rPr>
              <a:t>Note</a:t>
            </a:r>
            <a:r>
              <a:rPr lang="en-US" sz="3200" spc="-1" dirty="0" smtClean="0">
                <a:solidFill>
                  <a:srgbClr val="000000"/>
                </a:solidFill>
              </a:rPr>
              <a:t>: Need to find shortest path!</a:t>
            </a:r>
            <a:endParaRPr lang="en-US" sz="3200" i="1" spc="-1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67600" y="4495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0772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0104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05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7264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6" idx="5"/>
          </p:cNvCxnSpPr>
          <p:nvPr/>
        </p:nvCxnSpPr>
        <p:spPr>
          <a:xfrm rot="16200000" flipV="1">
            <a:off x="8026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18" idx="0"/>
          </p:cNvCxnSpPr>
          <p:nvPr/>
        </p:nvCxnSpPr>
        <p:spPr>
          <a:xfrm rot="5400000">
            <a:off x="8305800" y="5867400"/>
            <a:ext cx="304800" cy="152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1"/>
          </p:cNvCxnSpPr>
          <p:nvPr/>
        </p:nvCxnSpPr>
        <p:spPr>
          <a:xfrm rot="16200000" flipH="1">
            <a:off x="7454526" y="5473326"/>
            <a:ext cx="483348" cy="9405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20" idx="4"/>
          </p:cNvCxnSpPr>
          <p:nvPr/>
        </p:nvCxnSpPr>
        <p:spPr>
          <a:xfrm rot="16200000" flipV="1">
            <a:off x="7010400" y="5791200"/>
            <a:ext cx="304800" cy="3048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2"/>
          <p:cNvSpPr/>
          <p:nvPr/>
        </p:nvSpPr>
        <p:spPr>
          <a:xfrm>
            <a:off x="2286000" y="6019800"/>
            <a:ext cx="4495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808080"/>
                </a:solidFill>
                <a:latin typeface="Cambria"/>
              </a:rPr>
              <a:t>Distance? Diameter?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8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Distance &amp; Diameter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76962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The </a:t>
            </a:r>
            <a:r>
              <a:rPr lang="en-US" sz="3600" b="1" spc="-1" dirty="0" smtClean="0">
                <a:solidFill>
                  <a:srgbClr val="000000"/>
                </a:solidFill>
              </a:rPr>
              <a:t>distance </a:t>
            </a:r>
            <a:r>
              <a:rPr lang="en-US" sz="3600" i="1" spc="-1" dirty="0" err="1" smtClean="0">
                <a:solidFill>
                  <a:srgbClr val="000000"/>
                </a:solidFill>
              </a:rPr>
              <a:t>d</a:t>
            </a:r>
            <a:r>
              <a:rPr lang="en-US" sz="3600" i="1" spc="-1" baseline="-25000" dirty="0" err="1" smtClean="0">
                <a:solidFill>
                  <a:srgbClr val="000000"/>
                </a:solidFill>
              </a:rPr>
              <a:t>v,u</a:t>
            </a:r>
            <a:r>
              <a:rPr lang="en-US" sz="3600" i="1" spc="-1" dirty="0" smtClean="0">
                <a:solidFill>
                  <a:srgbClr val="000000"/>
                </a:solidFill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</a:rPr>
              <a:t>between 2 nodes in a graph = length of the </a:t>
            </a:r>
            <a:r>
              <a:rPr lang="en-US" sz="3600" i="1" spc="-1" dirty="0" smtClean="0">
                <a:solidFill>
                  <a:srgbClr val="000000"/>
                </a:solidFill>
              </a:rPr>
              <a:t>shortest path </a:t>
            </a:r>
            <a:r>
              <a:rPr lang="en-US" sz="3600" spc="-1" dirty="0" smtClean="0">
                <a:solidFill>
                  <a:srgbClr val="000000"/>
                </a:solidFill>
              </a:rPr>
              <a:t>linking the 2 nodes</a:t>
            </a:r>
          </a:p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 smtClean="0">
                <a:solidFill>
                  <a:srgbClr val="000000"/>
                </a:solidFill>
              </a:rPr>
              <a:t>:  The </a:t>
            </a:r>
            <a:r>
              <a:rPr lang="en-US" sz="3600" b="1" spc="-1" dirty="0" smtClean="0">
                <a:solidFill>
                  <a:srgbClr val="000000"/>
                </a:solidFill>
              </a:rPr>
              <a:t>diameter </a:t>
            </a:r>
            <a:r>
              <a:rPr lang="en-US" sz="3600" spc="-1" dirty="0" smtClean="0">
                <a:solidFill>
                  <a:srgbClr val="000000"/>
                </a:solidFill>
              </a:rPr>
              <a:t>of the graph is the max distance between a node pair</a:t>
            </a:r>
          </a:p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 smtClean="0">
              <a:solidFill>
                <a:srgbClr val="0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705600" y="4495800"/>
            <a:ext cx="2133600" cy="2209800"/>
            <a:chOff x="6705600" y="4495800"/>
            <a:chExt cx="2133600" cy="2209800"/>
          </a:xfrm>
        </p:grpSpPr>
        <p:sp>
          <p:nvSpPr>
            <p:cNvPr id="16" name="Oval 15"/>
            <p:cNvSpPr/>
            <p:nvPr/>
          </p:nvSpPr>
          <p:spPr>
            <a:xfrm>
              <a:off x="7467600" y="4495800"/>
              <a:ext cx="609600" cy="609600"/>
            </a:xfrm>
            <a:prstGeom prst="ellips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29600" y="5181600"/>
              <a:ext cx="6096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077200" y="6096000"/>
              <a:ext cx="6096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010400" y="6096000"/>
              <a:ext cx="609600" cy="609600"/>
            </a:xfrm>
            <a:prstGeom prst="ellips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600" y="5181600"/>
              <a:ext cx="609600" cy="609600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20" idx="7"/>
              <a:endCxn id="16" idx="3"/>
            </p:cNvCxnSpPr>
            <p:nvPr/>
          </p:nvCxnSpPr>
          <p:spPr>
            <a:xfrm rot="5400000" flipH="1" flipV="1">
              <a:off x="7264026" y="4978026"/>
              <a:ext cx="254748" cy="330948"/>
            </a:xfrm>
            <a:prstGeom prst="lin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1"/>
              <a:endCxn id="16" idx="5"/>
            </p:cNvCxnSpPr>
            <p:nvPr/>
          </p:nvCxnSpPr>
          <p:spPr>
            <a:xfrm rot="16200000" flipV="1">
              <a:off x="8026026" y="4978026"/>
              <a:ext cx="254748" cy="3309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4"/>
              <a:endCxn id="18" idx="0"/>
            </p:cNvCxnSpPr>
            <p:nvPr/>
          </p:nvCxnSpPr>
          <p:spPr>
            <a:xfrm rot="5400000">
              <a:off x="8305800" y="5867400"/>
              <a:ext cx="304800" cy="15240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5"/>
              <a:endCxn id="18" idx="1"/>
            </p:cNvCxnSpPr>
            <p:nvPr/>
          </p:nvCxnSpPr>
          <p:spPr>
            <a:xfrm rot="16200000" flipH="1">
              <a:off x="7454526" y="5473326"/>
              <a:ext cx="483348" cy="9405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0"/>
              <a:endCxn id="20" idx="4"/>
            </p:cNvCxnSpPr>
            <p:nvPr/>
          </p:nvCxnSpPr>
          <p:spPr>
            <a:xfrm rot="16200000" flipV="1">
              <a:off x="7010400" y="5791200"/>
              <a:ext cx="304800" cy="304800"/>
            </a:xfrm>
            <a:prstGeom prst="lin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705600" y="4495800"/>
            <a:ext cx="2133600" cy="2209800"/>
            <a:chOff x="3657600" y="4648200"/>
            <a:chExt cx="2133600" cy="2209800"/>
          </a:xfrm>
        </p:grpSpPr>
        <p:sp>
          <p:nvSpPr>
            <p:cNvPr id="14" name="Oval 13"/>
            <p:cNvSpPr/>
            <p:nvPr/>
          </p:nvSpPr>
          <p:spPr>
            <a:xfrm>
              <a:off x="4419600" y="4648200"/>
              <a:ext cx="609600" cy="609600"/>
            </a:xfrm>
            <a:prstGeom prst="ellips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5334000"/>
              <a:ext cx="609600" cy="609600"/>
            </a:xfrm>
            <a:prstGeom prst="ellips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5029200" y="6248400"/>
              <a:ext cx="6096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962400" y="6248400"/>
              <a:ext cx="609600" cy="609600"/>
            </a:xfrm>
            <a:prstGeom prst="ellips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657600" y="5334000"/>
              <a:ext cx="609600" cy="609600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8" idx="7"/>
              <a:endCxn id="14" idx="3"/>
            </p:cNvCxnSpPr>
            <p:nvPr/>
          </p:nvCxnSpPr>
          <p:spPr>
            <a:xfrm rot="5400000" flipH="1" flipV="1">
              <a:off x="4216026" y="5130426"/>
              <a:ext cx="254748" cy="330948"/>
            </a:xfrm>
            <a:prstGeom prst="lin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1"/>
              <a:endCxn id="14" idx="5"/>
            </p:cNvCxnSpPr>
            <p:nvPr/>
          </p:nvCxnSpPr>
          <p:spPr>
            <a:xfrm rot="16200000" flipV="1">
              <a:off x="4978026" y="5130426"/>
              <a:ext cx="254748" cy="330948"/>
            </a:xfrm>
            <a:prstGeom prst="lin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5" idx="4"/>
              <a:endCxn id="26" idx="0"/>
            </p:cNvCxnSpPr>
            <p:nvPr/>
          </p:nvCxnSpPr>
          <p:spPr>
            <a:xfrm rot="5400000">
              <a:off x="5257800" y="6019800"/>
              <a:ext cx="304800" cy="15240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5"/>
              <a:endCxn id="26" idx="1"/>
            </p:cNvCxnSpPr>
            <p:nvPr/>
          </p:nvCxnSpPr>
          <p:spPr>
            <a:xfrm rot="16200000" flipH="1">
              <a:off x="4406526" y="5625726"/>
              <a:ext cx="483348" cy="9405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0"/>
              <a:endCxn id="28" idx="4"/>
            </p:cNvCxnSpPr>
            <p:nvPr/>
          </p:nvCxnSpPr>
          <p:spPr>
            <a:xfrm rot="16200000" flipV="1">
              <a:off x="3962400" y="5943600"/>
              <a:ext cx="304800" cy="304800"/>
            </a:xfrm>
            <a:prstGeom prst="line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characteristic path length</a:t>
            </a:r>
            <a:r>
              <a:rPr lang="en-US" dirty="0" smtClean="0"/>
              <a:t> is the average shortest path length (average distance).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 </a:t>
            </a:r>
            <a:r>
              <a:rPr lang="en-US" b="1" dirty="0" smtClean="0"/>
              <a:t>efficiency</a:t>
            </a:r>
            <a:r>
              <a:rPr lang="en-US" dirty="0" smtClean="0"/>
              <a:t> measures how easily information is transferred.</a:t>
            </a:r>
            <a:endParaRPr lang="en-US" b="1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38400" y="3200400"/>
          <a:ext cx="3623609" cy="1130300"/>
        </p:xfrm>
        <a:graphic>
          <a:graphicData uri="http://schemas.openxmlformats.org/presentationml/2006/ole">
            <p:oleObj spid="_x0000_s239618" name="Microsoft Equation 3.0" r:id="rId3" imgW="1384200" imgH="431640" progId="Equation.3">
              <p:embed/>
            </p:oleObj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1828800" y="4114800"/>
            <a:ext cx="2743200" cy="552510"/>
            <a:chOff x="1600202" y="743743"/>
            <a:chExt cx="2743200" cy="552510"/>
          </a:xfrm>
        </p:grpSpPr>
        <p:sp>
          <p:nvSpPr>
            <p:cNvPr id="10" name="TextBox 9"/>
            <p:cNvSpPr txBox="1"/>
            <p:nvPr/>
          </p:nvSpPr>
          <p:spPr>
            <a:xfrm>
              <a:off x="1600202" y="896143"/>
              <a:ext cx="2743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# possible node pairs</a:t>
              </a:r>
              <a:endParaRPr lang="en-US" sz="2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 flipH="1" flipV="1">
              <a:off x="2743202" y="743743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3"/>
          <p:cNvGrpSpPr/>
          <p:nvPr/>
        </p:nvGrpSpPr>
        <p:grpSpPr>
          <a:xfrm>
            <a:off x="5715000" y="3276600"/>
            <a:ext cx="3124200" cy="400110"/>
            <a:chOff x="1219202" y="896143"/>
            <a:chExt cx="312420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600202" y="896143"/>
              <a:ext cx="2743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distance from </a:t>
              </a:r>
              <a:r>
                <a:rPr lang="en-US" sz="2000" i="1" dirty="0" smtClean="0"/>
                <a:t>v</a:t>
              </a:r>
              <a:r>
                <a:rPr lang="en-US" sz="2000" dirty="0" smtClean="0"/>
                <a:t> to </a:t>
              </a:r>
              <a:r>
                <a:rPr lang="en-US" sz="2000" i="1" dirty="0" smtClean="0"/>
                <a:t>u</a:t>
              </a:r>
              <a:endParaRPr lang="en-US" sz="2000" dirty="0"/>
            </a:p>
          </p:txBody>
        </p:sp>
        <p:cxnSp>
          <p:nvCxnSpPr>
            <p:cNvPr id="16" name="Straight Connector 15"/>
            <p:cNvCxnSpPr>
              <a:stCxn id="15" idx="1"/>
            </p:cNvCxnSpPr>
            <p:nvPr/>
          </p:nvCxnSpPr>
          <p:spPr>
            <a:xfrm rot="10800000" flipV="1">
              <a:off x="1219202" y="1096197"/>
              <a:ext cx="381000" cy="1809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362200" y="5797550"/>
          <a:ext cx="3696426" cy="1060450"/>
        </p:xfrm>
        <a:graphic>
          <a:graphicData uri="http://schemas.openxmlformats.org/presentationml/2006/ole">
            <p:oleObj spid="_x0000_s239619" name="Microsoft Equation 3.0" r:id="rId4" imgW="1549080" imgH="444240" progId="Equation.3">
              <p:embed/>
            </p:oleObj>
          </a:graphicData>
        </a:graphic>
      </p:graphicFrame>
      <p:sp>
        <p:nvSpPr>
          <p:cNvPr id="12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04800" y="-22860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SNA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Graphs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Basics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Beyond nodes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Beyond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Network Structure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Components, clusters, communities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Ties &amp; Bridges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Centrality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Community Detection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Graph bisection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Edge removal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Hierarchical clustering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Stochastic block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 Graphs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Poisson (</a:t>
            </a:r>
            <a:r>
              <a:rPr lang="en-US" sz="2400" dirty="0" err="1" smtClean="0"/>
              <a:t>Erdos-Renyi</a:t>
            </a:r>
            <a:r>
              <a:rPr lang="en-US" sz="2400" dirty="0" smtClean="0"/>
              <a:t>) model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Small worlds (Watts-</a:t>
            </a:r>
            <a:r>
              <a:rPr lang="en-US" sz="2400" dirty="0" err="1" smtClean="0"/>
              <a:t>Strogatz</a:t>
            </a:r>
            <a:r>
              <a:rPr lang="en-US" sz="2400" dirty="0" smtClean="0"/>
              <a:t>) model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Configuration model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2057400"/>
            <a:ext cx="7772400" cy="2123658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i="1" dirty="0" smtClean="0"/>
              <a:t>characteristic path length</a:t>
            </a:r>
            <a:r>
              <a:rPr lang="en-US" dirty="0" smtClean="0"/>
              <a:t> and </a:t>
            </a:r>
            <a:r>
              <a:rPr lang="en-US" i="1" dirty="0" smtClean="0"/>
              <a:t>efficiency</a:t>
            </a:r>
            <a:r>
              <a:rPr lang="en-US" dirty="0" smtClean="0"/>
              <a:t> of this graph.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43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5400" y="510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953000" y="601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86200" y="601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510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7"/>
            <a:endCxn id="6" idx="3"/>
          </p:cNvCxnSpPr>
          <p:nvPr/>
        </p:nvCxnSpPr>
        <p:spPr>
          <a:xfrm rot="5400000" flipH="1" flipV="1">
            <a:off x="4139826" y="4901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6" idx="5"/>
          </p:cNvCxnSpPr>
          <p:nvPr/>
        </p:nvCxnSpPr>
        <p:spPr>
          <a:xfrm rot="16200000" flipV="1">
            <a:off x="4901826" y="4901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 rot="5400000">
            <a:off x="5181600" y="57912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 rot="16200000" flipH="1">
            <a:off x="4330326" y="53971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>
          <a:xfrm rot="16200000" flipV="1">
            <a:off x="3886200" y="57150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Connectedness</a:t>
            </a:r>
            <a:r>
              <a:rPr lang="en-US" sz="4400" b="1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3600" b="1" strike="noStrike" spc="-1" dirty="0" smtClean="0">
                <a:solidFill>
                  <a:srgbClr val="1F497D"/>
                </a:solidFill>
                <a:latin typeface="Calibri"/>
              </a:rPr>
              <a:t>&amp;</a:t>
            </a:r>
            <a:r>
              <a:rPr lang="en-US" sz="4400" b="1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Components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6868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A graph (or </a:t>
            </a:r>
            <a:r>
              <a:rPr lang="en-US" sz="3600" spc="-1" dirty="0" err="1" smtClean="0">
                <a:solidFill>
                  <a:srgbClr val="000000"/>
                </a:solidFill>
              </a:rPr>
              <a:t>subgraph</a:t>
            </a:r>
            <a:r>
              <a:rPr lang="en-US" sz="3600" spc="-1" dirty="0" smtClean="0">
                <a:solidFill>
                  <a:srgbClr val="000000"/>
                </a:solidFill>
              </a:rPr>
              <a:t>) is </a:t>
            </a:r>
            <a:r>
              <a:rPr lang="en-US" sz="3600" b="1" spc="-1" dirty="0" smtClean="0">
                <a:solidFill>
                  <a:srgbClr val="000000"/>
                </a:solidFill>
              </a:rPr>
              <a:t>connected </a:t>
            </a:r>
            <a:r>
              <a:rPr lang="en-US" sz="3600" spc="-1" dirty="0" smtClean="0">
                <a:solidFill>
                  <a:srgbClr val="000000"/>
                </a:solidFill>
              </a:rPr>
              <a:t>if there is a </a:t>
            </a:r>
            <a:r>
              <a:rPr lang="en-US" sz="3600" b="1" spc="-1" dirty="0" smtClean="0">
                <a:solidFill>
                  <a:schemeClr val="accent1"/>
                </a:solidFill>
              </a:rPr>
              <a:t>path</a:t>
            </a:r>
            <a:r>
              <a:rPr lang="en-US" sz="3600" spc="-1" dirty="0" smtClean="0">
                <a:solidFill>
                  <a:srgbClr val="000000"/>
                </a:solidFill>
              </a:rPr>
              <a:t> between </a:t>
            </a:r>
            <a:r>
              <a:rPr lang="en-US" sz="3600" i="1" spc="-1" dirty="0" smtClean="0">
                <a:solidFill>
                  <a:srgbClr val="000000"/>
                </a:solidFill>
              </a:rPr>
              <a:t>each pair </a:t>
            </a:r>
            <a:r>
              <a:rPr lang="en-US" sz="3600" spc="-1" dirty="0" smtClean="0">
                <a:solidFill>
                  <a:srgbClr val="000000"/>
                </a:solidFill>
              </a:rPr>
              <a:t>of nodes.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u="sng" dirty="0" err="1" smtClean="0">
                <a:solidFill>
                  <a:prstClr val="black"/>
                </a:solidFill>
              </a:rPr>
              <a:t>Dfn</a:t>
            </a:r>
            <a:r>
              <a:rPr lang="en-US" sz="3600" dirty="0" smtClean="0">
                <a:solidFill>
                  <a:prstClr val="black"/>
                </a:solidFill>
              </a:rPr>
              <a:t>: a </a:t>
            </a:r>
            <a:r>
              <a:rPr lang="en-US" sz="3600" b="1" dirty="0" smtClean="0">
                <a:solidFill>
                  <a:prstClr val="black"/>
                </a:solidFill>
              </a:rPr>
              <a:t>connected component </a:t>
            </a:r>
            <a:r>
              <a:rPr lang="en-US" sz="3600" dirty="0" smtClean="0">
                <a:solidFill>
                  <a:prstClr val="black"/>
                </a:solidFill>
              </a:rPr>
              <a:t>is a subset </a:t>
            </a:r>
            <a:r>
              <a:rPr lang="en-US" sz="3600" i="1" dirty="0" smtClean="0">
                <a:solidFill>
                  <a:prstClr val="black"/>
                </a:solidFill>
              </a:rPr>
              <a:t>S </a:t>
            </a:r>
            <a:r>
              <a:rPr lang="en-US" sz="3600" dirty="0" smtClean="0">
                <a:solidFill>
                  <a:prstClr val="black"/>
                </a:solidFill>
              </a:rPr>
              <a:t>of nodes where:</a:t>
            </a:r>
          </a:p>
          <a:p>
            <a:pPr marL="1200150" lvl="1" indent="-7429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</a:rPr>
              <a:t>Every node in </a:t>
            </a:r>
            <a:r>
              <a:rPr lang="en-US" sz="3200" i="1" dirty="0" smtClean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 has a </a:t>
            </a:r>
            <a:r>
              <a:rPr lang="en-US" sz="3200" b="1" dirty="0" smtClean="0">
                <a:solidFill>
                  <a:srgbClr val="4F81BD"/>
                </a:solidFill>
              </a:rPr>
              <a:t>path</a:t>
            </a:r>
            <a:r>
              <a:rPr lang="en-US" sz="3200" dirty="0" smtClean="0">
                <a:solidFill>
                  <a:prstClr val="black"/>
                </a:solidFill>
              </a:rPr>
              <a:t> to every other</a:t>
            </a:r>
            <a:endParaRPr lang="en-US" sz="3200" i="1" dirty="0" smtClean="0">
              <a:solidFill>
                <a:prstClr val="black"/>
              </a:solidFill>
            </a:endParaRPr>
          </a:p>
          <a:p>
            <a:pPr marL="1200150" lvl="1" indent="-7429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i="1" dirty="0" smtClean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 is not part of a larger subset </a:t>
            </a:r>
            <a:r>
              <a:rPr lang="en-US" sz="3200" i="1" dirty="0" smtClean="0">
                <a:solidFill>
                  <a:prstClr val="black"/>
                </a:solidFill>
              </a:rPr>
              <a:t>S’ </a:t>
            </a:r>
            <a:r>
              <a:rPr lang="en-US" sz="3200" dirty="0" smtClean="0">
                <a:solidFill>
                  <a:prstClr val="black"/>
                </a:solidFill>
              </a:rPr>
              <a:t>where property #1 holds</a:t>
            </a:r>
            <a:endParaRPr lang="en-US" sz="3600" i="1" dirty="0" smtClean="0">
              <a:solidFill>
                <a:prstClr val="black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3600" spc="-1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3505200" y="1219200"/>
            <a:ext cx="2438400" cy="1066800"/>
            <a:chOff x="6172202" y="1295400"/>
            <a:chExt cx="2438400" cy="1066800"/>
          </a:xfrm>
        </p:grpSpPr>
        <p:sp>
          <p:nvSpPr>
            <p:cNvPr id="28" name="TextBox 27"/>
            <p:cNvSpPr txBox="1"/>
            <p:nvPr/>
          </p:nvSpPr>
          <p:spPr>
            <a:xfrm>
              <a:off x="6705602" y="1295400"/>
              <a:ext cx="1905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Not edge!</a:t>
              </a:r>
              <a:endParaRPr lang="en-US" sz="28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172202" y="1828800"/>
              <a:ext cx="1066798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giant component</a:t>
            </a:r>
            <a:r>
              <a:rPr lang="en-US" dirty="0" smtClean="0"/>
              <a:t>: “connected component that contains a significant fraction of all the nodes”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Real-world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Random graphs (</a:t>
            </a:r>
            <a:r>
              <a:rPr lang="en-US" dirty="0" err="1" smtClean="0"/>
              <a:t>Erdos-Renyi</a:t>
            </a:r>
            <a:r>
              <a:rPr lang="en-US" dirty="0" smtClean="0"/>
              <a:t> model)</a:t>
            </a: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47" idx="7"/>
            <a:endCxn id="45" idx="3"/>
          </p:cNvCxnSpPr>
          <p:nvPr/>
        </p:nvCxnSpPr>
        <p:spPr>
          <a:xfrm rot="5400000" flipH="1" flipV="1">
            <a:off x="6578226" y="3987426"/>
            <a:ext cx="407148" cy="4833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4"/>
            <a:endCxn id="37" idx="0"/>
          </p:cNvCxnSpPr>
          <p:nvPr/>
        </p:nvCxnSpPr>
        <p:spPr>
          <a:xfrm rot="5400000">
            <a:off x="4038600" y="4648200"/>
            <a:ext cx="1066800" cy="1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47" idx="6"/>
            <a:endCxn id="44" idx="2"/>
          </p:cNvCxnSpPr>
          <p:nvPr/>
        </p:nvCxnSpPr>
        <p:spPr>
          <a:xfrm>
            <a:off x="6629400" y="4648200"/>
            <a:ext cx="1219200" cy="1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A </a:t>
            </a:r>
            <a:r>
              <a:rPr lang="en-US" b="1" dirty="0" smtClean="0"/>
              <a:t>clique </a:t>
            </a:r>
            <a:r>
              <a:rPr lang="en-US" dirty="0" smtClean="0"/>
              <a:t>is a maximal, </a:t>
            </a:r>
            <a:r>
              <a:rPr lang="en-US" i="1" dirty="0" smtClean="0"/>
              <a:t>completely connected</a:t>
            </a:r>
            <a:r>
              <a:rPr lang="en-US" dirty="0" smtClean="0"/>
              <a:t> </a:t>
            </a:r>
            <a:r>
              <a:rPr lang="en-US" dirty="0" err="1" smtClean="0"/>
              <a:t>subgraph</a:t>
            </a:r>
            <a:r>
              <a:rPr lang="en-US" dirty="0" smtClean="0"/>
              <a:t> of a given graph.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14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0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7"/>
            <a:endCxn id="5" idx="3"/>
          </p:cNvCxnSpPr>
          <p:nvPr/>
        </p:nvCxnSpPr>
        <p:spPr>
          <a:xfrm rot="5400000" flipH="1" flipV="1">
            <a:off x="12442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4" idx="1"/>
            <a:endCxn id="5" idx="5"/>
          </p:cNvCxnSpPr>
          <p:nvPr/>
        </p:nvCxnSpPr>
        <p:spPr>
          <a:xfrm rot="16200000" flipV="1">
            <a:off x="2158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3"/>
            <a:endCxn id="6" idx="7"/>
          </p:cNvCxnSpPr>
          <p:nvPr/>
        </p:nvCxnSpPr>
        <p:spPr>
          <a:xfrm rot="5400000">
            <a:off x="2158626" y="48256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1371600" y="4648200"/>
            <a:ext cx="1066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7" idx="6"/>
            <a:endCxn id="4" idx="2"/>
          </p:cNvCxnSpPr>
          <p:nvPr/>
        </p:nvCxnSpPr>
        <p:spPr>
          <a:xfrm>
            <a:off x="1295400" y="4648200"/>
            <a:ext cx="1219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5181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267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67200" y="5181600"/>
            <a:ext cx="609600" cy="609600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3528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7"/>
            <a:endCxn id="36" idx="3"/>
          </p:cNvCxnSpPr>
          <p:nvPr/>
        </p:nvCxnSpPr>
        <p:spPr>
          <a:xfrm rot="5400000" flipH="1" flipV="1">
            <a:off x="39112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35" idx="1"/>
            <a:endCxn id="36" idx="5"/>
          </p:cNvCxnSpPr>
          <p:nvPr/>
        </p:nvCxnSpPr>
        <p:spPr>
          <a:xfrm rot="16200000" flipV="1">
            <a:off x="4825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35" idx="3"/>
            <a:endCxn id="37" idx="7"/>
          </p:cNvCxnSpPr>
          <p:nvPr/>
        </p:nvCxnSpPr>
        <p:spPr>
          <a:xfrm rot="5400000">
            <a:off x="4825626" y="4825626"/>
            <a:ext cx="407148" cy="4833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8" idx="6"/>
            <a:endCxn id="35" idx="2"/>
          </p:cNvCxnSpPr>
          <p:nvPr/>
        </p:nvCxnSpPr>
        <p:spPr>
          <a:xfrm>
            <a:off x="3962400" y="4648200"/>
            <a:ext cx="1219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7848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934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9342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019800" y="4343400"/>
            <a:ext cx="609600" cy="609600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rot="16200000" flipV="1">
            <a:off x="7492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44" idx="3"/>
            <a:endCxn id="46" idx="7"/>
          </p:cNvCxnSpPr>
          <p:nvPr/>
        </p:nvCxnSpPr>
        <p:spPr>
          <a:xfrm rot="5400000">
            <a:off x="7492626" y="48256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rot="5400000">
            <a:off x="6705600" y="4648200"/>
            <a:ext cx="1066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err="1" smtClean="0"/>
              <a:t>Dfn</a:t>
            </a:r>
            <a:r>
              <a:rPr lang="en-US" sz="3600" dirty="0" smtClean="0"/>
              <a:t>: The (overall) </a:t>
            </a:r>
            <a:r>
              <a:rPr lang="en-US" sz="3600" b="1" dirty="0" smtClean="0"/>
              <a:t>clustering coefficient </a:t>
            </a:r>
            <a:r>
              <a:rPr lang="en-US" sz="3600" dirty="0" smtClean="0"/>
              <a:t>of a node </a:t>
            </a:r>
            <a:r>
              <a:rPr lang="en-US" sz="3600" i="1" dirty="0" smtClean="0"/>
              <a:t>v</a:t>
            </a:r>
            <a:r>
              <a:rPr lang="en-US" sz="3600" dirty="0" smtClean="0"/>
              <a:t> is</a:t>
            </a:r>
          </a:p>
          <a:p>
            <a:pPr>
              <a:buNone/>
            </a:pPr>
            <a:r>
              <a:rPr lang="en-US" sz="3600" dirty="0" smtClean="0"/>
              <a:t>the probability that </a:t>
            </a:r>
            <a:r>
              <a:rPr lang="en-US" sz="3600" i="1" dirty="0" smtClean="0"/>
              <a:t>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</a:t>
            </a:r>
            <a:r>
              <a:rPr lang="en-US" sz="3600" i="1" dirty="0" smtClean="0"/>
              <a:t>u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(two randomly selected neighbors of </a:t>
            </a:r>
            <a:r>
              <a:rPr lang="en-US" sz="3600" i="1" dirty="0" smtClean="0"/>
              <a:t>v</a:t>
            </a:r>
            <a:r>
              <a:rPr lang="en-US" sz="3600" dirty="0" smtClean="0"/>
              <a:t>) are themselves neighbors.</a:t>
            </a:r>
            <a:endParaRPr lang="en-US" sz="3600" b="1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914400" y="4914900"/>
          <a:ext cx="7484533" cy="1485900"/>
        </p:xfrm>
        <a:graphic>
          <a:graphicData uri="http://schemas.openxmlformats.org/presentationml/2006/ole">
            <p:oleObj spid="_x0000_s241666" name="Microsoft Equation 3.0" r:id="rId3" imgW="3454200" imgH="685800" progId="Equation.3">
              <p:embed/>
            </p:oleObj>
          </a:graphicData>
        </a:graphic>
      </p:graphicFrame>
      <p:grpSp>
        <p:nvGrpSpPr>
          <p:cNvPr id="4" name="Group 49"/>
          <p:cNvGrpSpPr/>
          <p:nvPr/>
        </p:nvGrpSpPr>
        <p:grpSpPr>
          <a:xfrm>
            <a:off x="2819400" y="4191000"/>
            <a:ext cx="4343400" cy="815033"/>
            <a:chOff x="5867400" y="6426200"/>
            <a:chExt cx="6297930" cy="815033"/>
          </a:xfrm>
        </p:grpSpPr>
        <p:sp>
          <p:nvSpPr>
            <p:cNvPr id="11" name="Left Brace 1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8870" y="6426200"/>
              <a:ext cx="5966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that are linked</a:t>
              </a:r>
              <a:endParaRPr lang="en-US" sz="2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2819401" y="6106468"/>
            <a:ext cx="5029201" cy="751532"/>
            <a:chOff x="6419851" y="6898333"/>
            <a:chExt cx="4942596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719699" y="4598485"/>
              <a:ext cx="342900" cy="4942596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8279" y="7188200"/>
              <a:ext cx="307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Any 2 neighbors of v</a:t>
              </a:r>
              <a:endParaRPr lang="en-US" sz="2400" dirty="0"/>
            </a:p>
          </p:txBody>
        </p:sp>
      </p:grpSp>
      <p:sp>
        <p:nvSpPr>
          <p:cNvPr id="18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Dfn</a:t>
            </a:r>
            <a:r>
              <a:rPr lang="en-US" dirty="0" smtClean="0"/>
              <a:t>: A community structure, </a:t>
            </a:r>
            <a:r>
              <a:rPr lang="en-US" dirty="0" smtClean="0">
                <a:latin typeface="Cambria Math"/>
                <a:ea typeface="Cambria Math"/>
              </a:rPr>
              <a:t>∏</a:t>
            </a:r>
            <a:r>
              <a:rPr lang="en-US" dirty="0" smtClean="0"/>
              <a:t>, is a collection of disjoint subsets of </a:t>
            </a:r>
            <a:r>
              <a:rPr lang="en-US" i="1" dirty="0" smtClean="0"/>
              <a:t>V</a:t>
            </a:r>
            <a:r>
              <a:rPr lang="en-US" dirty="0" smtClean="0"/>
              <a:t> (i.e., a </a:t>
            </a:r>
            <a:r>
              <a:rPr lang="en-US" b="1" dirty="0" smtClean="0"/>
              <a:t>partition</a:t>
            </a:r>
            <a:r>
              <a:rPr lang="en-US" dirty="0" smtClean="0"/>
              <a:t>) whose union is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10637"/>
            <a:ext cx="5314950" cy="324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3400" y="3429000"/>
            <a:ext cx="5715000" cy="344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0"/>
          <p:cNvGrpSpPr/>
          <p:nvPr/>
        </p:nvGrpSpPr>
        <p:grpSpPr>
          <a:xfrm>
            <a:off x="6477000" y="762000"/>
            <a:ext cx="2514600" cy="1752600"/>
            <a:chOff x="6858000" y="1295400"/>
            <a:chExt cx="2514600" cy="175260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0" y="12954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defined on nodes/vertices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 flipH="1" flipV="1">
              <a:off x="8191500" y="2476500"/>
              <a:ext cx="8382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Two nodes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</a:t>
            </a:r>
            <a:r>
              <a:rPr lang="en-US" b="1" dirty="0" smtClean="0"/>
              <a:t>structurally equivalent </a:t>
            </a:r>
            <a:r>
              <a:rPr lang="en-US" dirty="0" smtClean="0"/>
              <a:t>for graph </a:t>
            </a:r>
            <a:r>
              <a:rPr lang="en-US" i="1" dirty="0" smtClean="0"/>
              <a:t>G</a:t>
            </a:r>
            <a:r>
              <a:rPr lang="en-US" dirty="0" smtClean="0"/>
              <a:t> if: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relationships to all other nodes are identical!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practice: too rigid</a:t>
            </a:r>
          </a:p>
          <a:p>
            <a:r>
              <a:rPr lang="en-US" dirty="0" smtClean="0"/>
              <a:t>Group into </a:t>
            </a:r>
            <a:r>
              <a:rPr lang="en-US" b="1" dirty="0" smtClean="0"/>
              <a:t>equivalence classes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286000" y="2362200"/>
          <a:ext cx="5407526" cy="917349"/>
        </p:xfrm>
        <a:graphic>
          <a:graphicData uri="http://schemas.openxmlformats.org/presentationml/2006/ole">
            <p:oleObj spid="_x0000_s242690" name="Microsoft Equation 3.0" r:id="rId4" imgW="1422360" imgH="241200" progId="Equation.3">
              <p:embed/>
            </p:oleObj>
          </a:graphicData>
        </a:graphic>
      </p:graphicFrame>
      <p:grpSp>
        <p:nvGrpSpPr>
          <p:cNvPr id="2" name="Group 43"/>
          <p:cNvGrpSpPr/>
          <p:nvPr/>
        </p:nvGrpSpPr>
        <p:grpSpPr>
          <a:xfrm>
            <a:off x="4724399" y="3128665"/>
            <a:ext cx="2741277" cy="614065"/>
            <a:chOff x="5562600" y="6248400"/>
            <a:chExt cx="1866900" cy="61406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8294" y="6400800"/>
              <a:ext cx="145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all other nodes</a:t>
              </a:r>
              <a:endParaRPr lang="en-US" sz="2400" dirty="0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1735724" y="3124200"/>
            <a:ext cx="2683876" cy="614065"/>
            <a:chOff x="5638800" y="6248400"/>
            <a:chExt cx="1855033" cy="614065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6636355" y="5683853"/>
              <a:ext cx="228600" cy="1357694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6400800"/>
              <a:ext cx="1855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edges are the same</a:t>
              </a:r>
              <a:endParaRPr lang="en-US" sz="2400" dirty="0"/>
            </a:p>
          </p:txBody>
        </p:sp>
      </p:grpSp>
      <p:sp>
        <p:nvSpPr>
          <p:cNvPr id="11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7772400" cy="2936188"/>
          </a:xfrm>
        </p:spPr>
        <p:txBody>
          <a:bodyPr/>
          <a:lstStyle/>
          <a:p>
            <a:r>
              <a:rPr lang="en-US" dirty="0" smtClean="0"/>
              <a:t>Find all cliques and structurally equivalent nodes.</a:t>
            </a:r>
          </a:p>
          <a:p>
            <a:r>
              <a:rPr lang="en-US" dirty="0" smtClean="0"/>
              <a:t>What is the clustering coefficient of A? of E?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4110632"/>
            <a:ext cx="3657600" cy="27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803077" y="55562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9845" y="652287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900" y="6522879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An edge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G―e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 more components than </a:t>
            </a:r>
            <a:r>
              <a:rPr lang="en-US" i="1" dirty="0" smtClean="0"/>
              <a:t>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about giant components?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177808"/>
            <a:ext cx="4769811" cy="178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943600" y="2286000"/>
            <a:ext cx="1066800" cy="228600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9476" y="2133600"/>
            <a:ext cx="105092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Re-Introduction to SNA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An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v</a:t>
            </a:r>
            <a:r>
              <a:rPr lang="en-US" dirty="0" err="1" smtClean="0"/>
              <a:t>,</a:t>
            </a:r>
            <a:r>
              <a:rPr lang="en-US" i="1" dirty="0" err="1" smtClean="0"/>
              <a:t>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&gt; 2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644872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6029325" y="2689572"/>
            <a:ext cx="1066800" cy="228600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9325" y="2473672"/>
            <a:ext cx="1079499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218380">
            <a:off x="5005884" y="2152801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1212821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120128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2144872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825808" y="4953000"/>
            <a:ext cx="2755592" cy="751532"/>
            <a:chOff x="5560729" y="6898333"/>
            <a:chExt cx="6885503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719699" y="3960731"/>
              <a:ext cx="342900" cy="6218104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729" y="7188200"/>
              <a:ext cx="6885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span of local bridge</a:t>
              </a:r>
              <a:endParaRPr lang="en-US" sz="2400" dirty="0"/>
            </a:p>
          </p:txBody>
        </p:sp>
      </p:grpSp>
      <p:sp>
        <p:nvSpPr>
          <p:cNvPr id="1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The</a:t>
            </a:r>
            <a:r>
              <a:rPr lang="en-US" b="1" dirty="0" smtClean="0"/>
              <a:t> neighborhood overlap </a:t>
            </a:r>
            <a:r>
              <a:rPr lang="en-US" dirty="0" smtClean="0"/>
              <a:t>of an edge </a:t>
            </a:r>
            <a:r>
              <a:rPr lang="en-US" i="1" dirty="0" smtClean="0"/>
              <a:t>e 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is:</a:t>
            </a:r>
          </a:p>
        </p:txBody>
      </p:sp>
      <p:grpSp>
        <p:nvGrpSpPr>
          <p:cNvPr id="4" name="Group 49"/>
          <p:cNvGrpSpPr/>
          <p:nvPr/>
        </p:nvGrpSpPr>
        <p:grpSpPr>
          <a:xfrm>
            <a:off x="5486400" y="2362200"/>
            <a:ext cx="3429000" cy="1181100"/>
            <a:chOff x="8519160" y="6121400"/>
            <a:chExt cx="4972050" cy="1181100"/>
          </a:xfrm>
        </p:grpSpPr>
        <p:sp>
          <p:nvSpPr>
            <p:cNvPr id="16" name="Left Brace 15"/>
            <p:cNvSpPr/>
            <p:nvPr/>
          </p:nvSpPr>
          <p:spPr>
            <a:xfrm rot="5400000">
              <a:off x="10833735" y="4976495"/>
              <a:ext cx="342900" cy="430911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19160" y="6121400"/>
              <a:ext cx="4972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shared neighbors (i.e., triadic closure)</a:t>
              </a:r>
              <a:endParaRPr lang="en-US" sz="2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5715001" y="4419600"/>
            <a:ext cx="3002971" cy="1120864"/>
            <a:chOff x="5782097" y="6898333"/>
            <a:chExt cx="6283325" cy="1120864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8719699" y="3960731"/>
              <a:ext cx="342900" cy="6218104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1537" y="7188200"/>
              <a:ext cx="612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all neighbors of either node</a:t>
              </a:r>
              <a:endParaRPr lang="en-US" sz="2400" dirty="0"/>
            </a:p>
          </p:txBody>
        </p:sp>
      </p:grp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266009"/>
            <a:ext cx="2667000" cy="25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066799" y="3429000"/>
          <a:ext cx="7806721" cy="1066800"/>
        </p:xfrm>
        <a:graphic>
          <a:graphicData uri="http://schemas.openxmlformats.org/presentationml/2006/ole">
            <p:oleObj spid="_x0000_s243714" name="Microsoft Equation 3.0" r:id="rId4" imgW="3149280" imgH="419040" progId="Equation.3">
              <p:embed/>
            </p:oleObj>
          </a:graphicData>
        </a:graphic>
      </p:graphicFrame>
      <p:sp>
        <p:nvSpPr>
          <p:cNvPr id="1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Bridges must be Weak Ties!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if:</a:t>
            </a:r>
          </a:p>
          <a:p>
            <a:pPr lvl="1">
              <a:buFont typeface="Cambria" pitchFamily="18" charset="0"/>
              <a:buChar char="―"/>
            </a:pPr>
            <a:r>
              <a:rPr lang="en-US" i="1" dirty="0" smtClean="0"/>
              <a:t>A</a:t>
            </a:r>
            <a:r>
              <a:rPr lang="en-US" dirty="0" smtClean="0"/>
              <a:t> has strong ties</a:t>
            </a:r>
            <a:endParaRPr lang="en-US" i="1" dirty="0" smtClean="0"/>
          </a:p>
          <a:p>
            <a:pPr lvl="1">
              <a:buFont typeface="Cambria" pitchFamily="18" charset="0"/>
              <a:buChar char="―"/>
            </a:pPr>
            <a:r>
              <a:rPr lang="en-US" i="1" dirty="0" smtClean="0"/>
              <a:t>A</a:t>
            </a:r>
            <a:r>
              <a:rPr lang="en-US" dirty="0" smtClean="0"/>
              <a:t> = local bridge</a:t>
            </a:r>
          </a:p>
          <a:p>
            <a:r>
              <a:rPr lang="en-US" dirty="0" smtClean="0"/>
              <a:t>Contradiction!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Strong Triadic Closure </a:t>
            </a:r>
            <a:r>
              <a:rPr lang="en-US" dirty="0" smtClean="0"/>
              <a:t>violated</a:t>
            </a:r>
          </a:p>
          <a:p>
            <a:pPr lvl="1"/>
            <a:r>
              <a:rPr lang="en-US" dirty="0" smtClean="0"/>
              <a:t>A has </a:t>
            </a:r>
            <a:r>
              <a:rPr lang="en-US" u="sng" dirty="0" smtClean="0"/>
              <a:t>strong ties </a:t>
            </a:r>
            <a:r>
              <a:rPr lang="en-US" dirty="0" smtClean="0"/>
              <a:t>to 2 other nodes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endParaRPr lang="en-US" baseline="-25000" dirty="0" smtClean="0"/>
          </a:p>
          <a:p>
            <a:pPr lvl="1"/>
            <a:r>
              <a:rPr lang="en-US" dirty="0" smtClean="0"/>
              <a:t>and there is </a:t>
            </a:r>
            <a:r>
              <a:rPr lang="en-US" u="sng" dirty="0" smtClean="0"/>
              <a:t>no edge</a:t>
            </a:r>
            <a:r>
              <a:rPr lang="en-US" dirty="0" smtClean="0"/>
              <a:t> at all (strong or weak) between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endParaRPr lang="en-US" baseline="-25000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 t="21014"/>
          <a:stretch>
            <a:fillRect/>
          </a:stretch>
        </p:blipFill>
        <p:spPr bwMode="auto">
          <a:xfrm>
            <a:off x="4953000" y="1219200"/>
            <a:ext cx="4191000" cy="22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40128" y="1143000"/>
            <a:ext cx="2703871" cy="8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2033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 </a:t>
            </a:r>
            <a:r>
              <a:rPr lang="en-US" i="1" dirty="0" smtClean="0"/>
              <a:t>span </a:t>
            </a:r>
            <a:r>
              <a:rPr lang="en-US" dirty="0" smtClean="0"/>
              <a:t>and </a:t>
            </a:r>
            <a:r>
              <a:rPr lang="en-US" i="1" dirty="0" smtClean="0"/>
              <a:t>neighborhood  overlap</a:t>
            </a:r>
            <a:r>
              <a:rPr lang="en-US" dirty="0" smtClean="0"/>
              <a:t> of : </a:t>
            </a:r>
          </a:p>
          <a:p>
            <a:r>
              <a:rPr lang="en-US" dirty="0" smtClean="0"/>
              <a:t>1. BC edge?			2. AB edge?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1017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873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10668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10918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955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775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21336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938922"/>
            <a:ext cx="3886200" cy="29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Connector 25"/>
          <p:cNvCxnSpPr>
            <a:stCxn id="14" idx="5"/>
            <a:endCxn id="9" idx="1"/>
          </p:cNvCxnSpPr>
          <p:nvPr/>
        </p:nvCxnSpPr>
        <p:spPr>
          <a:xfrm rot="16200000" flipH="1">
            <a:off x="21205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How connected is the node?</a:t>
            </a:r>
          </a:p>
          <a:p>
            <a:r>
              <a:rPr lang="en-US" dirty="0" smtClean="0"/>
              <a:t>Node degree, scaled to [0,1]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Missing: node location?</a:t>
            </a:r>
          </a:p>
        </p:txBody>
      </p:sp>
      <p:grpSp>
        <p:nvGrpSpPr>
          <p:cNvPr id="2" name="Group 30"/>
          <p:cNvGrpSpPr/>
          <p:nvPr/>
        </p:nvGrpSpPr>
        <p:grpSpPr>
          <a:xfrm>
            <a:off x="4648200" y="2743200"/>
            <a:ext cx="4267200" cy="523220"/>
            <a:chOff x="5105400" y="1295400"/>
            <a:chExt cx="426720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400800" y="1295400"/>
              <a:ext cx="2971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degree of node </a:t>
              </a:r>
              <a:r>
                <a:rPr lang="en-US" sz="2800" i="1" dirty="0" err="1" smtClean="0"/>
                <a:t>i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5105400" y="1600200"/>
              <a:ext cx="1219200" cy="76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0"/>
          <p:cNvGrpSpPr/>
          <p:nvPr/>
        </p:nvGrpSpPr>
        <p:grpSpPr>
          <a:xfrm>
            <a:off x="4648200" y="3352800"/>
            <a:ext cx="3962400" cy="954107"/>
            <a:chOff x="5105400" y="762000"/>
            <a:chExt cx="3962400" cy="954107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762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# of nodes in network (not </a:t>
              </a:r>
              <a:r>
                <a:rPr lang="en-US" sz="2800" i="1" dirty="0" err="1" smtClean="0"/>
                <a:t>i</a:t>
              </a:r>
              <a:r>
                <a:rPr lang="en-US" sz="2800" dirty="0" smtClean="0"/>
                <a:t>)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105400" y="1143000"/>
              <a:ext cx="12192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953" b="18605"/>
          <a:stretch>
            <a:fillRect/>
          </a:stretch>
        </p:blipFill>
        <p:spPr bwMode="auto">
          <a:xfrm>
            <a:off x="3819525" y="4724400"/>
            <a:ext cx="4791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515341" y="2762250"/>
          <a:ext cx="3132859" cy="1276350"/>
        </p:xfrm>
        <a:graphic>
          <a:graphicData uri="http://schemas.openxmlformats.org/presentationml/2006/ole">
            <p:oleObj spid="_x0000_s248834" name="Microsoft Equation 3.0" r:id="rId5" imgW="1028520" imgH="419040" progId="Equation.3">
              <p:embed/>
            </p:oleObj>
          </a:graphicData>
        </a:graphic>
      </p:graphicFrame>
      <p:sp>
        <p:nvSpPr>
          <p:cNvPr id="15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important is this node in connecting others?</a:t>
            </a:r>
            <a:endParaRPr lang="en-US" dirty="0"/>
          </a:p>
        </p:txBody>
      </p:sp>
      <p:grpSp>
        <p:nvGrpSpPr>
          <p:cNvPr id="4" name="Group 49"/>
          <p:cNvGrpSpPr/>
          <p:nvPr/>
        </p:nvGrpSpPr>
        <p:grpSpPr>
          <a:xfrm>
            <a:off x="2514600" y="2901950"/>
            <a:ext cx="3587987" cy="1104900"/>
            <a:chOff x="5562600" y="6197600"/>
            <a:chExt cx="1793994" cy="1104900"/>
          </a:xfrm>
        </p:grpSpPr>
        <p:sp>
          <p:nvSpPr>
            <p:cNvPr id="8" name="Left Brace 7"/>
            <p:cNvSpPr/>
            <p:nvPr/>
          </p:nvSpPr>
          <p:spPr>
            <a:xfrm rot="5400000">
              <a:off x="6838950" y="6788150"/>
              <a:ext cx="342900" cy="685799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6197600"/>
              <a:ext cx="1793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# shortest paths between </a:t>
              </a:r>
              <a:r>
                <a:rPr lang="en-US" sz="2400" i="1" dirty="0" smtClean="0"/>
                <a:t>k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j</a:t>
              </a:r>
              <a:r>
                <a:rPr lang="en-US" sz="2400" dirty="0" smtClean="0"/>
                <a:t> that include </a:t>
              </a:r>
              <a:r>
                <a:rPr lang="en-US" sz="2400" i="1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6248400" y="2902803"/>
            <a:ext cx="2895600" cy="1097698"/>
            <a:chOff x="5779490" y="6281003"/>
            <a:chExt cx="2022594" cy="1097698"/>
          </a:xfrm>
        </p:grpSpPr>
        <p:sp>
          <p:nvSpPr>
            <p:cNvPr id="11" name="Left Brace 10"/>
            <p:cNvSpPr/>
            <p:nvPr/>
          </p:nvSpPr>
          <p:spPr>
            <a:xfrm rot="5400000">
              <a:off x="6087075" y="6781441"/>
              <a:ext cx="342900" cy="851619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9490" y="6281003"/>
              <a:ext cx="20225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# shortest paths between </a:t>
              </a:r>
              <a:r>
                <a:rPr lang="en-US" sz="2400" i="1" dirty="0" smtClean="0"/>
                <a:t>k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j</a:t>
              </a:r>
              <a:endParaRPr lang="en-US" sz="2400" dirty="0"/>
            </a:p>
          </p:txBody>
        </p:sp>
      </p:grp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838200" y="3926416"/>
          <a:ext cx="7239000" cy="1407584"/>
        </p:xfrm>
        <a:graphic>
          <a:graphicData uri="http://schemas.openxmlformats.org/presentationml/2006/ole">
            <p:oleObj spid="_x0000_s249858" name="Microsoft Equation 3.0" r:id="rId3" imgW="2286000" imgH="444240" progId="Equation.3">
              <p:embed/>
            </p:oleObj>
          </a:graphicData>
        </a:graphic>
      </p:graphicFrame>
      <p:sp>
        <p:nvSpPr>
          <p:cNvPr id="1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How easily can a node reach others?</a:t>
            </a:r>
          </a:p>
          <a:p>
            <a:r>
              <a:rPr lang="en-US" dirty="0" smtClean="0"/>
              <a:t>Simple: Inverse average distance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Decay centrality</a:t>
            </a:r>
            <a:r>
              <a:rPr lang="en-US" dirty="0" smtClean="0"/>
              <a:t>:</a:t>
            </a:r>
          </a:p>
        </p:txBody>
      </p:sp>
      <p:grpSp>
        <p:nvGrpSpPr>
          <p:cNvPr id="4" name="Group 30"/>
          <p:cNvGrpSpPr/>
          <p:nvPr/>
        </p:nvGrpSpPr>
        <p:grpSpPr>
          <a:xfrm>
            <a:off x="4343400" y="2971800"/>
            <a:ext cx="4572000" cy="523220"/>
            <a:chOff x="4800600" y="1295400"/>
            <a:chExt cx="45720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295400"/>
              <a:ext cx="2971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# nodes (not </a:t>
              </a:r>
              <a:r>
                <a:rPr lang="en-US" sz="2800" i="1" dirty="0" err="1" smtClean="0"/>
                <a:t>i</a:t>
              </a:r>
              <a:r>
                <a:rPr lang="en-US" sz="2800" dirty="0" smtClean="0"/>
                <a:t>)</a:t>
              </a:r>
              <a:endParaRPr lang="en-US" sz="28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800600" y="1601788"/>
              <a:ext cx="1524000" cy="746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0"/>
          <p:cNvGrpSpPr/>
          <p:nvPr/>
        </p:nvGrpSpPr>
        <p:grpSpPr>
          <a:xfrm>
            <a:off x="3810000" y="3733800"/>
            <a:ext cx="4800600" cy="954107"/>
            <a:chOff x="4267200" y="762000"/>
            <a:chExt cx="4800600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400800" y="762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avg. distance from node </a:t>
              </a:r>
              <a:r>
                <a:rPr lang="en-US" sz="2800" i="1" dirty="0" err="1" smtClean="0"/>
                <a:t>i</a:t>
              </a:r>
              <a:endParaRPr lang="en-US" sz="28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67200" y="1219200"/>
              <a:ext cx="2057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133600" y="5257800"/>
          <a:ext cx="2667000" cy="1227667"/>
        </p:xfrm>
        <a:graphic>
          <a:graphicData uri="http://schemas.openxmlformats.org/presentationml/2006/ole">
            <p:oleObj spid="_x0000_s250882" name="Microsoft Equation 3.0" r:id="rId3" imgW="799920" imgH="368280" progId="Equation.3">
              <p:embed/>
            </p:oleObj>
          </a:graphicData>
        </a:graphic>
      </p:graphicFrame>
      <p:grpSp>
        <p:nvGrpSpPr>
          <p:cNvPr id="8" name="Group 30"/>
          <p:cNvGrpSpPr/>
          <p:nvPr/>
        </p:nvGrpSpPr>
        <p:grpSpPr>
          <a:xfrm>
            <a:off x="3124200" y="5867400"/>
            <a:ext cx="4343400" cy="828020"/>
            <a:chOff x="4876800" y="990600"/>
            <a:chExt cx="4343400" cy="828020"/>
          </a:xfrm>
        </p:grpSpPr>
        <p:sp>
          <p:nvSpPr>
            <p:cNvPr id="14" name="TextBox 13"/>
            <p:cNvSpPr txBox="1"/>
            <p:nvPr/>
          </p:nvSpPr>
          <p:spPr>
            <a:xfrm>
              <a:off x="5181600" y="1295400"/>
              <a:ext cx="40386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decay parameter in [0,1]</a:t>
              </a:r>
              <a:endParaRPr lang="en-US" sz="28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6200000" flipH="1">
              <a:off x="4762500" y="1104900"/>
              <a:ext cx="4572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876800" y="4800600"/>
            <a:ext cx="1752600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buNone/>
            </a:pPr>
            <a:r>
              <a:rPr lang="en-US" sz="3200" dirty="0" smtClean="0"/>
              <a:t>If </a:t>
            </a:r>
            <a:r>
              <a:rPr lang="el-GR" sz="3200" i="1" dirty="0" smtClean="0"/>
              <a:t>δ</a:t>
            </a:r>
            <a:r>
              <a:rPr lang="en-US" sz="3200" i="1" dirty="0" smtClean="0"/>
              <a:t> </a:t>
            </a:r>
            <a:r>
              <a:rPr lang="en-US" sz="3200" dirty="0" smtClean="0">
                <a:sym typeface="Wingdings" pitchFamily="2" charset="2"/>
              </a:rPr>
              <a:t>-&gt; </a:t>
            </a:r>
            <a:r>
              <a:rPr lang="en-US" sz="3200" dirty="0" smtClean="0"/>
              <a:t>0?</a:t>
            </a:r>
          </a:p>
          <a:p>
            <a:pPr algn="r">
              <a:buNone/>
            </a:pPr>
            <a:r>
              <a:rPr lang="en-US" sz="3200" dirty="0" smtClean="0"/>
              <a:t>If</a:t>
            </a:r>
            <a:r>
              <a:rPr lang="el-GR" sz="3200" i="1" dirty="0" smtClean="0"/>
              <a:t> δ</a:t>
            </a:r>
            <a:r>
              <a:rPr lang="en-US" sz="3200" i="1" dirty="0" smtClean="0"/>
              <a:t> </a:t>
            </a:r>
            <a:r>
              <a:rPr lang="en-US" sz="3200" dirty="0" smtClean="0"/>
              <a:t>-&gt; 1? 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6705600" y="4898648"/>
            <a:ext cx="2438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Degree centrality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000" dirty="0" smtClean="0"/>
              <a:t>Component size</a:t>
            </a:r>
            <a:endParaRPr lang="en-US" sz="2000" dirty="0"/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62791" y="2971800"/>
          <a:ext cx="5018809" cy="1752600"/>
        </p:xfrm>
        <a:graphic>
          <a:graphicData uri="http://schemas.openxmlformats.org/presentationml/2006/ole">
            <p:oleObj spid="_x0000_s250883" name="Microsoft Equation 3.0" r:id="rId4" imgW="1600200" imgH="558720" progId="">
              <p:embed/>
            </p:oleObj>
          </a:graphicData>
        </a:graphic>
      </p:graphicFrame>
      <p:sp>
        <p:nvSpPr>
          <p:cNvPr id="1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can the network respond if a node is deactivated?</a:t>
            </a:r>
          </a:p>
          <a:p>
            <a:pPr lvl="1"/>
            <a:r>
              <a:rPr lang="en-US" dirty="0" smtClean="0"/>
              <a:t>Measure in </a:t>
            </a:r>
            <a:r>
              <a:rPr lang="en-US" b="1" dirty="0" smtClean="0"/>
              <a:t>graph efficiency</a:t>
            </a:r>
            <a:r>
              <a:rPr lang="en-US" dirty="0" smtClean="0"/>
              <a:t>: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dirty="0" smtClean="0"/>
              <a:t>Compare the change in efficiency</a:t>
            </a:r>
            <a:endParaRPr lang="en-US" dirty="0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447799" y="3581400"/>
          <a:ext cx="4996541" cy="1143000"/>
        </p:xfrm>
        <a:graphic>
          <a:graphicData uri="http://schemas.openxmlformats.org/presentationml/2006/ole">
            <p:oleObj spid="_x0000_s251906" name="Microsoft Equation 3.0" r:id="rId3" imgW="1942920" imgH="444240" progId="Equation.3">
              <p:embed/>
            </p:oleObj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219200" y="5486400"/>
          <a:ext cx="4558145" cy="1066800"/>
        </p:xfrm>
        <a:graphic>
          <a:graphicData uri="http://schemas.openxmlformats.org/presentationml/2006/ole">
            <p:oleObj spid="_x0000_s251907" name="Microsoft Equation 3.0" r:id="rId4" imgW="1790640" imgH="419040" progId="Equation.3">
              <p:embed/>
            </p:oleObj>
          </a:graphicData>
        </a:graphic>
      </p:graphicFrame>
      <p:grpSp>
        <p:nvGrpSpPr>
          <p:cNvPr id="4" name="Group 30"/>
          <p:cNvGrpSpPr/>
          <p:nvPr/>
        </p:nvGrpSpPr>
        <p:grpSpPr>
          <a:xfrm>
            <a:off x="5410200" y="5943600"/>
            <a:ext cx="3581400" cy="707886"/>
            <a:chOff x="5867400" y="1295400"/>
            <a:chExt cx="358140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477000" y="1295400"/>
              <a:ext cx="29718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graph </a:t>
              </a:r>
              <a:r>
                <a:rPr lang="en-US" sz="2000" i="1" dirty="0" smtClean="0"/>
                <a:t>G </a:t>
              </a:r>
              <a:r>
                <a:rPr lang="en-US" sz="2000" dirty="0" smtClean="0"/>
                <a:t>without node </a:t>
              </a:r>
              <a:r>
                <a:rPr lang="en-US" sz="2000" i="1" dirty="0" err="1" smtClean="0"/>
                <a:t>i</a:t>
              </a:r>
              <a:r>
                <a:rPr lang="en-US" sz="2000" i="1" dirty="0" smtClean="0"/>
                <a:t> </a:t>
              </a:r>
              <a:r>
                <a:rPr lang="en-US" sz="2000" dirty="0" smtClean="0"/>
                <a:t>or corresponding edges</a:t>
              </a:r>
              <a:endParaRPr lang="en-US" sz="2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67400" y="1295400"/>
              <a:ext cx="5334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772400" cy="2590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Calculate centrality values for Node A: degree centrality, </a:t>
            </a:r>
            <a:r>
              <a:rPr lang="en-US" dirty="0" err="1" smtClean="0"/>
              <a:t>betweenness</a:t>
            </a:r>
            <a:r>
              <a:rPr lang="en-US" dirty="0" smtClean="0"/>
              <a:t> centrality, closeness centrality, information centrality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1017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873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10668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10918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955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775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21336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9" idx="1"/>
          </p:cNvCxnSpPr>
          <p:nvPr/>
        </p:nvCxnSpPr>
        <p:spPr>
          <a:xfrm rot="16200000" flipH="1">
            <a:off x="21205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 (E&amp;K 2.4.1):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48768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400" dirty="0" smtClean="0"/>
              <a:t>A node X is </a:t>
            </a:r>
            <a:r>
              <a:rPr lang="en-US" sz="2400" b="1" dirty="0" smtClean="0"/>
              <a:t>pivotal </a:t>
            </a:r>
            <a:r>
              <a:rPr lang="en-US" sz="2400" dirty="0" smtClean="0"/>
              <a:t>for a pair of distinct nodes Y and Z if X lies on every shortest path between Y and Z (and X is not equal to either Y or Z).</a:t>
            </a:r>
          </a:p>
          <a:p>
            <a:pPr algn="l"/>
            <a:endParaRPr lang="en-US" sz="2400" dirty="0" smtClean="0"/>
          </a:p>
          <a:p>
            <a:r>
              <a:rPr lang="en-US" dirty="0" smtClean="0"/>
              <a:t>Give an example of a graph in which every node is pivotal for at least two different pairs of nodes. </a:t>
            </a:r>
          </a:p>
          <a:p>
            <a:r>
              <a:rPr lang="en-US" dirty="0" smtClean="0"/>
              <a:t>Explain your answer.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Networks are everywhere…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2"/>
          <a:stretch/>
        </p:blipFill>
        <p:spPr>
          <a:xfrm>
            <a:off x="304920" y="3962520"/>
            <a:ext cx="3580920" cy="2508480"/>
          </a:xfrm>
          <a:prstGeom prst="rect">
            <a:avLst/>
          </a:prstGeom>
          <a:ln w="9360">
            <a:noFill/>
          </a:ln>
        </p:spPr>
      </p:pic>
      <p:pic>
        <p:nvPicPr>
          <p:cNvPr id="256" name="Picture 3"/>
          <p:cNvPicPr/>
          <p:nvPr/>
        </p:nvPicPr>
        <p:blipFill>
          <a:blip r:embed="rId3"/>
          <a:stretch/>
        </p:blipFill>
        <p:spPr>
          <a:xfrm>
            <a:off x="4572000" y="1219320"/>
            <a:ext cx="3428640" cy="2911680"/>
          </a:xfrm>
          <a:prstGeom prst="rect">
            <a:avLst/>
          </a:prstGeom>
          <a:ln w="9360">
            <a:noFill/>
          </a:ln>
        </p:spPr>
      </p:pic>
      <p:pic>
        <p:nvPicPr>
          <p:cNvPr id="257" name="Picture 4"/>
          <p:cNvPicPr/>
          <p:nvPr/>
        </p:nvPicPr>
        <p:blipFill>
          <a:blip r:embed="rId4"/>
          <a:stretch/>
        </p:blipFill>
        <p:spPr>
          <a:xfrm>
            <a:off x="304920" y="1295280"/>
            <a:ext cx="3733560" cy="2391120"/>
          </a:xfrm>
          <a:prstGeom prst="rect">
            <a:avLst/>
          </a:prstGeom>
          <a:ln w="9360">
            <a:noFill/>
          </a:ln>
        </p:spPr>
      </p:pic>
      <p:pic>
        <p:nvPicPr>
          <p:cNvPr id="258" name="Picture 5"/>
          <p:cNvPicPr/>
          <p:nvPr/>
        </p:nvPicPr>
        <p:blipFill>
          <a:blip r:embed="rId5"/>
          <a:stretch/>
        </p:blipFill>
        <p:spPr>
          <a:xfrm>
            <a:off x="4572000" y="4267080"/>
            <a:ext cx="4050720" cy="2437920"/>
          </a:xfrm>
          <a:prstGeom prst="rect">
            <a:avLst/>
          </a:prstGeom>
          <a:ln w="9360"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1225080" y="3581280"/>
            <a:ext cx="166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Transportation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222560" y="6488640"/>
            <a:ext cx="117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Ecological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111640" y="6488640"/>
            <a:ext cx="125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Computing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5718240" y="388620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Biological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 (E&amp;K 2.4.2):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48768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400" dirty="0" smtClean="0"/>
              <a:t>A node X is a </a:t>
            </a:r>
            <a:r>
              <a:rPr lang="en-US" sz="2400" b="1" dirty="0" smtClean="0"/>
              <a:t>gatekeeper </a:t>
            </a:r>
            <a:r>
              <a:rPr lang="en-US" sz="2400" dirty="0" smtClean="0"/>
              <a:t>if for some other two nodes Y and Z, every path from Y to Z passes through X.</a:t>
            </a:r>
          </a:p>
          <a:p>
            <a:pPr algn="l"/>
            <a:r>
              <a:rPr lang="en-US" sz="2400" dirty="0" smtClean="0"/>
              <a:t>A node X is a </a:t>
            </a:r>
            <a:r>
              <a:rPr lang="en-US" sz="2400" b="1" dirty="0" smtClean="0"/>
              <a:t>local gatekeeper </a:t>
            </a:r>
            <a:r>
              <a:rPr lang="en-US" sz="2400" dirty="0" smtClean="0"/>
              <a:t>if there are two neighbors of X, say Y and Z, that are not connected by an edge.</a:t>
            </a:r>
          </a:p>
          <a:p>
            <a:endParaRPr lang="en-US" dirty="0" smtClean="0"/>
          </a:p>
          <a:p>
            <a:r>
              <a:rPr lang="en-US" dirty="0" smtClean="0"/>
              <a:t>Give an example (together with an explanation) of a graph in which more than half of all nodes are gatekeepers.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Bisection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e.g.,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adjacency matrix</a:t>
            </a:r>
          </a:p>
          <a:p>
            <a:pPr lvl="1"/>
            <a:r>
              <a:rPr lang="en-US" dirty="0" smtClean="0"/>
              <a:t>2D adjacency matrix -&gt; 2D correlation matrix</a:t>
            </a:r>
          </a:p>
          <a:p>
            <a:pPr lvl="1"/>
            <a:r>
              <a:rPr lang="en-US" dirty="0" smtClean="0"/>
              <a:t>Iterate!... Will become stable…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CONCOR Graph Bisection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1197290"/>
          <a:ext cx="2819404" cy="268891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1197290"/>
          <a:ext cx="4419604" cy="268891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4092890"/>
          <a:ext cx="4419604" cy="268891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4092890"/>
          <a:ext cx="2819404" cy="268891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54400" y="256889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362700" y="38481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454400" y="5372100"/>
            <a:ext cx="68579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38" y="119729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119729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(0)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8862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862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</a:t>
            </a:r>
            <a:r>
              <a:rPr lang="en-US" sz="2800" i="1" baseline="30000" dirty="0" smtClean="0"/>
              <a:t>t</a:t>
            </a:r>
            <a:r>
              <a:rPr lang="en-US" sz="2800" baseline="30000" dirty="0" smtClean="0"/>
              <a:t>)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09600" y="1806890"/>
            <a:ext cx="28194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" y="2441890"/>
            <a:ext cx="2819400" cy="2159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806890"/>
            <a:ext cx="22098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2454590"/>
            <a:ext cx="2209800" cy="2032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1221102"/>
            <a:ext cx="304800" cy="1423988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5200" y="1209990"/>
            <a:ext cx="342900" cy="14351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" y="5638800"/>
            <a:ext cx="25145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+1, -1: Two communities!</a:t>
            </a:r>
            <a:endParaRPr lang="en-US" sz="2800" dirty="0"/>
          </a:p>
        </p:txBody>
      </p:sp>
      <p:sp>
        <p:nvSpPr>
          <p:cNvPr id="25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7724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Make the first graph bisection in CONCOR on the graph below.</a:t>
            </a:r>
          </a:p>
          <a:p>
            <a:r>
              <a:rPr lang="en-US" dirty="0" smtClean="0"/>
              <a:t>(use, e.g., CORREL in Excel)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1017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873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10668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10918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955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775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21336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9" idx="1"/>
          </p:cNvCxnSpPr>
          <p:nvPr/>
        </p:nvCxnSpPr>
        <p:spPr>
          <a:xfrm rot="16200000" flipH="1">
            <a:off x="21205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Girvan-Newman Edge Removal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 Until…</a:t>
            </a:r>
            <a:endParaRPr lang="en-US" dirty="0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3733800"/>
            <a:ext cx="5248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7259" y="3697941"/>
            <a:ext cx="5283294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0146" y="3733800"/>
            <a:ext cx="5297301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i="1" dirty="0" smtClean="0"/>
              <a:t>v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# shortest paths from</a:t>
            </a:r>
            <a:r>
              <a:rPr lang="en-US" i="1" dirty="0" smtClean="0"/>
              <a:t> 			v</a:t>
            </a:r>
            <a:r>
              <a:rPr lang="en-US" dirty="0" smtClean="0"/>
              <a:t> to each node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Propagate flow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2058" y="2529840"/>
            <a:ext cx="6090622" cy="430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7677" y="2590801"/>
            <a:ext cx="4125010" cy="336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criterion for partitioning</a:t>
            </a:r>
          </a:p>
          <a:p>
            <a:endParaRPr lang="en-US" dirty="0"/>
          </a:p>
        </p:txBody>
      </p:sp>
      <p:graphicFrame>
        <p:nvGraphicFramePr>
          <p:cNvPr id="216066" name="Object 2"/>
          <p:cNvGraphicFramePr>
            <a:graphicFrameLocks noChangeAspect="1"/>
          </p:cNvGraphicFramePr>
          <p:nvPr/>
        </p:nvGraphicFramePr>
        <p:xfrm>
          <a:off x="975360" y="3810000"/>
          <a:ext cx="7863840" cy="1026994"/>
        </p:xfrm>
        <a:graphic>
          <a:graphicData uri="http://schemas.openxmlformats.org/presentationml/2006/ole">
            <p:oleObj spid="_x0000_s244738" name="Microsoft Equation 3.0" r:id="rId3" imgW="3403440" imgH="444240" progId="Equation.3">
              <p:embed/>
            </p:oleObj>
          </a:graphicData>
        </a:graphic>
      </p:graphicFrame>
      <p:grpSp>
        <p:nvGrpSpPr>
          <p:cNvPr id="4" name="Group 30"/>
          <p:cNvGrpSpPr/>
          <p:nvPr/>
        </p:nvGrpSpPr>
        <p:grpSpPr>
          <a:xfrm>
            <a:off x="457200" y="2819400"/>
            <a:ext cx="2438400" cy="1371600"/>
            <a:chOff x="7162800" y="1447800"/>
            <a:chExt cx="2438400" cy="1371600"/>
          </a:xfrm>
        </p:grpSpPr>
        <p:sp>
          <p:nvSpPr>
            <p:cNvPr id="6" name="TextBox 5"/>
            <p:cNvSpPr txBox="1"/>
            <p:nvPr/>
          </p:nvSpPr>
          <p:spPr>
            <a:xfrm>
              <a:off x="7162800" y="1447800"/>
              <a:ext cx="22860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r>
                <a:rPr lang="en-US" sz="2400" i="1" baseline="-25000" dirty="0" smtClean="0"/>
                <a:t>v,u </a:t>
              </a:r>
              <a:r>
                <a:rPr lang="en-US" sz="2400" dirty="0" smtClean="0"/>
                <a:t>= 1 if there is an edge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u</a:t>
              </a:r>
              <a:endParaRPr lang="en-US" sz="2400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V="1">
              <a:off x="9258300" y="2476500"/>
              <a:ext cx="533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0"/>
          <p:cNvGrpSpPr/>
          <p:nvPr/>
        </p:nvGrpSpPr>
        <p:grpSpPr>
          <a:xfrm>
            <a:off x="6400800" y="2514600"/>
            <a:ext cx="2438400" cy="1600200"/>
            <a:chOff x="7696200" y="1447800"/>
            <a:chExt cx="2438400" cy="1600200"/>
          </a:xfrm>
        </p:grpSpPr>
        <p:sp>
          <p:nvSpPr>
            <p:cNvPr id="12" name="TextBox 11"/>
            <p:cNvSpPr txBox="1"/>
            <p:nvPr/>
          </p:nvSpPr>
          <p:spPr>
            <a:xfrm>
              <a:off x="7696200" y="1447800"/>
              <a:ext cx="24384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the communities that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u</a:t>
              </a:r>
              <a:r>
                <a:rPr lang="en-US" sz="2400" dirty="0" smtClean="0"/>
                <a:t> are assigned to</a:t>
              </a:r>
              <a:endParaRPr lang="en-US" sz="24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8001000" y="2667000"/>
              <a:ext cx="533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8953500" y="2781300"/>
              <a:ext cx="3810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0"/>
          <p:cNvGrpSpPr/>
          <p:nvPr/>
        </p:nvGrpSpPr>
        <p:grpSpPr>
          <a:xfrm>
            <a:off x="4495800" y="4724400"/>
            <a:ext cx="1828800" cy="1440597"/>
            <a:chOff x="7239000" y="838200"/>
            <a:chExt cx="1828800" cy="1440597"/>
          </a:xfrm>
        </p:grpSpPr>
        <p:sp>
          <p:nvSpPr>
            <p:cNvPr id="15" name="TextBox 14"/>
            <p:cNvSpPr txBox="1"/>
            <p:nvPr/>
          </p:nvSpPr>
          <p:spPr>
            <a:xfrm>
              <a:off x="7239000" y="1447800"/>
              <a:ext cx="18288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divide over all edges </a:t>
              </a:r>
              <a:r>
                <a:rPr lang="en-US" sz="2400" i="1" dirty="0" smtClean="0"/>
                <a:t>m</a:t>
              </a:r>
              <a:endParaRPr lang="en-US" sz="2400" baseline="-25000" dirty="0"/>
            </a:p>
          </p:txBody>
        </p:sp>
        <p:cxnSp>
          <p:nvCxnSpPr>
            <p:cNvPr id="16" name="Straight Connector 15"/>
            <p:cNvCxnSpPr>
              <a:endCxn id="15" idx="0"/>
            </p:cNvCxnSpPr>
            <p:nvPr/>
          </p:nvCxnSpPr>
          <p:spPr>
            <a:xfrm>
              <a:off x="7391400" y="838200"/>
              <a:ext cx="762000" cy="609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9"/>
          <p:cNvGrpSpPr/>
          <p:nvPr/>
        </p:nvGrpSpPr>
        <p:grpSpPr>
          <a:xfrm>
            <a:off x="2819400" y="2209800"/>
            <a:ext cx="3352800" cy="1577033"/>
            <a:chOff x="5187461" y="5664200"/>
            <a:chExt cx="3739661" cy="1577033"/>
          </a:xfrm>
        </p:grpSpPr>
        <p:sp>
          <p:nvSpPr>
            <p:cNvPr id="29" name="Left Brace 28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7461" y="5664200"/>
              <a:ext cx="3739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Expected random edges (</a:t>
              </a:r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Configuration model</a:t>
              </a:r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) within a community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43"/>
          <p:cNvGrpSpPr/>
          <p:nvPr/>
        </p:nvGrpSpPr>
        <p:grpSpPr>
          <a:xfrm>
            <a:off x="2133600" y="4648200"/>
            <a:ext cx="2209800" cy="1276529"/>
            <a:chOff x="4776534" y="6324601"/>
            <a:chExt cx="2849475" cy="1276529"/>
          </a:xfrm>
        </p:grpSpPr>
        <p:sp>
          <p:nvSpPr>
            <p:cNvPr id="32" name="Left Brace 31"/>
            <p:cNvSpPr/>
            <p:nvPr/>
          </p:nvSpPr>
          <p:spPr>
            <a:xfrm rot="16200000">
              <a:off x="5781170" y="6106031"/>
              <a:ext cx="152399" cy="589539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6534" y="6400801"/>
              <a:ext cx="28494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count edges within a community</a:t>
              </a:r>
              <a:endParaRPr lang="en-US" sz="2400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5867400" y="4495800"/>
            <a:ext cx="2133600" cy="537865"/>
            <a:chOff x="8305800" y="1143000"/>
            <a:chExt cx="2133600" cy="537865"/>
          </a:xfrm>
        </p:grpSpPr>
        <p:sp>
          <p:nvSpPr>
            <p:cNvPr id="38" name="TextBox 37"/>
            <p:cNvSpPr txBox="1"/>
            <p:nvPr/>
          </p:nvSpPr>
          <p:spPr>
            <a:xfrm>
              <a:off x="8763000" y="1219200"/>
              <a:ext cx="16764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 if equal</a:t>
              </a:r>
              <a:endParaRPr lang="en-US" sz="2400" baseline="-250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305800" y="1143000"/>
              <a:ext cx="4572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772400" cy="3124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betweenness</a:t>
            </a:r>
            <a:r>
              <a:rPr lang="en-US" dirty="0" smtClean="0"/>
              <a:t> and make </a:t>
            </a:r>
            <a:r>
              <a:rPr lang="en-US" dirty="0" smtClean="0"/>
              <a:t>the first </a:t>
            </a:r>
            <a:r>
              <a:rPr lang="en-US" dirty="0" smtClean="0"/>
              <a:t>cut on </a:t>
            </a:r>
            <a:r>
              <a:rPr lang="en-US" dirty="0" smtClean="0"/>
              <a:t>the graph below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 does this change the Modularity?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1017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873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10668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10918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955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775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21336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9" idx="1"/>
          </p:cNvCxnSpPr>
          <p:nvPr/>
        </p:nvCxnSpPr>
        <p:spPr>
          <a:xfrm rot="16200000" flipH="1">
            <a:off x="21205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Intuition: Hierarchical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similarity (distance) metric</a:t>
            </a:r>
          </a:p>
          <a:p>
            <a:r>
              <a:rPr lang="en-US" dirty="0" smtClean="0"/>
              <a:t>Find communities on blank nodes</a:t>
            </a:r>
          </a:p>
          <a:p>
            <a:pPr lvl="1"/>
            <a:r>
              <a:rPr lang="en-US" dirty="0" smtClean="0"/>
              <a:t>Apply threshold </a:t>
            </a:r>
            <a:r>
              <a:rPr lang="en-US" i="1" dirty="0" smtClean="0"/>
              <a:t>t</a:t>
            </a:r>
            <a:r>
              <a:rPr lang="en-US" baseline="-25000" dirty="0" smtClean="0"/>
              <a:t>0 </a:t>
            </a:r>
            <a:r>
              <a:rPr lang="en-US" dirty="0" smtClean="0"/>
              <a:t>and add edges</a:t>
            </a:r>
          </a:p>
          <a:p>
            <a:pPr lvl="1"/>
            <a:r>
              <a:rPr lang="en-US" dirty="0" smtClean="0"/>
              <a:t>Draw graph of communities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sz="2000" baseline="30000" dirty="0" smtClean="0"/>
              <a:t>0</a:t>
            </a:r>
            <a:r>
              <a:rPr lang="en-US" baseline="30000" dirty="0" smtClean="0"/>
              <a:t>)</a:t>
            </a:r>
          </a:p>
          <a:p>
            <a:pPr lvl="1"/>
            <a:r>
              <a:rPr lang="en-US" dirty="0" smtClean="0"/>
              <a:t>Community = Component of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sz="1800" baseline="30000" dirty="0" smtClean="0"/>
              <a:t>0</a:t>
            </a:r>
            <a:r>
              <a:rPr lang="en-US" baseline="30000" dirty="0" smtClean="0"/>
              <a:t>)</a:t>
            </a:r>
            <a:endParaRPr lang="en-US" dirty="0" smtClean="0"/>
          </a:p>
          <a:p>
            <a:r>
              <a:rPr lang="en-US" dirty="0" smtClean="0"/>
              <a:t>Decrease (increase) threshold &amp; repeat, yielding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+1</a:t>
            </a:r>
            <a:r>
              <a:rPr lang="en-US" baseline="30000" dirty="0" smtClean="0"/>
              <a:t>)</a:t>
            </a:r>
            <a:endParaRPr lang="en-US" baseline="30000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1"/>
                </a:solidFill>
              </a:rPr>
              <a:t>clust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65760" y="1371600"/>
            <a:ext cx="8412480" cy="1703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description of the social structure between actors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, mostly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individuals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organizations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It indicates the ways in which they are connected through various social familiarities ranging from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casual acquaintance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close familiar bonds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75" name="Picture 3"/>
          <p:cNvPicPr/>
          <p:nvPr/>
        </p:nvPicPr>
        <p:blipFill>
          <a:blip r:embed="rId2"/>
          <a:stretch/>
        </p:blipFill>
        <p:spPr>
          <a:xfrm>
            <a:off x="2438400" y="3200400"/>
            <a:ext cx="4084320" cy="3413760"/>
          </a:xfrm>
          <a:prstGeom prst="rect">
            <a:avLst/>
          </a:prstGeom>
          <a:ln>
            <a:noFill/>
          </a:ln>
        </p:spPr>
      </p:pic>
      <p:sp>
        <p:nvSpPr>
          <p:cNvPr id="276" name="TextShape 2"/>
          <p:cNvSpPr txBox="1"/>
          <p:nvPr/>
        </p:nvSpPr>
        <p:spPr>
          <a:xfrm>
            <a:off x="22896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u="sng" strike="noStrike" spc="-1" dirty="0" err="1">
                <a:solidFill>
                  <a:srgbClr val="1F497D"/>
                </a:solidFill>
                <a:uFillTx/>
                <a:latin typeface="Calibri"/>
              </a:rPr>
              <a:t>Dfn</a:t>
            </a: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: A social network is...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. Clustering Example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Node distance: Manhattan distance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95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04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62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3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71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2" name="Group 42"/>
          <p:cNvGrpSpPr/>
          <p:nvPr/>
        </p:nvGrpSpPr>
        <p:grpSpPr>
          <a:xfrm>
            <a:off x="641163" y="3155763"/>
            <a:ext cx="2712431" cy="2451474"/>
            <a:chOff x="641163" y="3155763"/>
            <a:chExt cx="2712431" cy="2451474"/>
          </a:xfrm>
        </p:grpSpPr>
        <p:cxnSp>
          <p:nvCxnSpPr>
            <p:cNvPr id="18" name="Straight Connector 17"/>
            <p:cNvCxnSpPr>
              <a:stCxn id="8" idx="7"/>
              <a:endCxn id="10" idx="3"/>
            </p:cNvCxnSpPr>
            <p:nvPr/>
          </p:nvCxnSpPr>
          <p:spPr>
            <a:xfrm rot="5400000" flipH="1" flipV="1">
              <a:off x="793563" y="30033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5"/>
              <a:endCxn id="9" idx="1"/>
            </p:cNvCxnSpPr>
            <p:nvPr/>
          </p:nvCxnSpPr>
          <p:spPr>
            <a:xfrm rot="16200000" flipH="1">
              <a:off x="1707963" y="30033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1"/>
              <a:endCxn id="8" idx="5"/>
            </p:cNvCxnSpPr>
            <p:nvPr/>
          </p:nvCxnSpPr>
          <p:spPr>
            <a:xfrm rot="16200000" flipV="1">
              <a:off x="793563" y="36129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7"/>
              <a:endCxn id="15" idx="3"/>
            </p:cNvCxnSpPr>
            <p:nvPr/>
          </p:nvCxnSpPr>
          <p:spPr>
            <a:xfrm rot="5400000" flipH="1" flipV="1">
              <a:off x="1707963" y="5060763"/>
              <a:ext cx="470274" cy="6226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0" idx="4"/>
            </p:cNvCxnSpPr>
            <p:nvPr/>
          </p:nvCxnSpPr>
          <p:spPr>
            <a:xfrm rot="5400000" flipH="1" flipV="1">
              <a:off x="990600" y="3657600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7"/>
              <a:endCxn id="9" idx="3"/>
            </p:cNvCxnSpPr>
            <p:nvPr/>
          </p:nvCxnSpPr>
          <p:spPr>
            <a:xfrm rot="5400000" flipH="1" flipV="1">
              <a:off x="1707963" y="3612963"/>
              <a:ext cx="394074" cy="69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1"/>
              <a:endCxn id="16" idx="5"/>
            </p:cNvCxnSpPr>
            <p:nvPr/>
          </p:nvCxnSpPr>
          <p:spPr>
            <a:xfrm rot="16200000" flipV="1">
              <a:off x="869763" y="5060763"/>
              <a:ext cx="470274" cy="6226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6"/>
              <a:endCxn id="12" idx="2"/>
            </p:cNvCxnSpPr>
            <p:nvPr/>
          </p:nvCxnSpPr>
          <p:spPr>
            <a:xfrm>
              <a:off x="2514600" y="3657600"/>
              <a:ext cx="685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0"/>
              <a:endCxn id="12" idx="4"/>
            </p:cNvCxnSpPr>
            <p:nvPr/>
          </p:nvCxnSpPr>
          <p:spPr>
            <a:xfrm rot="5400000" flipH="1" flipV="1">
              <a:off x="2819400" y="43434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6"/>
              <a:endCxn id="14" idx="2"/>
            </p:cNvCxnSpPr>
            <p:nvPr/>
          </p:nvCxnSpPr>
          <p:spPr>
            <a:xfrm>
              <a:off x="2514600" y="5029200"/>
              <a:ext cx="685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6"/>
              <a:endCxn id="15" idx="2"/>
            </p:cNvCxnSpPr>
            <p:nvPr/>
          </p:nvCxnSpPr>
          <p:spPr>
            <a:xfrm>
              <a:off x="838200" y="50292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953000" y="2667000"/>
          <a:ext cx="3352800" cy="3122295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4953000" y="4648200"/>
            <a:ext cx="3352800" cy="304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5219700"/>
            <a:ext cx="3352800" cy="304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48400" y="602998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Distance = 0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53000" y="3238500"/>
            <a:ext cx="3352800" cy="2794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505200"/>
            <a:ext cx="3352800" cy="2921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17" idx="1"/>
            <a:endCxn id="16" idx="5"/>
          </p:cNvCxnSpPr>
          <p:nvPr/>
        </p:nvCxnSpPr>
        <p:spPr>
          <a:xfrm rot="16200000" flipV="1">
            <a:off x="869763" y="5060763"/>
            <a:ext cx="470274" cy="6226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0"/>
            <a:endCxn id="10" idx="4"/>
          </p:cNvCxnSpPr>
          <p:nvPr/>
        </p:nvCxnSpPr>
        <p:spPr>
          <a:xfrm rot="5400000" flipH="1" flipV="1">
            <a:off x="990600" y="3657600"/>
            <a:ext cx="914400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62200" y="601980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</a:rPr>
              <a:t>Π</a:t>
            </a:r>
            <a:r>
              <a:rPr lang="en-US" sz="2800" baseline="30000" dirty="0" smtClean="0">
                <a:solidFill>
                  <a:schemeClr val="accent2"/>
                </a:solidFill>
              </a:rPr>
              <a:t>(0)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43000" y="6019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G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410200" y="6019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dirty="0"/>
          </a:p>
        </p:txBody>
      </p:sp>
      <p:sp>
        <p:nvSpPr>
          <p:cNvPr id="56" name="Oval 55"/>
          <p:cNvSpPr/>
          <p:nvPr/>
        </p:nvSpPr>
        <p:spPr>
          <a:xfrm>
            <a:off x="1066800" y="2743200"/>
            <a:ext cx="762000" cy="1828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8624143">
            <a:off x="679748" y="4473628"/>
            <a:ext cx="791060" cy="177523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574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286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480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48000" y="47244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57400" y="47244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10000" y="40386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0"/>
          <p:cNvGrpSpPr/>
          <p:nvPr/>
        </p:nvGrpSpPr>
        <p:grpSpPr>
          <a:xfrm>
            <a:off x="7315200" y="1273314"/>
            <a:ext cx="1600198" cy="707886"/>
            <a:chOff x="6934203" y="1752600"/>
            <a:chExt cx="1600198" cy="707886"/>
          </a:xfrm>
        </p:grpSpPr>
        <p:sp>
          <p:nvSpPr>
            <p:cNvPr id="47" name="TextBox 46"/>
            <p:cNvSpPr txBox="1"/>
            <p:nvPr/>
          </p:nvSpPr>
          <p:spPr>
            <a:xfrm>
              <a:off x="7315201" y="1752600"/>
              <a:ext cx="12192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exclude</a:t>
              </a:r>
            </a:p>
            <a:p>
              <a:pPr algn="ctr"/>
              <a:r>
                <a:rPr lang="en-US" sz="2000" dirty="0" smtClean="0"/>
                <a:t>2 nodes</a:t>
              </a:r>
              <a:endParaRPr lang="en-US" sz="2000" dirty="0"/>
            </a:p>
          </p:txBody>
        </p:sp>
        <p:cxnSp>
          <p:nvCxnSpPr>
            <p:cNvPr id="48" name="Straight Connector 47"/>
            <p:cNvCxnSpPr>
              <a:endCxn id="47" idx="1"/>
            </p:cNvCxnSpPr>
            <p:nvPr/>
          </p:nvCxnSpPr>
          <p:spPr>
            <a:xfrm flipV="1">
              <a:off x="6934203" y="2106543"/>
              <a:ext cx="380998" cy="3318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7086600" y="46482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96200" y="46482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696200" y="52070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86600" y="5207000"/>
            <a:ext cx="3048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2600" y="3213100"/>
            <a:ext cx="609600" cy="596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/>
                </a:solidFill>
              </a:rPr>
              <a:t>G</a:t>
            </a:r>
            <a:r>
              <a:rPr lang="en-US" sz="2800" baseline="30000" dirty="0" smtClean="0">
                <a:solidFill>
                  <a:schemeClr val="accent6"/>
                </a:solidFill>
              </a:rPr>
              <a:t>(0)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1"/>
                </a:solidFill>
              </a:rPr>
              <a:t>clust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38" grpId="0"/>
      <p:bldP spid="39" grpId="0" animBg="1"/>
      <p:bldP spid="39" grpId="1" animBg="1"/>
      <p:bldP spid="40" grpId="0" animBg="1"/>
      <p:bldP spid="40" grpId="1" animBg="1"/>
      <p:bldP spid="53" grpId="0"/>
      <p:bldP spid="54" grpId="0"/>
      <p:bldP spid="55" grpId="0"/>
      <p:bldP spid="5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/>
                </a:solidFill>
              </a:rPr>
              <a:t>G</a:t>
            </a:r>
            <a:r>
              <a:rPr lang="en-US" sz="2800" baseline="30000" dirty="0" smtClean="0">
                <a:solidFill>
                  <a:schemeClr val="accent6"/>
                </a:solidFill>
              </a:rPr>
              <a:t>(0)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. Clustering Example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Node distance: Manhattan distance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95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04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62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34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71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953000" y="2667000"/>
          <a:ext cx="3352800" cy="3122295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4953000" y="4648200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4927600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8400" y="602998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Distance = 1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53000" y="2946400"/>
            <a:ext cx="3352800" cy="279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213100"/>
            <a:ext cx="3352800" cy="2921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17" idx="1"/>
            <a:endCxn id="16" idx="5"/>
          </p:cNvCxnSpPr>
          <p:nvPr/>
        </p:nvCxnSpPr>
        <p:spPr>
          <a:xfrm rot="16200000" flipV="1">
            <a:off x="869763" y="5060763"/>
            <a:ext cx="470274" cy="6226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0"/>
            <a:endCxn id="10" idx="4"/>
          </p:cNvCxnSpPr>
          <p:nvPr/>
        </p:nvCxnSpPr>
        <p:spPr>
          <a:xfrm rot="5400000" flipH="1" flipV="1">
            <a:off x="990600" y="3657600"/>
            <a:ext cx="914400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43000" y="601980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baseline="30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10200" y="6019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dirty="0"/>
          </a:p>
        </p:txBody>
      </p:sp>
      <p:sp>
        <p:nvSpPr>
          <p:cNvPr id="56" name="Oval 55"/>
          <p:cNvSpPr/>
          <p:nvPr/>
        </p:nvSpPr>
        <p:spPr>
          <a:xfrm>
            <a:off x="304800" y="2743200"/>
            <a:ext cx="1676400" cy="1828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6200000">
            <a:off x="845971" y="4018128"/>
            <a:ext cx="1295401" cy="247934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574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48000" y="33528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48000" y="47244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10000" y="40386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8" idx="7"/>
            <a:endCxn id="10" idx="3"/>
          </p:cNvCxnSpPr>
          <p:nvPr/>
        </p:nvCxnSpPr>
        <p:spPr>
          <a:xfrm rot="5400000" flipH="1" flipV="1">
            <a:off x="793563" y="30033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7"/>
            <a:endCxn id="15" idx="3"/>
          </p:cNvCxnSpPr>
          <p:nvPr/>
        </p:nvCxnSpPr>
        <p:spPr>
          <a:xfrm rot="5400000" flipH="1" flipV="1">
            <a:off x="1707963" y="5060763"/>
            <a:ext cx="470274" cy="6226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2200" y="60198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</a:rPr>
              <a:t>Π</a:t>
            </a:r>
            <a:r>
              <a:rPr lang="en-US" sz="2800" baseline="30000" dirty="0" smtClean="0">
                <a:solidFill>
                  <a:schemeClr val="accent2"/>
                </a:solidFill>
              </a:rPr>
              <a:t>(1)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4921438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3000" y="5200838"/>
            <a:ext cx="33528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8" idx="5"/>
            <a:endCxn id="11" idx="1"/>
          </p:cNvCxnSpPr>
          <p:nvPr/>
        </p:nvCxnSpPr>
        <p:spPr>
          <a:xfrm rot="16200000" flipH="1">
            <a:off x="793563" y="3612963"/>
            <a:ext cx="394074" cy="6988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53000" y="2946400"/>
            <a:ext cx="3352800" cy="279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53000" y="3505200"/>
            <a:ext cx="3352800" cy="2921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>
            <a:stCxn id="16" idx="6"/>
            <a:endCxn id="15" idx="2"/>
          </p:cNvCxnSpPr>
          <p:nvPr/>
        </p:nvCxnSpPr>
        <p:spPr>
          <a:xfrm>
            <a:off x="838200" y="5029200"/>
            <a:ext cx="13716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7315200" y="1273314"/>
            <a:ext cx="1600198" cy="707886"/>
            <a:chOff x="6934203" y="1752600"/>
            <a:chExt cx="1600198" cy="707886"/>
          </a:xfrm>
        </p:grpSpPr>
        <p:sp>
          <p:nvSpPr>
            <p:cNvPr id="59" name="TextBox 58"/>
            <p:cNvSpPr txBox="1"/>
            <p:nvPr/>
          </p:nvSpPr>
          <p:spPr>
            <a:xfrm>
              <a:off x="7315201" y="1752600"/>
              <a:ext cx="12192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exclude</a:t>
              </a:r>
            </a:p>
            <a:p>
              <a:pPr algn="ctr"/>
              <a:r>
                <a:rPr lang="en-US" sz="2000" dirty="0" smtClean="0"/>
                <a:t>2 nodes</a:t>
              </a:r>
              <a:endParaRPr lang="en-US" sz="2000" dirty="0"/>
            </a:p>
          </p:txBody>
        </p:sp>
        <p:cxnSp>
          <p:nvCxnSpPr>
            <p:cNvPr id="61" name="Straight Connector 60"/>
            <p:cNvCxnSpPr>
              <a:endCxn id="59" idx="1"/>
            </p:cNvCxnSpPr>
            <p:nvPr/>
          </p:nvCxnSpPr>
          <p:spPr>
            <a:xfrm flipV="1">
              <a:off x="6934203" y="2106543"/>
              <a:ext cx="380998" cy="3318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1"/>
                </a:solidFill>
              </a:rPr>
              <a:t>clust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53" grpId="0"/>
      <p:bldP spid="56" grpId="0" animBg="1"/>
      <p:bldP spid="70" grpId="0" animBg="1"/>
      <p:bldP spid="71" grpId="0" animBg="1"/>
      <p:bldP spid="73" grpId="0" animBg="1"/>
      <p:bldP spid="74" grpId="0" animBg="1"/>
      <p:bldP spid="76" grpId="0" animBg="1"/>
      <p:bldP spid="33" grpId="0"/>
      <p:bldP spid="36" grpId="0" animBg="1"/>
      <p:bldP spid="36" grpId="1" animBg="1"/>
      <p:bldP spid="41" grpId="0" animBg="1"/>
      <p:bldP spid="41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Cluster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4419600" cy="4297363"/>
          </a:xfrm>
        </p:spPr>
        <p:txBody>
          <a:bodyPr/>
          <a:lstStyle/>
          <a:p>
            <a:r>
              <a:rPr lang="en-US" dirty="0" smtClean="0"/>
              <a:t>Clusters merge over time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When do you stop?</a:t>
            </a:r>
          </a:p>
          <a:p>
            <a:pPr lvl="1">
              <a:buNone/>
            </a:pPr>
            <a:r>
              <a:rPr lang="en-US" dirty="0" smtClean="0"/>
              <a:t>	(Just report the tree? Stopping criteria?)</a:t>
            </a:r>
          </a:p>
          <a:p>
            <a:pPr lvl="1"/>
            <a:r>
              <a:rPr lang="en-US" dirty="0" smtClean="0"/>
              <a:t>Ignoring structure of </a:t>
            </a:r>
            <a:r>
              <a:rPr lang="en-US" i="1" dirty="0" smtClean="0"/>
              <a:t>G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t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3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905000"/>
            <a:ext cx="5486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1"/>
                </a:solidFill>
              </a:rPr>
              <a:t>clust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7724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</a:t>
            </a:r>
            <a:r>
              <a:rPr lang="en-US" dirty="0" smtClean="0"/>
              <a:t>the hierarchical clusters </a:t>
            </a:r>
            <a:r>
              <a:rPr lang="el-GR" dirty="0" smtClean="0"/>
              <a:t>Π</a:t>
            </a:r>
            <a:r>
              <a:rPr lang="en-US" baseline="30000" dirty="0" smtClean="0"/>
              <a:t>(0)</a:t>
            </a:r>
            <a:r>
              <a:rPr lang="en-US" dirty="0" smtClean="0"/>
              <a:t> </a:t>
            </a:r>
            <a:r>
              <a:rPr lang="en-US" dirty="0" smtClean="0"/>
              <a:t>on this graph, using Euclidean Distance and a </a:t>
            </a:r>
            <a:r>
              <a:rPr lang="en-US" i="1" dirty="0" smtClean="0"/>
              <a:t>t</a:t>
            </a:r>
            <a:r>
              <a:rPr lang="en-US" baseline="30000" dirty="0" smtClean="0"/>
              <a:t>0</a:t>
            </a:r>
            <a:r>
              <a:rPr lang="en-US" dirty="0" smtClean="0"/>
              <a:t> threshold of 2.0.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1017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873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10668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10918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955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775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21336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9" idx="1"/>
          </p:cNvCxnSpPr>
          <p:nvPr/>
        </p:nvCxnSpPr>
        <p:spPr>
          <a:xfrm rot="16200000" flipH="1">
            <a:off x="21205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1"/>
                </a:solidFill>
              </a:rPr>
              <a:t>clust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Block Models</a:t>
            </a:r>
            <a:endParaRPr lang="en-US" dirty="0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2460626" y="2735763"/>
          <a:ext cx="6149974" cy="1329722"/>
        </p:xfrm>
        <a:graphic>
          <a:graphicData uri="http://schemas.openxmlformats.org/presentationml/2006/ole">
            <p:oleObj spid="_x0000_s245762" name="Microsoft Equation 3.0" r:id="rId3" imgW="2349360" imgH="507960" progId="Equation.3">
              <p:embed/>
            </p:oleObj>
          </a:graphicData>
        </a:graphic>
      </p:graphicFrame>
      <p:grpSp>
        <p:nvGrpSpPr>
          <p:cNvPr id="3" name="Group 49"/>
          <p:cNvGrpSpPr/>
          <p:nvPr/>
        </p:nvGrpSpPr>
        <p:grpSpPr>
          <a:xfrm>
            <a:off x="4191001" y="1524000"/>
            <a:ext cx="2362200" cy="1220859"/>
            <a:chOff x="5461030" y="6020374"/>
            <a:chExt cx="3211114" cy="1220859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1030" y="6020374"/>
              <a:ext cx="3211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prob. of edges observed in </a:t>
              </a:r>
              <a:r>
                <a:rPr lang="en-US" sz="2400" i="1" dirty="0" smtClean="0"/>
                <a:t>G</a:t>
              </a:r>
              <a:endParaRPr lang="en-US" sz="2400" dirty="0"/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1676398" y="1752600"/>
            <a:ext cx="1905000" cy="1447802"/>
            <a:chOff x="6061366" y="5705404"/>
            <a:chExt cx="727363" cy="1503149"/>
          </a:xfrm>
        </p:grpSpPr>
        <p:sp>
          <p:nvSpPr>
            <p:cNvPr id="16" name="TextBox 15"/>
            <p:cNvSpPr txBox="1"/>
            <p:nvPr/>
          </p:nvSpPr>
          <p:spPr>
            <a:xfrm>
              <a:off x="6061366" y="5705404"/>
              <a:ext cx="727363" cy="1118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possible </a:t>
              </a:r>
              <a:r>
                <a:rPr lang="en-US" sz="3200" b="1" dirty="0" smtClean="0"/>
                <a:t>partition</a:t>
              </a:r>
              <a:endParaRPr lang="en-US" sz="3200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6572314" y="7021231"/>
              <a:ext cx="316454" cy="581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0"/>
          <p:cNvGrpSpPr/>
          <p:nvPr/>
        </p:nvGrpSpPr>
        <p:grpSpPr>
          <a:xfrm>
            <a:off x="2514600" y="3657601"/>
            <a:ext cx="2514600" cy="2026859"/>
            <a:chOff x="6730539" y="5083317"/>
            <a:chExt cx="960119" cy="2104342"/>
          </a:xfrm>
        </p:grpSpPr>
        <p:sp>
          <p:nvSpPr>
            <p:cNvPr id="19" name="TextBox 18"/>
            <p:cNvSpPr txBox="1"/>
            <p:nvPr/>
          </p:nvSpPr>
          <p:spPr>
            <a:xfrm>
              <a:off x="6730539" y="5557994"/>
              <a:ext cx="960119" cy="1629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parameters</a:t>
              </a:r>
              <a:r>
                <a:rPr lang="en-US" sz="3200" dirty="0" smtClean="0"/>
                <a:t>: probabilities of edges</a:t>
              </a:r>
              <a:endParaRPr lang="en-US" sz="3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6958713" y="5262466"/>
              <a:ext cx="474677" cy="1163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0"/>
          <p:cNvGrpSpPr/>
          <p:nvPr/>
        </p:nvGrpSpPr>
        <p:grpSpPr>
          <a:xfrm>
            <a:off x="76202" y="2971800"/>
            <a:ext cx="2438404" cy="2554545"/>
            <a:chOff x="5857705" y="6971209"/>
            <a:chExt cx="931026" cy="2652200"/>
          </a:xfrm>
        </p:grpSpPr>
        <p:sp>
          <p:nvSpPr>
            <p:cNvPr id="28" name="TextBox 27"/>
            <p:cNvSpPr txBox="1"/>
            <p:nvPr/>
          </p:nvSpPr>
          <p:spPr>
            <a:xfrm>
              <a:off x="5857705" y="6971209"/>
              <a:ext cx="814644" cy="265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likelihood </a:t>
              </a:r>
              <a:r>
                <a:rPr lang="en-US" sz="3200" dirty="0" smtClean="0"/>
                <a:t>function;</a:t>
              </a:r>
            </a:p>
            <a:p>
              <a:pPr algn="ctr"/>
              <a:r>
                <a:rPr lang="en-US" sz="3200" dirty="0" smtClean="0"/>
                <a:t>i.e., prob. assuming </a:t>
              </a:r>
              <a:r>
                <a:rPr lang="en-US" sz="3200" dirty="0" err="1" smtClean="0"/>
                <a:t>params</a:t>
              </a:r>
              <a:r>
                <a:rPr lang="en-US" sz="3200" dirty="0" smtClean="0"/>
                <a:t> </a:t>
              </a:r>
              <a:r>
                <a:rPr lang="el-GR" sz="3200" i="1" dirty="0" smtClean="0"/>
                <a:t>η</a:t>
              </a:r>
              <a:endParaRPr lang="en-US" sz="3200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0800000" flipV="1">
              <a:off x="6672349" y="7445885"/>
              <a:ext cx="116382" cy="7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9"/>
          <p:cNvGrpSpPr/>
          <p:nvPr/>
        </p:nvGrpSpPr>
        <p:grpSpPr>
          <a:xfrm>
            <a:off x="5867400" y="4038601"/>
            <a:ext cx="3124200" cy="1581328"/>
            <a:chOff x="7739883" y="5944175"/>
            <a:chExt cx="4246957" cy="1581328"/>
          </a:xfrm>
        </p:grpSpPr>
        <p:sp>
          <p:nvSpPr>
            <p:cNvPr id="37" name="Left Brace 36"/>
            <p:cNvSpPr/>
            <p:nvPr/>
          </p:nvSpPr>
          <p:spPr>
            <a:xfrm rot="16200000">
              <a:off x="9691915" y="4613651"/>
              <a:ext cx="342900" cy="3003947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9883" y="6325174"/>
              <a:ext cx="4246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prob. of </a:t>
              </a:r>
              <a:r>
                <a:rPr lang="en-US" sz="2400" i="1" dirty="0" smtClean="0"/>
                <a:t>not</a:t>
              </a:r>
              <a:r>
                <a:rPr lang="en-US" sz="2400" dirty="0" smtClean="0"/>
                <a:t> producing edges (that weren’t observed in </a:t>
              </a:r>
              <a:r>
                <a:rPr lang="en-US" sz="2400" i="1" dirty="0" smtClean="0"/>
                <a:t>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71800" y="5827693"/>
            <a:ext cx="3505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 prob. per </a:t>
            </a:r>
            <a:r>
              <a:rPr lang="en-US" sz="2800" b="1" i="1" dirty="0" err="1" smtClean="0"/>
              <a:t>i</a:t>
            </a:r>
            <a:r>
              <a:rPr lang="en-US" sz="2800" b="1" dirty="0" err="1" smtClean="0"/>
              <a:t>,</a:t>
            </a:r>
            <a:r>
              <a:rPr lang="en-US" sz="2800" b="1" i="1" dirty="0" err="1" smtClean="0"/>
              <a:t>j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pair! </a:t>
            </a:r>
          </a:p>
          <a:p>
            <a:pPr algn="ctr"/>
            <a:r>
              <a:rPr lang="en-US" sz="2800" b="1" dirty="0" smtClean="0"/>
              <a:t>TOO ABSTRACT!</a:t>
            </a:r>
            <a:endParaRPr lang="en-US" sz="2800" b="1" dirty="0"/>
          </a:p>
        </p:txBody>
      </p:sp>
      <p:sp>
        <p:nvSpPr>
          <p:cNvPr id="21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D. </a:t>
            </a:r>
            <a:r>
              <a:rPr lang="en-US" sz="1200" dirty="0" err="1" smtClean="0">
                <a:solidFill>
                  <a:schemeClr val="bg1"/>
                </a:solidFill>
              </a:rPr>
              <a:t>Stoch</a:t>
            </a:r>
            <a:r>
              <a:rPr lang="en-US" sz="1200" dirty="0" smtClean="0">
                <a:solidFill>
                  <a:schemeClr val="bg1"/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Simplify: In- or Out-block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dirty="0" smtClean="0"/>
              <a:t>General: </a:t>
            </a:r>
            <a:r>
              <a:rPr lang="el-GR" i="1" dirty="0" smtClean="0"/>
              <a:t>η </a:t>
            </a:r>
            <a:r>
              <a:rPr lang="en-US" i="1" dirty="0" smtClean="0">
                <a:latin typeface="Calibri"/>
                <a:sym typeface="Wingdings" pitchFamily="2" charset="2"/>
              </a:rPr>
              <a:t>→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/>
              <a:t>1 </a:t>
            </a:r>
            <a:r>
              <a:rPr lang="en-US" dirty="0" err="1" smtClean="0"/>
              <a:t>prob</a:t>
            </a:r>
            <a:r>
              <a:rPr lang="en-US" dirty="0" smtClean="0"/>
              <a:t> per </a:t>
            </a:r>
            <a:r>
              <a:rPr lang="en-US" i="1" dirty="0" err="1" smtClean="0"/>
              <a:t>i,j</a:t>
            </a:r>
            <a:r>
              <a:rPr lang="en-US" dirty="0" smtClean="0"/>
              <a:t> pair</a:t>
            </a:r>
          </a:p>
          <a:p>
            <a:r>
              <a:rPr lang="en-US" dirty="0" err="1" smtClean="0"/>
              <a:t>C</a:t>
            </a:r>
            <a:r>
              <a:rPr lang="en-US" sz="3600" dirty="0" err="1" smtClean="0"/>
              <a:t>opic</a:t>
            </a:r>
            <a:r>
              <a:rPr lang="en-US" dirty="0" smtClean="0"/>
              <a:t>/J</a:t>
            </a:r>
            <a:r>
              <a:rPr lang="en-US" sz="3600" dirty="0" smtClean="0"/>
              <a:t>ackson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sz="3600" dirty="0" err="1" smtClean="0"/>
              <a:t>irman</a:t>
            </a:r>
            <a:r>
              <a:rPr lang="en-US" dirty="0" smtClean="0"/>
              <a:t>: </a:t>
            </a:r>
            <a:r>
              <a:rPr lang="el-GR" i="1" dirty="0" smtClean="0"/>
              <a:t>η</a:t>
            </a:r>
            <a:r>
              <a:rPr lang="en-US" i="1" dirty="0" smtClean="0"/>
              <a:t> </a:t>
            </a:r>
            <a:r>
              <a:rPr lang="en-US" i="1" dirty="0" smtClean="0">
                <a:latin typeface="Calibri"/>
                <a:sym typeface="Wingdings" pitchFamily="2" charset="2"/>
              </a:rPr>
              <a:t>→</a:t>
            </a:r>
            <a:r>
              <a:rPr lang="en-US" i="1" dirty="0" smtClean="0"/>
              <a:t> p</a:t>
            </a:r>
            <a:r>
              <a:rPr lang="en-US" baseline="-25000" dirty="0" smtClean="0"/>
              <a:t>in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baseline="-25000" dirty="0" smtClean="0"/>
              <a:t>in</a:t>
            </a:r>
            <a:r>
              <a:rPr lang="en-US" dirty="0" smtClean="0"/>
              <a:t>: prob. of link within community </a:t>
            </a:r>
          </a:p>
          <a:p>
            <a:pPr lvl="1"/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r>
              <a:rPr lang="en-US" dirty="0" smtClean="0"/>
              <a:t>: prob. of link outside community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560482" y="4724400"/>
          <a:ext cx="5126318" cy="596900"/>
        </p:xfrm>
        <a:graphic>
          <a:graphicData uri="http://schemas.openxmlformats.org/presentationml/2006/ole">
            <p:oleObj spid="_x0000_s246786" name="Microsoft Equation 3.0" r:id="rId3" imgW="1854000" imgH="215640" progId="Equation.3">
              <p:embed/>
            </p:oleObj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4876800" y="5562600"/>
          <a:ext cx="3810000" cy="692728"/>
        </p:xfrm>
        <a:graphic>
          <a:graphicData uri="http://schemas.openxmlformats.org/presentationml/2006/ole">
            <p:oleObj spid="_x0000_s246787" name="Microsoft Equation 3.0" r:id="rId4" imgW="1396800" imgH="253800" progId="Equation.3">
              <p:embed/>
            </p:oleObj>
          </a:graphicData>
        </a:graphic>
      </p:graphicFrame>
      <p:grpSp>
        <p:nvGrpSpPr>
          <p:cNvPr id="4" name="Group 30"/>
          <p:cNvGrpSpPr/>
          <p:nvPr/>
        </p:nvGrpSpPr>
        <p:grpSpPr>
          <a:xfrm>
            <a:off x="588684" y="4343400"/>
            <a:ext cx="3048001" cy="1077218"/>
            <a:chOff x="5857704" y="5705403"/>
            <a:chExt cx="1163781" cy="1118398"/>
          </a:xfrm>
        </p:grpSpPr>
        <p:sp>
          <p:nvSpPr>
            <p:cNvPr id="8" name="TextBox 7"/>
            <p:cNvSpPr txBox="1"/>
            <p:nvPr/>
          </p:nvSpPr>
          <p:spPr>
            <a:xfrm>
              <a:off x="5857704" y="5705403"/>
              <a:ext cx="989214" cy="1118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pairs in same community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endCxn id="8" idx="3"/>
            </p:cNvCxnSpPr>
            <p:nvPr/>
          </p:nvCxnSpPr>
          <p:spPr>
            <a:xfrm rot="10800000">
              <a:off x="6846918" y="6264603"/>
              <a:ext cx="174567" cy="737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0"/>
          <p:cNvGrpSpPr/>
          <p:nvPr/>
        </p:nvGrpSpPr>
        <p:grpSpPr>
          <a:xfrm>
            <a:off x="431797" y="5562601"/>
            <a:ext cx="4445003" cy="1077218"/>
            <a:chOff x="5091548" y="6971211"/>
            <a:chExt cx="1697181" cy="1118398"/>
          </a:xfrm>
        </p:grpSpPr>
        <p:sp>
          <p:nvSpPr>
            <p:cNvPr id="11" name="TextBox 10"/>
            <p:cNvSpPr txBox="1"/>
            <p:nvPr/>
          </p:nvSpPr>
          <p:spPr>
            <a:xfrm>
              <a:off x="5091548" y="6971211"/>
              <a:ext cx="1580800" cy="1118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# links in communities under </a:t>
              </a:r>
              <a:r>
                <a:rPr lang="el-GR" sz="3200" dirty="0" smtClean="0"/>
                <a:t>Π</a:t>
              </a:r>
              <a:r>
                <a:rPr lang="en-US" sz="3200" dirty="0" smtClean="0"/>
                <a:t> </a:t>
              </a:r>
              <a:endParaRPr lang="en-US" sz="3200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rot="10800000" flipV="1">
              <a:off x="6672347" y="7445888"/>
              <a:ext cx="116382" cy="84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D. </a:t>
            </a:r>
            <a:r>
              <a:rPr lang="en-US" sz="1200" dirty="0" err="1" smtClean="0">
                <a:solidFill>
                  <a:schemeClr val="bg1"/>
                </a:solidFill>
              </a:rPr>
              <a:t>Stoch</a:t>
            </a:r>
            <a:r>
              <a:rPr lang="en-US" sz="1200" dirty="0" smtClean="0">
                <a:solidFill>
                  <a:schemeClr val="bg1"/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2590800"/>
            <a:ext cx="2133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i="1" dirty="0" smtClean="0"/>
              <a:t>j</a:t>
            </a:r>
            <a:r>
              <a:rPr lang="en-US" sz="2400" dirty="0" smtClean="0"/>
              <a:t> within community</a:t>
            </a:r>
            <a:endParaRPr lang="en-US" sz="2400" i="1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381002" y="1371600"/>
          <a:ext cx="5283986" cy="1143000"/>
        </p:xfrm>
        <a:graphic>
          <a:graphicData uri="http://schemas.openxmlformats.org/presentationml/2006/ole">
            <p:oleObj spid="_x0000_s247810" name="Microsoft Equation 3.0" r:id="rId3" imgW="2349360" imgH="507960" progId="Equation.3">
              <p:embed/>
            </p:oleObj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381000" y="2667000"/>
          <a:ext cx="6400799" cy="648929"/>
        </p:xfrm>
        <a:graphic>
          <a:graphicData uri="http://schemas.openxmlformats.org/presentationml/2006/ole">
            <p:oleObj spid="_x0000_s247811" name="Microsoft Equation 3.0" r:id="rId4" imgW="2755800" imgH="279360" progId="Equation.3">
              <p:embed/>
            </p:oleObj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2534265" y="3505200"/>
          <a:ext cx="4247535" cy="648929"/>
        </p:xfrm>
        <a:graphic>
          <a:graphicData uri="http://schemas.openxmlformats.org/presentationml/2006/ole">
            <p:oleObj spid="_x0000_s247812" name="Microsoft Equation 3.0" r:id="rId5" imgW="1828800" imgH="279360" progId="Equation.3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34200" y="3429000"/>
            <a:ext cx="2133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in community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705600" y="2667000"/>
            <a:ext cx="152400" cy="609600"/>
          </a:xfrm>
          <a:prstGeom prst="rightBrace">
            <a:avLst>
              <a:gd name="adj1" fmla="val 5052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705600" y="3505200"/>
            <a:ext cx="152400" cy="609600"/>
          </a:xfrm>
          <a:prstGeom prst="rightBrace">
            <a:avLst>
              <a:gd name="adj1" fmla="val 5052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1910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 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 of both sides… rearrange…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228600" y="4953000"/>
          <a:ext cx="8915400" cy="646044"/>
        </p:xfrm>
        <a:graphic>
          <a:graphicData uri="http://schemas.openxmlformats.org/presentationml/2006/ole">
            <p:oleObj spid="_x0000_s247813" name="Microsoft Equation 3.0" r:id="rId6" imgW="3504960" imgH="25380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3048000" y="4876800"/>
            <a:ext cx="5562600" cy="7620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234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528038"/>
            <a:ext cx="6019800" cy="32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038600" y="5715000"/>
            <a:ext cx="495300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Simple calculation: </a:t>
            </a:r>
            <a:r>
              <a:rPr lang="en-US" sz="2000" dirty="0" smtClean="0"/>
              <a:t># pairs in communities</a:t>
            </a:r>
          </a:p>
          <a:p>
            <a:pPr algn="r"/>
            <a:r>
              <a:rPr lang="en-US" sz="2000" dirty="0" smtClean="0"/>
              <a:t># links in communities</a:t>
            </a:r>
          </a:p>
        </p:txBody>
      </p:sp>
      <p:sp>
        <p:nvSpPr>
          <p:cNvPr id="16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D. </a:t>
            </a:r>
            <a:r>
              <a:rPr lang="en-US" sz="1200" dirty="0" err="1" smtClean="0">
                <a:solidFill>
                  <a:schemeClr val="bg1"/>
                </a:solidFill>
              </a:rPr>
              <a:t>Stoch</a:t>
            </a:r>
            <a:r>
              <a:rPr lang="en-US" sz="1200" dirty="0" smtClean="0">
                <a:solidFill>
                  <a:schemeClr val="bg1"/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11" grpId="0" animBg="1"/>
      <p:bldP spid="15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 rot="4838755">
            <a:off x="-528550" y="4059021"/>
            <a:ext cx="3390231" cy="21267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516473">
            <a:off x="2309144" y="4567894"/>
            <a:ext cx="2928726" cy="21267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77724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Write the likelihood (or log-likelihood) for the pictured partition if </a:t>
            </a:r>
            <a:r>
              <a:rPr lang="en-US" i="1" dirty="0" smtClean="0"/>
              <a:t>p</a:t>
            </a:r>
            <a:r>
              <a:rPr lang="en-US" baseline="-25000" dirty="0" smtClean="0"/>
              <a:t>in</a:t>
            </a:r>
            <a:r>
              <a:rPr lang="en-US" dirty="0" smtClean="0"/>
              <a:t>=0.5 and </a:t>
            </a:r>
            <a:r>
              <a:rPr lang="en-US" i="1" dirty="0" smtClean="0"/>
              <a:t>p</a:t>
            </a:r>
            <a:r>
              <a:rPr lang="en-US" baseline="-25000" dirty="0" smtClean="0"/>
              <a:t>out</a:t>
            </a:r>
            <a:r>
              <a:rPr lang="en-US" dirty="0" smtClean="0"/>
              <a:t>=0.1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38100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063626" y="5600700"/>
            <a:ext cx="3940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49226" y="5587626"/>
            <a:ext cx="3309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990600" y="4114800"/>
            <a:ext cx="3940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954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95400" y="5867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977526" y="4863726"/>
            <a:ext cx="407148" cy="4071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19300" y="5587626"/>
            <a:ext cx="470274" cy="698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01326" y="5778126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1905000" y="4648200"/>
            <a:ext cx="23752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9" idx="1"/>
          </p:cNvCxnSpPr>
          <p:nvPr/>
        </p:nvCxnSpPr>
        <p:spPr>
          <a:xfrm rot="16200000" flipH="1">
            <a:off x="2006226" y="4673226"/>
            <a:ext cx="407148" cy="7881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D. </a:t>
            </a:r>
            <a:r>
              <a:rPr lang="en-US" sz="1200" dirty="0" err="1" smtClean="0">
                <a:solidFill>
                  <a:schemeClr val="bg1"/>
                </a:solidFill>
              </a:rPr>
              <a:t>Stoch</a:t>
            </a:r>
            <a:r>
              <a:rPr lang="en-US" sz="1200" dirty="0" smtClean="0">
                <a:solidFill>
                  <a:schemeClr val="bg1"/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Link Formation	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Erdös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Rényi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1959-1961</a:t>
            </a:r>
            <a:endParaRPr lang="en-US" sz="4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Nodes </a:t>
            </a:r>
            <a:r>
              <a:rPr lang="en-US" i="1" dirty="0" smtClean="0"/>
              <a:t>n</a:t>
            </a:r>
            <a:r>
              <a:rPr lang="en-US" dirty="0" smtClean="0"/>
              <a:t> = {1,…, </a:t>
            </a:r>
            <a:r>
              <a:rPr lang="en-US" i="1" dirty="0" smtClean="0"/>
              <a:t>n</a:t>
            </a:r>
            <a:r>
              <a:rPr lang="en-US" dirty="0" smtClean="0"/>
              <a:t>}</a:t>
            </a:r>
          </a:p>
          <a:p>
            <a:r>
              <a:rPr lang="en-US" i="1" dirty="0" err="1" smtClean="0"/>
              <a:t>i</a:t>
            </a:r>
            <a:r>
              <a:rPr lang="en-US" i="1" dirty="0" smtClean="0"/>
              <a:t>, j </a:t>
            </a:r>
            <a:r>
              <a:rPr lang="en-US" dirty="0" smtClean="0"/>
              <a:t>links form with probability </a:t>
            </a:r>
            <a:r>
              <a:rPr lang="en-US" i="1" dirty="0" smtClean="0"/>
              <a:t>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 link: (1-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Independent probabilities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91200" y="2667000"/>
            <a:ext cx="2514600" cy="1981200"/>
            <a:chOff x="6324600" y="2819400"/>
            <a:chExt cx="2514600" cy="1981200"/>
          </a:xfrm>
        </p:grpSpPr>
        <p:sp>
          <p:nvSpPr>
            <p:cNvPr id="43" name="Oval 42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6464299" y="37399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64299" y="27940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715063" y="30541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5626099" y="36322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5778500" y="39370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477000" y="3733800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77000" y="2787837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4"/>
          <p:cNvPicPr/>
          <p:nvPr/>
        </p:nvPicPr>
        <p:blipFill>
          <a:blip r:embed="rId2"/>
          <a:stretch/>
        </p:blipFill>
        <p:spPr>
          <a:xfrm>
            <a:off x="5638408" y="4724400"/>
            <a:ext cx="3505591" cy="2133600"/>
          </a:xfrm>
          <a:prstGeom prst="rect">
            <a:avLst/>
          </a:prstGeom>
          <a:ln w="9360">
            <a:noFill/>
          </a:ln>
        </p:spPr>
      </p:pic>
      <p:sp>
        <p:nvSpPr>
          <p:cNvPr id="9" name="TextShape 2"/>
          <p:cNvSpPr txBox="1"/>
          <p:nvPr/>
        </p:nvSpPr>
        <p:spPr>
          <a:xfrm>
            <a:off x="22896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Social Network </a:t>
            </a:r>
            <a:r>
              <a:rPr lang="en-US" sz="5400" b="1" u="sng" strike="noStrike" spc="-1" dirty="0" smtClean="0">
                <a:solidFill>
                  <a:srgbClr val="1F497D"/>
                </a:solidFill>
                <a:latin typeface="Calibri"/>
              </a:rPr>
              <a:t>Analysis</a:t>
            </a: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 is</a:t>
            </a: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...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… </a:t>
            </a: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mapping &amp; measuring </a:t>
            </a:r>
            <a:r>
              <a:rPr lang="en-US" sz="4800" b="0" strike="noStrike" spc="-1" dirty="0" smtClean="0">
                <a:solidFill>
                  <a:srgbClr val="000000"/>
                </a:solidFill>
                <a:latin typeface="Cambria"/>
              </a:rPr>
              <a:t>relationships &amp; flows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 between 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3200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latin typeface="Cambria"/>
              </a:rPr>
              <a:t>  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people, groups, orgs, computers, or other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mbria"/>
              </a:rPr>
              <a:t>information/knowledge 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400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400" spc="-1" dirty="0" smtClean="0">
                <a:solidFill>
                  <a:srgbClr val="000000"/>
                </a:solidFill>
                <a:latin typeface="Cambria"/>
              </a:rPr>
              <a:t>  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mbria"/>
              </a:rPr>
              <a:t>processing entities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Node degree </a:t>
            </a:r>
            <a:r>
              <a:rPr lang="en-US" i="1" dirty="0" smtClean="0"/>
              <a:t>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Links form independently</a:t>
            </a:r>
            <a:endParaRPr lang="en-US" dirty="0" smtClean="0">
              <a:latin typeface="Cambria Math"/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Binomial 1 node </a:t>
            </a:r>
            <a:r>
              <a:rPr lang="en-US" i="1" dirty="0" err="1" smtClean="0">
                <a:latin typeface="Cambria Math"/>
                <a:ea typeface="Cambria Math"/>
              </a:rPr>
              <a:t>i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(out of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nodes):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endParaRPr lang="en-US" dirty="0" smtClean="0">
              <a:latin typeface="Cambria Math"/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Poisson approximation</a:t>
            </a:r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371600" y="3124200"/>
          <a:ext cx="6405033" cy="1295400"/>
        </p:xfrm>
        <a:graphic>
          <a:graphicData uri="http://schemas.openxmlformats.org/presentationml/2006/ole">
            <p:oleObj spid="_x0000_s162819" name="Microsoft Equation 3.0" r:id="rId3" imgW="2260440" imgH="457200" progId="Equation.3">
              <p:embed/>
            </p:oleObj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409700" y="5181600"/>
          <a:ext cx="6362700" cy="1295400"/>
        </p:xfrm>
        <a:graphic>
          <a:graphicData uri="http://schemas.openxmlformats.org/presentationml/2006/ole">
            <p:oleObj spid="_x0000_s162820" name="Microsoft Equation 3.0" r:id="rId4" imgW="2120760" imgH="431640" progId="Equation.3">
              <p:embed/>
            </p:oleObj>
          </a:graphicData>
        </a:graphic>
      </p:graphicFrame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Small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Model “small world phenomenon”</a:t>
            </a:r>
          </a:p>
          <a:p>
            <a:pPr lvl="1"/>
            <a:r>
              <a:rPr lang="en-US" dirty="0" smtClean="0"/>
              <a:t>high clustering</a:t>
            </a:r>
          </a:p>
          <a:p>
            <a:pPr lvl="1"/>
            <a:r>
              <a:rPr lang="en-US" dirty="0" smtClean="0"/>
              <a:t>low distance</a:t>
            </a:r>
          </a:p>
          <a:p>
            <a:r>
              <a:rPr lang="en-US" dirty="0" smtClean="0"/>
              <a:t>Start w/ highly clustered network</a:t>
            </a:r>
          </a:p>
          <a:p>
            <a:r>
              <a:rPr lang="en-US" dirty="0" smtClean="0"/>
              <a:t>Rewire some links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329972"/>
            <a:ext cx="4000296" cy="23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sequence: 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with degree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, list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Ex: 11122</a:t>
            </a:r>
            <a:r>
              <a:rPr lang="en-US" dirty="0" smtClean="0">
                <a:solidFill>
                  <a:schemeClr val="accent6"/>
                </a:solidFill>
              </a:rPr>
              <a:t>33</a:t>
            </a:r>
            <a:r>
              <a:rPr lang="en-US" dirty="0" smtClean="0"/>
              <a:t>4455666</a:t>
            </a:r>
            <a:r>
              <a:rPr lang="en-US" dirty="0" smtClean="0">
                <a:solidFill>
                  <a:schemeClr val="accent3"/>
                </a:solidFill>
              </a:rPr>
              <a:t>777</a:t>
            </a:r>
            <a:r>
              <a:rPr lang="en-US" dirty="0" smtClean="0"/>
              <a:t>88999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3581400"/>
            <a:ext cx="304800" cy="3048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28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342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943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90800" y="5562600"/>
            <a:ext cx="304800" cy="3048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29000" y="624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7"/>
            <a:endCxn id="8" idx="3"/>
          </p:cNvCxnSpPr>
          <p:nvPr/>
        </p:nvCxnSpPr>
        <p:spPr>
          <a:xfrm rot="5400000" flipH="1" flipV="1">
            <a:off x="2850963" y="36891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7" idx="1"/>
          </p:cNvCxnSpPr>
          <p:nvPr/>
        </p:nvCxnSpPr>
        <p:spPr>
          <a:xfrm rot="16200000" flipH="1">
            <a:off x="3765363" y="36891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6" idx="5"/>
          </p:cNvCxnSpPr>
          <p:nvPr/>
        </p:nvCxnSpPr>
        <p:spPr>
          <a:xfrm rot="16200000" flipV="1">
            <a:off x="2850963" y="42987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3" idx="3"/>
          </p:cNvCxnSpPr>
          <p:nvPr/>
        </p:nvCxnSpPr>
        <p:spPr>
          <a:xfrm rot="5400000" flipH="1" flipV="1">
            <a:off x="3765363" y="5746563"/>
            <a:ext cx="470274" cy="622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0"/>
            <a:endCxn id="8" idx="4"/>
          </p:cNvCxnSpPr>
          <p:nvPr/>
        </p:nvCxnSpPr>
        <p:spPr>
          <a:xfrm rot="5400000" flipH="1" flipV="1">
            <a:off x="3048000" y="4343400"/>
            <a:ext cx="914400" cy="158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7"/>
            <a:endCxn id="7" idx="3"/>
          </p:cNvCxnSpPr>
          <p:nvPr/>
        </p:nvCxnSpPr>
        <p:spPr>
          <a:xfrm rot="5400000" flipH="1" flipV="1">
            <a:off x="3765363" y="42987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1"/>
            <a:endCxn id="14" idx="5"/>
          </p:cNvCxnSpPr>
          <p:nvPr/>
        </p:nvCxnSpPr>
        <p:spPr>
          <a:xfrm rot="16200000" flipV="1">
            <a:off x="2927163" y="5746563"/>
            <a:ext cx="470274" cy="6226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10" idx="2"/>
          </p:cNvCxnSpPr>
          <p:nvPr/>
        </p:nvCxnSpPr>
        <p:spPr>
          <a:xfrm>
            <a:off x="4572000" y="43434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10" idx="4"/>
          </p:cNvCxnSpPr>
          <p:nvPr/>
        </p:nvCxnSpPr>
        <p:spPr>
          <a:xfrm rot="5400000" flipH="1" flipV="1">
            <a:off x="5562600" y="5029200"/>
            <a:ext cx="1066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6"/>
            <a:endCxn id="12" idx="2"/>
          </p:cNvCxnSpPr>
          <p:nvPr/>
        </p:nvCxnSpPr>
        <p:spPr>
          <a:xfrm>
            <a:off x="4572000" y="57150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6"/>
            <a:endCxn id="13" idx="2"/>
          </p:cNvCxnSpPr>
          <p:nvPr/>
        </p:nvCxnSpPr>
        <p:spPr>
          <a:xfrm>
            <a:off x="2895600" y="5715000"/>
            <a:ext cx="1371600" cy="158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Randomly select pairs; link &amp; remove</a:t>
            </a:r>
          </a:p>
          <a:p>
            <a:pPr marL="342900" lvl="1" indent="-342900" algn="ctr">
              <a:buNone/>
            </a:pPr>
            <a:r>
              <a:rPr lang="en-US" sz="4400" dirty="0" smtClean="0"/>
              <a:t>1112233445566677788999</a:t>
            </a:r>
          </a:p>
          <a:p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 rot="16200000">
            <a:off x="4267200" y="1905000"/>
            <a:ext cx="304800" cy="24384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581400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Links: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11" name="Left Bracket 10"/>
          <p:cNvSpPr/>
          <p:nvPr/>
        </p:nvSpPr>
        <p:spPr>
          <a:xfrm rot="16200000">
            <a:off x="48768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1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6,6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2628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6200000">
            <a:off x="70104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3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8,9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360920" y="2362200"/>
            <a:ext cx="29718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703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16200000">
            <a:off x="4381500" y="1409700"/>
            <a:ext cx="304800" cy="34290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75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362200"/>
            <a:ext cx="228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4104382"/>
            <a:ext cx="29738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1,4   1,5  2,4  6,8</a:t>
            </a:r>
          </a:p>
          <a:p>
            <a:r>
              <a:rPr lang="en-US" sz="3200" dirty="0" smtClean="0"/>
              <a:t>5,7   1,9  2,9  </a:t>
            </a:r>
            <a:endParaRPr lang="en-US" sz="3200" dirty="0"/>
          </a:p>
        </p:txBody>
      </p:sp>
      <p:grpSp>
        <p:nvGrpSpPr>
          <p:cNvPr id="27" name="Group 30"/>
          <p:cNvGrpSpPr/>
          <p:nvPr/>
        </p:nvGrpSpPr>
        <p:grpSpPr>
          <a:xfrm>
            <a:off x="228600" y="4038598"/>
            <a:ext cx="2362200" cy="628712"/>
            <a:chOff x="4648201" y="457198"/>
            <a:chExt cx="2362200" cy="628712"/>
          </a:xfrm>
        </p:grpSpPr>
        <p:sp>
          <p:nvSpPr>
            <p:cNvPr id="28" name="TextBox 27"/>
            <p:cNvSpPr txBox="1"/>
            <p:nvPr/>
          </p:nvSpPr>
          <p:spPr>
            <a:xfrm>
              <a:off x="4648201" y="685800"/>
              <a:ext cx="12954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self-link</a:t>
              </a:r>
              <a:endParaRPr lang="en-US" sz="2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0800000" flipV="1">
              <a:off x="5943601" y="457198"/>
              <a:ext cx="1066800" cy="3048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0"/>
          <p:cNvGrpSpPr/>
          <p:nvPr/>
        </p:nvGrpSpPr>
        <p:grpSpPr>
          <a:xfrm>
            <a:off x="4800600" y="3505200"/>
            <a:ext cx="3733800" cy="400110"/>
            <a:chOff x="4495801" y="-76200"/>
            <a:chExt cx="3733800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4876801" y="-76200"/>
              <a:ext cx="33528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duplicate link: multi-graph!</a:t>
              </a:r>
              <a:endParaRPr lang="en-US" sz="2000" dirty="0"/>
            </a:p>
          </p:txBody>
        </p:sp>
        <p:cxnSp>
          <p:nvCxnSpPr>
            <p:cNvPr id="37" name="Straight Connector 36"/>
            <p:cNvCxnSpPr>
              <a:stCxn id="36" idx="1"/>
              <a:endCxn id="23" idx="3"/>
            </p:cNvCxnSpPr>
            <p:nvPr/>
          </p:nvCxnSpPr>
          <p:spPr>
            <a:xfrm rot="10800000" flipV="1">
              <a:off x="4495801" y="123854"/>
              <a:ext cx="381000" cy="168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09600" y="5181600"/>
            <a:ext cx="3124200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Despite self-links and duplicate links, new graph with similar degree distribution!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3246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10200" y="4191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410200" y="5257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0010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686800" y="5334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0010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3246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6482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410200" y="6400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Connector 51"/>
          <p:cNvCxnSpPr>
            <a:stCxn id="50" idx="0"/>
            <a:endCxn id="44" idx="3"/>
          </p:cNvCxnSpPr>
          <p:nvPr/>
        </p:nvCxnSpPr>
        <p:spPr>
          <a:xfrm rot="5400000" flipH="1" flipV="1">
            <a:off x="4419600" y="4832164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51" idx="0"/>
          </p:cNvCxnSpPr>
          <p:nvPr/>
        </p:nvCxnSpPr>
        <p:spPr>
          <a:xfrm rot="5400000">
            <a:off x="5143500" y="59817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1"/>
            <a:endCxn id="42" idx="5"/>
          </p:cNvCxnSpPr>
          <p:nvPr/>
        </p:nvCxnSpPr>
        <p:spPr>
          <a:xfrm rot="16200000" flipV="1">
            <a:off x="4946463" y="4794063"/>
            <a:ext cx="3178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9" idx="7"/>
          </p:cNvCxnSpPr>
          <p:nvPr/>
        </p:nvCxnSpPr>
        <p:spPr>
          <a:xfrm rot="5400000">
            <a:off x="6851463" y="4717863"/>
            <a:ext cx="927474" cy="1460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7"/>
            <a:endCxn id="44" idx="4"/>
          </p:cNvCxnSpPr>
          <p:nvPr/>
        </p:nvCxnSpPr>
        <p:spPr>
          <a:xfrm rot="5400000" flipH="1" flipV="1">
            <a:off x="4527363" y="4876801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6"/>
            <a:endCxn id="43" idx="2"/>
          </p:cNvCxnSpPr>
          <p:nvPr/>
        </p:nvCxnSpPr>
        <p:spPr>
          <a:xfrm>
            <a:off x="4800600" y="4876800"/>
            <a:ext cx="15240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6"/>
            <a:endCxn id="48" idx="3"/>
          </p:cNvCxnSpPr>
          <p:nvPr/>
        </p:nvCxnSpPr>
        <p:spPr>
          <a:xfrm flipV="1">
            <a:off x="5715000" y="6127563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6"/>
            <a:endCxn id="46" idx="1"/>
          </p:cNvCxnSpPr>
          <p:nvPr/>
        </p:nvCxnSpPr>
        <p:spPr>
          <a:xfrm>
            <a:off x="5715000" y="4343400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0"/>
            <a:endCxn id="46" idx="4"/>
          </p:cNvCxnSpPr>
          <p:nvPr/>
        </p:nvCxnSpPr>
        <p:spPr>
          <a:xfrm rot="5400000" flipH="1" flipV="1">
            <a:off x="7734300" y="54483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6"/>
            <a:endCxn id="48" idx="2"/>
          </p:cNvCxnSpPr>
          <p:nvPr/>
        </p:nvCxnSpPr>
        <p:spPr>
          <a:xfrm>
            <a:off x="6629400" y="6019800"/>
            <a:ext cx="13716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5"/>
            <a:endCxn id="49" idx="1"/>
          </p:cNvCxnSpPr>
          <p:nvPr/>
        </p:nvCxnSpPr>
        <p:spPr>
          <a:xfrm rot="16200000" flipH="1">
            <a:off x="5822763" y="5365563"/>
            <a:ext cx="3940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10" grpId="0"/>
      <p:bldP spid="11" grpId="0" animBg="1"/>
      <p:bldP spid="11" grpId="1" animBg="1"/>
      <p:bldP spid="12" grpId="0"/>
      <p:bldP spid="13" grpId="0" animBg="1"/>
      <p:bldP spid="15" grpId="0" animBg="1"/>
      <p:bldP spid="16" grpId="0" animBg="1"/>
      <p:bldP spid="16" grpId="1" animBg="1"/>
      <p:bldP spid="17" grpId="0"/>
      <p:bldP spid="18" grpId="0" animBg="1"/>
      <p:bldP spid="19" grpId="0" animBg="1"/>
      <p:bldP spid="22" grpId="0" animBg="1"/>
      <p:bldP spid="22" grpId="1" animBg="1"/>
      <p:bldP spid="23" grpId="0"/>
      <p:bldP spid="24" grpId="0" animBg="1"/>
      <p:bldP spid="25" grpId="0" animBg="1"/>
      <p:bldP spid="26" grpId="0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your midterm!!!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A Network is a Graph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u="sng" strike="noStrike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trike="noStrike" spc="-1" dirty="0" smtClean="0">
                <a:solidFill>
                  <a:srgbClr val="000000"/>
                </a:solidFill>
                <a:latin typeface="Cambria"/>
              </a:rPr>
              <a:t>graph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G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is a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tuple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V, 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E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connect vertices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An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adjacency matrix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shows which vertices are connected.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419600"/>
            <a:ext cx="2209800" cy="210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343400" y="4206242"/>
          <a:ext cx="3429006" cy="2575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  <a:gridCol w="244929"/>
              </a:tblGrid>
              <a:tr h="17663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K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</a:t>
                      </a:r>
                      <a:endParaRPr lang="en-US" sz="1100" dirty="0"/>
                    </a:p>
                  </a:txBody>
                  <a:tcPr marL="0" marR="0" marT="0" marB="0"/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92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...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K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</a:tr>
              <a:tr h="1766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Graphs: Undirected/Directed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0" y="144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7"/>
            <a:endCxn id="4" idx="3"/>
          </p:cNvCxnSpPr>
          <p:nvPr/>
        </p:nvCxnSpPr>
        <p:spPr>
          <a:xfrm rot="5400000" flipH="1" flipV="1">
            <a:off x="2082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4" idx="5"/>
          </p:cNvCxnSpPr>
          <p:nvPr/>
        </p:nvCxnSpPr>
        <p:spPr>
          <a:xfrm rot="16200000" flipV="1">
            <a:off x="2844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3124200" y="28194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 rot="16200000" flipH="1">
            <a:off x="2272926" y="24253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8" idx="4"/>
          </p:cNvCxnSpPr>
          <p:nvPr/>
        </p:nvCxnSpPr>
        <p:spPr>
          <a:xfrm rot="16200000" flipV="1">
            <a:off x="1828800" y="27432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1447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66294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626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7"/>
            <a:endCxn id="14" idx="3"/>
          </p:cNvCxnSpPr>
          <p:nvPr/>
        </p:nvCxnSpPr>
        <p:spPr>
          <a:xfrm rot="5400000" flipH="1" flipV="1">
            <a:off x="5816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1"/>
            <a:endCxn id="14" idx="5"/>
          </p:cNvCxnSpPr>
          <p:nvPr/>
        </p:nvCxnSpPr>
        <p:spPr>
          <a:xfrm rot="16200000" flipV="1">
            <a:off x="6578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4"/>
            <a:endCxn id="16" idx="0"/>
          </p:cNvCxnSpPr>
          <p:nvPr/>
        </p:nvCxnSpPr>
        <p:spPr>
          <a:xfrm rot="5400000">
            <a:off x="6858000" y="2819400"/>
            <a:ext cx="304800" cy="1524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5"/>
            <a:endCxn id="16" idx="1"/>
          </p:cNvCxnSpPr>
          <p:nvPr/>
        </p:nvCxnSpPr>
        <p:spPr>
          <a:xfrm rot="16200000" flipH="1">
            <a:off x="6006726" y="2425326"/>
            <a:ext cx="483348" cy="9405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8" idx="4"/>
          </p:cNvCxnSpPr>
          <p:nvPr/>
        </p:nvCxnSpPr>
        <p:spPr>
          <a:xfrm rot="16200000" flipV="1">
            <a:off x="5562600" y="2743200"/>
            <a:ext cx="304800" cy="3048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2"/>
          <p:cNvSpPr txBox="1"/>
          <p:nvPr/>
        </p:nvSpPr>
        <p:spPr>
          <a:xfrm>
            <a:off x="457200" y="3810000"/>
            <a:ext cx="8229240" cy="231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Edges: defined by 2 vertices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and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u</a:t>
            </a:r>
            <a:endParaRPr lang="en-US" sz="4000" b="0" strike="noStrike" spc="-1" dirty="0" smtClean="0">
              <a:solidFill>
                <a:srgbClr val="000000"/>
              </a:solidFill>
              <a:latin typeface="Cambria"/>
            </a:endParaRP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Undirected: unordered 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u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Directed: ordered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u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</p:txBody>
      </p:sp>
      <p:sp>
        <p:nvSpPr>
          <p:cNvPr id="26" name="Content Placeholder 10"/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6" rtlCol="0" anchor="ctr" anchorCtr="0">
            <a:normAutofit fontScale="925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SNA Introduction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Graphs</a:t>
            </a:r>
          </a:p>
          <a:p>
            <a:pPr marL="228600" lvl="0"/>
            <a:r>
              <a:rPr lang="en-US" sz="1200" dirty="0" smtClean="0">
                <a:solidFill>
                  <a:schemeClr val="bg1"/>
                </a:solidFill>
              </a:rPr>
              <a:t>  A. Basics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Beyond nodes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Beyond edges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Network Structure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Components, clusters, 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Ties &amp; Bridges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Centrality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Community Detection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Graph bisection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Edge removal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Hierarchical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clust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Stoch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. block models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Random Graphs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model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Small worlds</a:t>
            </a:r>
          </a:p>
          <a:p>
            <a:pPr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5965</TotalTime>
  <Words>8942</Words>
  <Application>LibreOffice/5.4.3.2$Linux_X86_64 LibreOffice_project/40m0$Build-2</Application>
  <PresentationFormat>On-screen Show (4:3)</PresentationFormat>
  <Paragraphs>2807</Paragraphs>
  <Slides>64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AAIT Theme</vt:lpstr>
      <vt:lpstr>Microsoft Equation 3.0</vt:lpstr>
      <vt:lpstr>Midterm Exam Review</vt:lpstr>
      <vt:lpstr>Outline</vt:lpstr>
      <vt:lpstr>Re-Introduction to SNA</vt:lpstr>
      <vt:lpstr>Slide 4</vt:lpstr>
      <vt:lpstr>Slide 5</vt:lpstr>
      <vt:lpstr>Slide 6</vt:lpstr>
      <vt:lpstr>Graph Theory</vt:lpstr>
      <vt:lpstr>Slide 8</vt:lpstr>
      <vt:lpstr>Slide 9</vt:lpstr>
      <vt:lpstr>Practice:</vt:lpstr>
      <vt:lpstr>Slide 11</vt:lpstr>
      <vt:lpstr>Directed: In- &amp; Out-Degree</vt:lpstr>
      <vt:lpstr>Degree Distribution</vt:lpstr>
      <vt:lpstr>Avg. node degree, Connectance</vt:lpstr>
      <vt:lpstr>Practice:</vt:lpstr>
      <vt:lpstr>Slide 16</vt:lpstr>
      <vt:lpstr>Slide 17</vt:lpstr>
      <vt:lpstr>Slide 18</vt:lpstr>
      <vt:lpstr>Distance-based Metrics</vt:lpstr>
      <vt:lpstr>Practice:</vt:lpstr>
      <vt:lpstr>Network Structure</vt:lpstr>
      <vt:lpstr>Slide 22</vt:lpstr>
      <vt:lpstr>Giant Components</vt:lpstr>
      <vt:lpstr>Cliques</vt:lpstr>
      <vt:lpstr>Clustering Coefficient</vt:lpstr>
      <vt:lpstr>Community structure</vt:lpstr>
      <vt:lpstr>Structural equivalence</vt:lpstr>
      <vt:lpstr>Practice:</vt:lpstr>
      <vt:lpstr>Bridges</vt:lpstr>
      <vt:lpstr>Local Bridges</vt:lpstr>
      <vt:lpstr>Neighborhood Overlap</vt:lpstr>
      <vt:lpstr>Local Bridges must be Weak Ties!</vt:lpstr>
      <vt:lpstr>Practice:</vt:lpstr>
      <vt:lpstr>Degree Centrality</vt:lpstr>
      <vt:lpstr>Betweenness Centrality</vt:lpstr>
      <vt:lpstr>Closeness Centrality</vt:lpstr>
      <vt:lpstr>Information Centrality</vt:lpstr>
      <vt:lpstr>Practice:</vt:lpstr>
      <vt:lpstr>Group Exercise (E&amp;K 2.4.1):</vt:lpstr>
      <vt:lpstr>Group Exercise (E&amp;K 2.4.2):</vt:lpstr>
      <vt:lpstr>Community Detection</vt:lpstr>
      <vt:lpstr>Graph Bisection Intuition</vt:lpstr>
      <vt:lpstr>CONCOR Graph Bisection </vt:lpstr>
      <vt:lpstr>Practice:</vt:lpstr>
      <vt:lpstr>Girvan-Newman Edge Removal</vt:lpstr>
      <vt:lpstr>Computing Betweenness</vt:lpstr>
      <vt:lpstr>Modularity thresholding</vt:lpstr>
      <vt:lpstr>Practice:</vt:lpstr>
      <vt:lpstr>Intuition: Hierarchical Clustering</vt:lpstr>
      <vt:lpstr>Hier. Clustering Example (1)</vt:lpstr>
      <vt:lpstr>Hier. Clustering Example (2)</vt:lpstr>
      <vt:lpstr>Result: Cluster Dendrogram</vt:lpstr>
      <vt:lpstr>Practice:</vt:lpstr>
      <vt:lpstr>Stochastic Block Models</vt:lpstr>
      <vt:lpstr>Simplify: In- or Out-block</vt:lpstr>
      <vt:lpstr>Maximum Likelihood Algorithm </vt:lpstr>
      <vt:lpstr>Practice:</vt:lpstr>
      <vt:lpstr>Random Graphs</vt:lpstr>
      <vt:lpstr>Binomial Link Formation Erdös and Rényi, 1959-1961</vt:lpstr>
      <vt:lpstr>Probability of Node degree d</vt:lpstr>
      <vt:lpstr>Watts-Strogatz Small World</vt:lpstr>
      <vt:lpstr>Configuration Model</vt:lpstr>
      <vt:lpstr>Add links</vt:lpstr>
      <vt:lpstr>Ready for your midterm!!!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391</cp:revision>
  <dcterms:created xsi:type="dcterms:W3CDTF">2018-03-07T10:46:38Z</dcterms:created>
  <dcterms:modified xsi:type="dcterms:W3CDTF">2018-04-18T21:58:04Z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