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9"/>
  </p:notesMasterIdLst>
  <p:sldIdLst>
    <p:sldId id="256" r:id="rId2"/>
    <p:sldId id="325" r:id="rId3"/>
    <p:sldId id="326" r:id="rId4"/>
    <p:sldId id="308" r:id="rId5"/>
    <p:sldId id="322" r:id="rId6"/>
    <p:sldId id="327" r:id="rId7"/>
    <p:sldId id="316" r:id="rId8"/>
    <p:sldId id="318" r:id="rId9"/>
    <p:sldId id="328" r:id="rId10"/>
    <p:sldId id="329" r:id="rId11"/>
    <p:sldId id="330" r:id="rId12"/>
    <p:sldId id="336" r:id="rId13"/>
    <p:sldId id="342" r:id="rId14"/>
    <p:sldId id="341" r:id="rId15"/>
    <p:sldId id="347" r:id="rId16"/>
    <p:sldId id="343" r:id="rId17"/>
    <p:sldId id="345" r:id="rId18"/>
    <p:sldId id="346" r:id="rId19"/>
    <p:sldId id="337" r:id="rId20"/>
    <p:sldId id="317" r:id="rId21"/>
    <p:sldId id="319" r:id="rId22"/>
    <p:sldId id="331" r:id="rId23"/>
    <p:sldId id="332" r:id="rId24"/>
    <p:sldId id="333" r:id="rId25"/>
    <p:sldId id="335" r:id="rId26"/>
    <p:sldId id="339" r:id="rId27"/>
    <p:sldId id="334" r:id="rId2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65" autoAdjust="0"/>
    <p:restoredTop sz="83257" autoAdjust="0"/>
  </p:normalViewPr>
  <p:slideViewPr>
    <p:cSldViewPr>
      <p:cViewPr>
        <p:scale>
          <a:sx n="75" d="100"/>
          <a:sy n="75" d="100"/>
        </p:scale>
        <p:origin x="-52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gonstw/socialnets18" TargetMode="External"/><Relationship Id="rId2" Type="http://schemas.openxmlformats.org/officeDocument/2006/relationships/hyperlink" Target="https://aaititsc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u.stephen.t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Communities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4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3.6 &amp; MOJ 13.2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Detection/</a:t>
            </a:r>
            <a:br>
              <a:rPr lang="en-US" dirty="0" smtClean="0"/>
            </a:br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CONCOR, edge removal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7826" y="762000"/>
            <a:ext cx="8461374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find</a:t>
            </a:r>
            <a:r>
              <a:rPr lang="en-US" dirty="0" smtClean="0"/>
              <a:t> </a:t>
            </a:r>
            <a:r>
              <a:rPr lang="en-US" b="1" dirty="0" smtClean="0"/>
              <a:t>communities</a:t>
            </a:r>
            <a:r>
              <a:rPr lang="en-US" dirty="0" smtClean="0"/>
              <a:t>/clusters/partitions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5029200" y="3871530"/>
            <a:ext cx="4114800" cy="295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3581400"/>
            <a:ext cx="510540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Literature: no consensus!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(Un-)observed node traits?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Influence on node behavior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Observable network structure?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Link formation properties?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 are you looking?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CONvergance</a:t>
            </a:r>
            <a:r>
              <a:rPr lang="en-US" dirty="0" smtClean="0"/>
              <a:t> of iterated </a:t>
            </a:r>
            <a:r>
              <a:rPr lang="en-US" dirty="0" err="1" smtClean="0"/>
              <a:t>CORrelations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</a:t>
            </a:r>
            <a:r>
              <a:rPr lang="en-US" b="1" dirty="0" smtClean="0"/>
              <a:t>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pre-calc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Adjacency Matrix</a:t>
            </a:r>
            <a:endParaRPr lang="en-US" dirty="0"/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6670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86200" y="1676400"/>
          <a:ext cx="5181596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Pearson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related are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sz="2400" dirty="0" smtClean="0"/>
              <a:t>+1: positively related</a:t>
            </a:r>
          </a:p>
          <a:p>
            <a:pPr lvl="2">
              <a:buNone/>
            </a:pPr>
            <a:r>
              <a:rPr lang="en-US" sz="2400" dirty="0" smtClean="0"/>
              <a:t>0: not related</a:t>
            </a:r>
          </a:p>
          <a:p>
            <a:pPr lvl="2">
              <a:buNone/>
            </a:pPr>
            <a:r>
              <a:rPr lang="en-US" sz="2400" dirty="0" smtClean="0"/>
              <a:t>-1: inversely related</a:t>
            </a:r>
          </a:p>
          <a:p>
            <a:r>
              <a:rPr lang="en-US" dirty="0" smtClean="0"/>
              <a:t>How to calculate it (for a sample)?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286000" y="4724400"/>
          <a:ext cx="3653306" cy="1752600"/>
        </p:xfrm>
        <a:graphic>
          <a:graphicData uri="http://schemas.openxmlformats.org/presentationml/2006/ole">
            <p:oleObj spid="_x0000_s137219" name="Microsoft Equation 3.0" r:id="rId3" imgW="1879560" imgH="901440" progId="Equation.3">
              <p:embed/>
            </p:oleObj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5334000" y="4572000"/>
            <a:ext cx="2819400" cy="1384995"/>
            <a:chOff x="5943601" y="838200"/>
            <a:chExt cx="2819400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7010401" y="838200"/>
              <a:ext cx="1752600" cy="1384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mean value </a:t>
              </a:r>
              <a:r>
                <a:rPr lang="en-US" sz="2800" dirty="0" smtClean="0"/>
                <a:t>of </a:t>
              </a:r>
              <a:r>
                <a:rPr lang="en-US" sz="2800" i="1" dirty="0" smtClean="0"/>
                <a:t>Y </a:t>
              </a:r>
              <a:r>
                <a:rPr lang="en-US" sz="2800" dirty="0" smtClean="0"/>
                <a:t>sample</a:t>
              </a:r>
              <a:endParaRPr lang="en-US" sz="2800" dirty="0"/>
            </a:p>
          </p:txBody>
        </p:sp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5943601" y="1447800"/>
              <a:ext cx="1066800" cy="82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9"/>
          <p:cNvGrpSpPr/>
          <p:nvPr/>
        </p:nvGrpSpPr>
        <p:grpSpPr>
          <a:xfrm>
            <a:off x="2895600" y="4191000"/>
            <a:ext cx="2971799" cy="738833"/>
            <a:chOff x="5357445" y="6502400"/>
            <a:chExt cx="3314698" cy="738833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445" y="6502400"/>
              <a:ext cx="331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covariance of </a:t>
              </a:r>
              <a:r>
                <a:rPr lang="en-US" sz="2400" i="1" dirty="0" smtClean="0"/>
                <a:t>X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Y</a:t>
              </a:r>
              <a:endParaRPr lang="en-US" sz="2400" i="1" dirty="0"/>
            </a:p>
          </p:txBody>
        </p:sp>
      </p:grpSp>
      <p:grpSp>
        <p:nvGrpSpPr>
          <p:cNvPr id="16" name="Group 43"/>
          <p:cNvGrpSpPr/>
          <p:nvPr/>
        </p:nvGrpSpPr>
        <p:grpSpPr>
          <a:xfrm>
            <a:off x="3276600" y="6320135"/>
            <a:ext cx="4234044" cy="614065"/>
            <a:chOff x="4088727" y="6248400"/>
            <a:chExt cx="5459679" cy="61406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727" y="6400800"/>
              <a:ext cx="545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standard deviation of </a:t>
              </a:r>
              <a:r>
                <a:rPr lang="en-US" sz="2400" i="1" dirty="0" smtClean="0"/>
                <a:t>Y </a:t>
              </a:r>
              <a:r>
                <a:rPr lang="en-US" sz="2400" dirty="0" smtClean="0"/>
                <a:t>sample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adjacency matrix</a:t>
            </a:r>
          </a:p>
          <a:p>
            <a:pPr lvl="1"/>
            <a:r>
              <a:rPr lang="en-US" dirty="0" smtClean="0"/>
              <a:t>2D adjacency matrix -&gt; 2D correlation matrix</a:t>
            </a:r>
          </a:p>
          <a:p>
            <a:pPr lvl="1"/>
            <a:r>
              <a:rPr lang="en-US" dirty="0" smtClean="0"/>
              <a:t>Iterate!... Will become stable…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Iterated Correlation Matrices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7620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7620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38862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38862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54400" y="2133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362700" y="36195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454400" y="5372100"/>
            <a:ext cx="68579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38" y="7620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7620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862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862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</a:t>
            </a:r>
            <a:r>
              <a:rPr lang="en-US" sz="2800" i="1" baseline="30000" dirty="0" smtClean="0"/>
              <a:t>t</a:t>
            </a:r>
            <a:r>
              <a:rPr lang="en-US" sz="2800" baseline="30000" dirty="0" smtClean="0"/>
              <a:t>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" y="1371600"/>
            <a:ext cx="28194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006600"/>
            <a:ext cx="2819400" cy="2159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371600"/>
            <a:ext cx="22098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019300"/>
            <a:ext cx="2209800" cy="2032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785812"/>
            <a:ext cx="304800" cy="1423988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5200" y="774700"/>
            <a:ext cx="342900" cy="14351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5638800"/>
            <a:ext cx="25145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+1, -1: Two communities!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similarity by correlation</a:t>
            </a:r>
          </a:p>
          <a:p>
            <a:r>
              <a:rPr lang="en-US" dirty="0" smtClean="0"/>
              <a:t>Iterate to stability, bisect graph</a:t>
            </a:r>
          </a:p>
          <a:p>
            <a:r>
              <a:rPr lang="en-US" dirty="0" smtClean="0"/>
              <a:t>Repeat!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Meaningful bisection?</a:t>
            </a:r>
          </a:p>
          <a:p>
            <a:pPr lvl="1"/>
            <a:r>
              <a:rPr lang="en-US" dirty="0" smtClean="0"/>
              <a:t>How many bisections?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Girvan-Newman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Lab Thursday, 27</a:t>
            </a:r>
            <a:r>
              <a:rPr lang="en-US" baseline="30000" dirty="0" smtClean="0"/>
              <a:t>th</a:t>
            </a:r>
            <a:r>
              <a:rPr lang="en-US" dirty="0" smtClean="0"/>
              <a:t> March 2018 @ 8:30am. </a:t>
            </a:r>
            <a:r>
              <a:rPr lang="en-US" b="1" u="sng" dirty="0" smtClean="0">
                <a:solidFill>
                  <a:srgbClr val="FF0000"/>
                </a:solidFill>
              </a:rPr>
              <a:t>Assignment1 is due!!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Absence </a:t>
            </a:r>
            <a:r>
              <a:rPr lang="en-US" b="1" dirty="0" smtClean="0"/>
              <a:t>Update</a:t>
            </a:r>
            <a:r>
              <a:rPr lang="en-US" dirty="0" smtClean="0"/>
              <a:t>: Absences will be counted from 8</a:t>
            </a:r>
            <a:r>
              <a:rPr lang="en-US" baseline="30000" dirty="0" smtClean="0"/>
              <a:t>th</a:t>
            </a:r>
            <a:r>
              <a:rPr lang="en-US" dirty="0" smtClean="0"/>
              <a:t> March. Most students already have 2-4 absences! </a:t>
            </a:r>
            <a:r>
              <a:rPr lang="en-US" dirty="0" smtClean="0"/>
              <a:t>However, if the </a:t>
            </a:r>
            <a:r>
              <a:rPr lang="en-US" dirty="0" smtClean="0"/>
              <a:t>instructor cancels/is late, </a:t>
            </a:r>
            <a:r>
              <a:rPr lang="en-US" dirty="0" smtClean="0"/>
              <a:t>subtract that # absences/</a:t>
            </a:r>
            <a:r>
              <a:rPr lang="en-US" dirty="0" err="1" smtClean="0"/>
              <a:t>tardies</a:t>
            </a:r>
            <a:r>
              <a:rPr lang="en-US" dirty="0" smtClean="0"/>
              <a:t>.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</a:t>
            </a:r>
            <a:r>
              <a:rPr lang="en-US" b="1" dirty="0" smtClean="0"/>
              <a:t>work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No </a:t>
            </a:r>
            <a:r>
              <a:rPr lang="en-US" dirty="0" smtClean="0"/>
              <a:t>leniency on Assignment 0 late policy (earning 75%), make sure to submit, or else you’ll get an </a:t>
            </a:r>
            <a:r>
              <a:rPr lang="en-US" dirty="0" err="1" smtClean="0"/>
              <a:t>Fx</a:t>
            </a:r>
            <a:r>
              <a:rPr lang="en-US" dirty="0" smtClean="0"/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Mondays @ </a:t>
            </a:r>
            <a:r>
              <a:rPr lang="en-US" dirty="0" smtClean="0"/>
              <a:t>8:00am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 &amp; </a:t>
            </a:r>
            <a:r>
              <a:rPr lang="en-US" b="1" dirty="0" err="1" smtClean="0"/>
              <a:t>Github</a:t>
            </a:r>
            <a:r>
              <a:rPr lang="en-US" dirty="0" smtClean="0"/>
              <a:t>: Sign up for </a:t>
            </a:r>
            <a:r>
              <a:rPr lang="en-US" dirty="0" smtClean="0">
                <a:hlinkClick r:id="rId2"/>
              </a:rPr>
              <a:t>AAIT ITSC Slack</a:t>
            </a:r>
            <a:r>
              <a:rPr lang="en-US" dirty="0" smtClean="0"/>
              <a:t>. Also, to push to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, you need access. Email Dr. Stephen (</a:t>
            </a:r>
            <a:r>
              <a:rPr lang="en-US" dirty="0" smtClean="0">
                <a:hlinkClick r:id="rId4"/>
              </a:rPr>
              <a:t>wu.stephen.t@gmail.com</a:t>
            </a:r>
            <a:r>
              <a:rPr lang="en-US" dirty="0" smtClean="0"/>
              <a:t>) with your </a:t>
            </a:r>
            <a:r>
              <a:rPr lang="en-US" dirty="0" err="1" smtClean="0"/>
              <a:t>github</a:t>
            </a:r>
            <a:r>
              <a:rPr lang="en-US" dirty="0" smtClean="0"/>
              <a:t> username.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Removal		    </a:t>
            </a:r>
            <a:r>
              <a:rPr lang="en-US" sz="1800" b="0" dirty="0" smtClean="0">
                <a:solidFill>
                  <a:schemeClr val="bg2">
                    <a:lumMod val="50000"/>
                  </a:schemeClr>
                </a:solidFill>
              </a:rPr>
              <a:t>(Girvan-Newman 2002)</a:t>
            </a:r>
            <a:endParaRPr lang="en-US" sz="4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Local bridges connect weakly interacting parts of network</a:t>
            </a:r>
          </a:p>
          <a:p>
            <a:pPr lvl="1"/>
            <a:r>
              <a:rPr lang="en-US" dirty="0" smtClean="0"/>
              <a:t>Remove local bridges (weak ties)!</a:t>
            </a:r>
          </a:p>
          <a:p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Many bridges?</a:t>
            </a:r>
          </a:p>
          <a:p>
            <a:pPr lvl="1"/>
            <a:r>
              <a:rPr lang="en-US" dirty="0" smtClean="0"/>
              <a:t>No bridges?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410200"/>
            <a:ext cx="3733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err="1" smtClean="0"/>
              <a:t>Betweenness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(Or centrality, etc.)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flow </a:t>
            </a:r>
            <a:r>
              <a:rPr lang="en-US" dirty="0" smtClean="0"/>
              <a:t>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1</a:t>
            </a:r>
          </a:p>
          <a:p>
            <a:pPr lvl="1"/>
            <a:r>
              <a:rPr lang="en-US" dirty="0" smtClean="0"/>
              <a:t>Divide flow between shortest paths</a:t>
            </a:r>
            <a:endParaRPr lang="en-US" sz="2800" dirty="0" smtClean="0"/>
          </a:p>
          <a:p>
            <a:r>
              <a:rPr lang="en-US" u="sng" dirty="0" err="1" smtClean="0"/>
              <a:t>Dfn</a:t>
            </a:r>
            <a:r>
              <a:rPr lang="en-US" dirty="0" smtClean="0"/>
              <a:t>: The </a:t>
            </a:r>
            <a:r>
              <a:rPr lang="en-US" b="1" dirty="0" err="1" smtClean="0"/>
              <a:t>betweenness</a:t>
            </a:r>
            <a:r>
              <a:rPr lang="en-US" dirty="0" smtClean="0"/>
              <a:t> of edge </a:t>
            </a:r>
            <a:r>
              <a:rPr lang="en-US" i="1" dirty="0" smtClean="0"/>
              <a:t>e</a:t>
            </a:r>
            <a:r>
              <a:rPr lang="en-US" dirty="0" smtClean="0"/>
              <a:t> is the total flow for all pairs.</a:t>
            </a:r>
            <a:endParaRPr lang="en-US" dirty="0"/>
          </a:p>
        </p:txBody>
      </p:sp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4378325"/>
            <a:ext cx="4167187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881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</a:t>
            </a:r>
            <a:r>
              <a:rPr lang="en-US" i="1" dirty="0" err="1" smtClean="0"/>
              <a:t>betweenness</a:t>
            </a:r>
            <a:r>
              <a:rPr lang="en-US" dirty="0" smtClean="0"/>
              <a:t> for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7-8?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8-9?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22676"/>
            <a:ext cx="5309030" cy="315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3733800"/>
            <a:ext cx="5248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7259" y="3697941"/>
            <a:ext cx="5283294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146" y="3733800"/>
            <a:ext cx="5297301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node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Propagate flow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2058" y="2529840"/>
            <a:ext cx="6090622" cy="430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7677" y="2590801"/>
            <a:ext cx="4125010" cy="336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0" y="5257800"/>
            <a:ext cx="25146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When do</a:t>
            </a:r>
          </a:p>
          <a:p>
            <a:r>
              <a:rPr lang="en-US" sz="2800" dirty="0" smtClean="0"/>
              <a:t>      we stop???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(Stopping Criterion)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Intuition</a:t>
            </a:r>
            <a:r>
              <a:rPr lang="en-US" dirty="0" smtClean="0"/>
              <a:t>: More edges inside a community than random chance</a:t>
            </a:r>
          </a:p>
          <a:p>
            <a:endParaRPr lang="en-US" dirty="0"/>
          </a:p>
        </p:txBody>
      </p:sp>
      <p:grpSp>
        <p:nvGrpSpPr>
          <p:cNvPr id="7" name="Group 30"/>
          <p:cNvGrpSpPr/>
          <p:nvPr/>
        </p:nvGrpSpPr>
        <p:grpSpPr>
          <a:xfrm>
            <a:off x="2057400" y="3048000"/>
            <a:ext cx="2514600" cy="1371600"/>
            <a:chOff x="7467600" y="1447800"/>
            <a:chExt cx="2514600" cy="1371600"/>
          </a:xfrm>
        </p:grpSpPr>
        <p:sp>
          <p:nvSpPr>
            <p:cNvPr id="8" name="TextBox 7"/>
            <p:cNvSpPr txBox="1"/>
            <p:nvPr/>
          </p:nvSpPr>
          <p:spPr>
            <a:xfrm>
              <a:off x="7467600" y="14478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r>
                <a:rPr lang="en-US" sz="2400" i="1" baseline="-25000" dirty="0" smtClean="0"/>
                <a:t>v,u </a:t>
              </a:r>
              <a:r>
                <a:rPr lang="en-US" sz="2400" dirty="0" smtClean="0"/>
                <a:t>= 1 if there is an edge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u</a:t>
              </a:r>
              <a:endParaRPr lang="en-US" sz="2400" baseline="-25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9296400" y="2514600"/>
              <a:ext cx="5334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600200" y="4056444"/>
          <a:ext cx="6111240" cy="1353756"/>
        </p:xfrm>
        <a:graphic>
          <a:graphicData uri="http://schemas.openxmlformats.org/presentationml/2006/ole">
            <p:oleObj spid="_x0000_s115716" name="Microsoft Equation 3.0" r:id="rId3" imgW="2006280" imgH="444240" progId="Equation.3">
              <p:embed/>
            </p:oleObj>
          </a:graphicData>
        </a:graphic>
      </p:graphicFrame>
      <p:grpSp>
        <p:nvGrpSpPr>
          <p:cNvPr id="14" name="Group 30"/>
          <p:cNvGrpSpPr/>
          <p:nvPr/>
        </p:nvGrpSpPr>
        <p:grpSpPr>
          <a:xfrm>
            <a:off x="4495800" y="5257799"/>
            <a:ext cx="2514600" cy="1524001"/>
            <a:chOff x="7467600" y="1124128"/>
            <a:chExt cx="2514600" cy="1524001"/>
          </a:xfrm>
        </p:grpSpPr>
        <p:sp>
          <p:nvSpPr>
            <p:cNvPr id="15" name="TextBox 14"/>
            <p:cNvSpPr txBox="1"/>
            <p:nvPr/>
          </p:nvSpPr>
          <p:spPr>
            <a:xfrm>
              <a:off x="7467600" y="1447800"/>
              <a:ext cx="25146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Expected  edges in a random version (preview)</a:t>
              </a:r>
              <a:endParaRPr lang="en-US" sz="2400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8153401" y="1200328"/>
              <a:ext cx="304801" cy="1524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6096000" y="2819400"/>
            <a:ext cx="2743200" cy="1676400"/>
            <a:chOff x="7239000" y="1447800"/>
            <a:chExt cx="2743200" cy="1676400"/>
          </a:xfrm>
        </p:grpSpPr>
        <p:sp>
          <p:nvSpPr>
            <p:cNvPr id="23" name="TextBox 22"/>
            <p:cNvSpPr txBox="1"/>
            <p:nvPr/>
          </p:nvSpPr>
          <p:spPr>
            <a:xfrm>
              <a:off x="7239000" y="1447800"/>
              <a:ext cx="2743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community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u</a:t>
              </a:r>
              <a:r>
                <a:rPr lang="en-US" sz="2400" dirty="0" smtClean="0"/>
                <a:t> are assigned to; 1 if equal</a:t>
              </a:r>
              <a:endParaRPr lang="en-US" sz="24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8001000" y="2819400"/>
              <a:ext cx="4572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0"/>
          <p:cNvGrpSpPr/>
          <p:nvPr/>
        </p:nvGrpSpPr>
        <p:grpSpPr>
          <a:xfrm>
            <a:off x="1371600" y="5257800"/>
            <a:ext cx="2743200" cy="1135797"/>
            <a:chOff x="7239000" y="1143000"/>
            <a:chExt cx="2743200" cy="1135797"/>
          </a:xfrm>
        </p:grpSpPr>
        <p:sp>
          <p:nvSpPr>
            <p:cNvPr id="29" name="TextBox 28"/>
            <p:cNvSpPr txBox="1"/>
            <p:nvPr/>
          </p:nvSpPr>
          <p:spPr>
            <a:xfrm>
              <a:off x="7239000" y="1447800"/>
              <a:ext cx="27432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divide over all edges </a:t>
              </a:r>
              <a:r>
                <a:rPr lang="en-US" sz="2400" i="1" dirty="0" smtClean="0"/>
                <a:t>m</a:t>
              </a:r>
              <a:endParaRPr lang="en-US" sz="2400" baseline="-25000" dirty="0"/>
            </a:p>
          </p:txBody>
        </p:sp>
        <p:cxnSp>
          <p:nvCxnSpPr>
            <p:cNvPr id="30" name="Straight Connector 29"/>
            <p:cNvCxnSpPr>
              <a:endCxn id="29" idx="0"/>
            </p:cNvCxnSpPr>
            <p:nvPr/>
          </p:nvCxnSpPr>
          <p:spPr>
            <a:xfrm rot="5400000">
              <a:off x="8496300" y="1257300"/>
              <a:ext cx="3048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Remove edges</a:t>
            </a:r>
          </a:p>
          <a:p>
            <a:pPr lvl="1"/>
            <a:r>
              <a:rPr lang="en-US" dirty="0" smtClean="0"/>
              <a:t>E.g., pick by </a:t>
            </a:r>
            <a:r>
              <a:rPr lang="en-US" i="1" dirty="0" err="1" smtClean="0"/>
              <a:t>betweenness</a:t>
            </a:r>
            <a:endParaRPr lang="en-US" i="1" dirty="0" smtClean="0"/>
          </a:p>
          <a:p>
            <a:pPr lvl="1"/>
            <a:r>
              <a:rPr lang="en-US" dirty="0" smtClean="0"/>
              <a:t>This bisects the graph</a:t>
            </a:r>
          </a:p>
          <a:p>
            <a:r>
              <a:rPr lang="en-US" i="1" dirty="0" smtClean="0"/>
              <a:t>Modularity </a:t>
            </a:r>
            <a:r>
              <a:rPr lang="en-US" dirty="0" smtClean="0"/>
              <a:t>as stopping criterion</a:t>
            </a:r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Ok for several thousand nodes</a:t>
            </a:r>
          </a:p>
          <a:p>
            <a:pPr lvl="1"/>
            <a:r>
              <a:rPr lang="en-US" dirty="0" smtClean="0"/>
              <a:t>Bigger – need to approximate </a:t>
            </a:r>
            <a:r>
              <a:rPr lang="en-US" dirty="0" err="1" smtClean="0"/>
              <a:t>betweenness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Last: graph structure &amp; metrics</a:t>
            </a:r>
          </a:p>
          <a:p>
            <a:r>
              <a:rPr lang="en-US" dirty="0" smtClean="0"/>
              <a:t>What is community?</a:t>
            </a:r>
          </a:p>
          <a:p>
            <a:r>
              <a:rPr lang="en-US" dirty="0" smtClean="0"/>
              <a:t>Finding communities</a:t>
            </a:r>
          </a:p>
          <a:p>
            <a:pPr lvl="1"/>
            <a:r>
              <a:rPr lang="en-US" dirty="0" smtClean="0"/>
              <a:t>CONCOR</a:t>
            </a:r>
          </a:p>
          <a:p>
            <a:pPr lvl="1"/>
            <a:r>
              <a:rPr lang="en-US" dirty="0" smtClean="0"/>
              <a:t>Edge </a:t>
            </a:r>
            <a:r>
              <a:rPr lang="en-US" dirty="0" smtClean="0"/>
              <a:t>removal (Girvan-Newman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Network=Graph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graph </a:t>
            </a:r>
            <a:r>
              <a:rPr lang="en-US" i="1" spc="-1" dirty="0" smtClean="0">
                <a:solidFill>
                  <a:srgbClr val="000000"/>
                </a:solidFill>
              </a:rPr>
              <a:t>G</a:t>
            </a:r>
            <a:r>
              <a:rPr lang="en-US" spc="-1" dirty="0" smtClean="0">
                <a:solidFill>
                  <a:srgbClr val="000000"/>
                </a:solidFill>
              </a:rPr>
              <a:t> is a </a:t>
            </a:r>
            <a:r>
              <a:rPr lang="en-US" spc="-1" dirty="0" err="1" smtClean="0">
                <a:solidFill>
                  <a:srgbClr val="000000"/>
                </a:solidFill>
              </a:rPr>
              <a:t>tuple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i="1" spc="-1" dirty="0" smtClean="0">
                <a:solidFill>
                  <a:srgbClr val="000000"/>
                </a:solidFill>
              </a:rPr>
              <a:t>V, E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</a:rPr>
              <a:t>Edges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E </a:t>
            </a:r>
            <a:r>
              <a:rPr lang="en-US" sz="4000" spc="-1" dirty="0" smtClean="0">
                <a:solidFill>
                  <a:srgbClr val="000000"/>
                </a:solidFill>
              </a:rPr>
              <a:t>connect vertices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spc="-1" dirty="0" smtClean="0">
              <a:solidFill>
                <a:srgbClr val="000000"/>
              </a:solidFill>
            </a:endParaRP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neighbor set </a:t>
            </a: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is the set of vertices adjacent to 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0" name="TextShape 2"/>
          <p:cNvSpPr txBox="1"/>
          <p:nvPr/>
        </p:nvSpPr>
        <p:spPr>
          <a:xfrm>
            <a:off x="1981200" y="266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858000" y="1143000"/>
            <a:ext cx="1752599" cy="685800"/>
            <a:chOff x="6934201" y="838200"/>
            <a:chExt cx="1752599" cy="685800"/>
          </a:xfrm>
        </p:grpSpPr>
        <p:sp>
          <p:nvSpPr>
            <p:cNvPr id="32" name="TextBox 31"/>
            <p:cNvSpPr txBox="1"/>
            <p:nvPr/>
          </p:nvSpPr>
          <p:spPr>
            <a:xfrm>
              <a:off x="7239000" y="838200"/>
              <a:ext cx="1447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vertices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934201" y="1219200"/>
              <a:ext cx="304802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7239000" y="1828800"/>
            <a:ext cx="1760518" cy="523220"/>
            <a:chOff x="7002482" y="1981200"/>
            <a:chExt cx="1760518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7535882" y="1981200"/>
              <a:ext cx="1227118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edges</a:t>
              </a:r>
              <a:endParaRPr lang="en-US" sz="2800" dirty="0"/>
            </a:p>
          </p:txBody>
        </p:sp>
        <p:cxnSp>
          <p:nvCxnSpPr>
            <p:cNvPr id="42" name="Straight Connector 41"/>
            <p:cNvCxnSpPr>
              <a:stCxn id="38" idx="1"/>
            </p:cNvCxnSpPr>
            <p:nvPr/>
          </p:nvCxnSpPr>
          <p:spPr>
            <a:xfrm rot="10800000">
              <a:off x="7002482" y="2133600"/>
              <a:ext cx="533400" cy="1092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&gt; 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Bridging “communities”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57200" y="4572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451223" y="4229207"/>
              <a:ext cx="342900" cy="5681151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3581400" y="838200"/>
            <a:ext cx="2971800" cy="36576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838200"/>
            <a:ext cx="2971800" cy="36576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define</a:t>
            </a:r>
            <a:r>
              <a:rPr lang="en-US" dirty="0" smtClean="0"/>
              <a:t> a </a:t>
            </a:r>
            <a:r>
              <a:rPr lang="en-US" b="1" dirty="0" smtClean="0"/>
              <a:t>community</a:t>
            </a:r>
            <a:r>
              <a:rPr lang="en-US" dirty="0" smtClean="0"/>
              <a:t>/cluster/partition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4306888" y="3352800"/>
            <a:ext cx="4837112" cy="347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Two nodes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</a:t>
            </a:r>
            <a:r>
              <a:rPr lang="en-US" b="1" dirty="0" smtClean="0"/>
              <a:t>structurally equivalent </a:t>
            </a:r>
            <a:r>
              <a:rPr lang="en-US" dirty="0" smtClean="0"/>
              <a:t>for graph </a:t>
            </a:r>
            <a:r>
              <a:rPr lang="en-US" i="1" dirty="0" smtClean="0"/>
              <a:t>G</a:t>
            </a:r>
            <a:r>
              <a:rPr lang="en-US" dirty="0" smtClean="0"/>
              <a:t> if: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relationships to all other nodes are identical!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practice: too rigid</a:t>
            </a:r>
          </a:p>
          <a:p>
            <a:r>
              <a:rPr lang="en-US" dirty="0" smtClean="0"/>
              <a:t>Group into </a:t>
            </a:r>
            <a:r>
              <a:rPr lang="en-US" b="1" dirty="0" smtClean="0"/>
              <a:t>equivalence classes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286000" y="2362200"/>
          <a:ext cx="5407526" cy="917349"/>
        </p:xfrm>
        <a:graphic>
          <a:graphicData uri="http://schemas.openxmlformats.org/presentationml/2006/ole">
            <p:oleObj spid="_x0000_s105478" name="Microsoft Equation 3.0" r:id="rId4" imgW="1422360" imgH="241200" progId="Equation.3">
              <p:embed/>
            </p:oleObj>
          </a:graphicData>
        </a:graphic>
      </p:graphicFrame>
      <p:grpSp>
        <p:nvGrpSpPr>
          <p:cNvPr id="15" name="Group 43"/>
          <p:cNvGrpSpPr/>
          <p:nvPr/>
        </p:nvGrpSpPr>
        <p:grpSpPr>
          <a:xfrm>
            <a:off x="4724399" y="3128665"/>
            <a:ext cx="2741277" cy="614065"/>
            <a:chOff x="5562600" y="6248400"/>
            <a:chExt cx="1866900" cy="61406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8294" y="6400800"/>
              <a:ext cx="145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 other nodes</a:t>
              </a:r>
              <a:endParaRPr lang="en-US" sz="2400" dirty="0"/>
            </a:p>
          </p:txBody>
        </p:sp>
      </p:grpSp>
      <p:grpSp>
        <p:nvGrpSpPr>
          <p:cNvPr id="18" name="Group 52"/>
          <p:cNvGrpSpPr/>
          <p:nvPr/>
        </p:nvGrpSpPr>
        <p:grpSpPr>
          <a:xfrm>
            <a:off x="1735724" y="3124200"/>
            <a:ext cx="2683876" cy="614065"/>
            <a:chOff x="5638800" y="6248400"/>
            <a:chExt cx="1855033" cy="614065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6636355" y="5683853"/>
              <a:ext cx="228600" cy="1357694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6400800"/>
              <a:ext cx="1855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edges are the same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: A community structure, , is a collection of disjoint subsets of </a:t>
            </a:r>
            <a:r>
              <a:rPr lang="en-US" i="1" dirty="0" smtClean="0"/>
              <a:t>V</a:t>
            </a:r>
            <a:r>
              <a:rPr lang="en-US" dirty="0" smtClean="0"/>
              <a:t> (i.e., a </a:t>
            </a:r>
            <a:r>
              <a:rPr lang="en-US" b="1" dirty="0" smtClean="0"/>
              <a:t>partition</a:t>
            </a:r>
            <a:r>
              <a:rPr lang="en-US" dirty="0" smtClean="0"/>
              <a:t>) whose union is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10637"/>
            <a:ext cx="5314950" cy="324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3400" y="3429000"/>
            <a:ext cx="5715000" cy="344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30"/>
          <p:cNvGrpSpPr/>
          <p:nvPr/>
        </p:nvGrpSpPr>
        <p:grpSpPr>
          <a:xfrm>
            <a:off x="6477000" y="762000"/>
            <a:ext cx="2514600" cy="1752600"/>
            <a:chOff x="6858000" y="1295400"/>
            <a:chExt cx="2514600" cy="17526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0" y="12954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defined on nodes/vertices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 flipH="1" flipV="1">
              <a:off x="8191500" y="2476500"/>
              <a:ext cx="838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find communities?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web client performance</a:t>
            </a:r>
          </a:p>
          <a:p>
            <a:r>
              <a:rPr lang="en-US" dirty="0" smtClean="0"/>
              <a:t>Recommender systems</a:t>
            </a:r>
          </a:p>
          <a:p>
            <a:r>
              <a:rPr lang="en-US" dirty="0" smtClean="0"/>
              <a:t>Efficient graph storage/access</a:t>
            </a:r>
          </a:p>
          <a:p>
            <a:r>
              <a:rPr lang="en-US" dirty="0" smtClean="0"/>
              <a:t>Study node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1975</Words>
  <Application>LibreOffice/5.4.3.2$Linux_X86_64 LibreOffice_project/40m0$Build-2</Application>
  <PresentationFormat>On-screen Show (4:3)</PresentationFormat>
  <Paragraphs>998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AAIT Theme</vt:lpstr>
      <vt:lpstr>Microsoft Equation 3.0</vt:lpstr>
      <vt:lpstr>Communities</vt:lpstr>
      <vt:lpstr>Announcements</vt:lpstr>
      <vt:lpstr>Today…</vt:lpstr>
      <vt:lpstr>Review: Network=Graph</vt:lpstr>
      <vt:lpstr>Review: Local Bridges</vt:lpstr>
      <vt:lpstr>Group Discussion:</vt:lpstr>
      <vt:lpstr>Structural equivalence</vt:lpstr>
      <vt:lpstr>Community structure</vt:lpstr>
      <vt:lpstr>Why find communities?</vt:lpstr>
      <vt:lpstr>Community Detection/ Graph Partitioning</vt:lpstr>
      <vt:lpstr>Group Discussion:</vt:lpstr>
      <vt:lpstr>CONCOR</vt:lpstr>
      <vt:lpstr>CONCOR Intuition</vt:lpstr>
      <vt:lpstr>Review: Adjacency Matrix</vt:lpstr>
      <vt:lpstr>Background: Pearson Correlation</vt:lpstr>
      <vt:lpstr>CONCOR Intuition</vt:lpstr>
      <vt:lpstr>Iterated Correlation Matrices </vt:lpstr>
      <vt:lpstr>CONCOR Summary</vt:lpstr>
      <vt:lpstr>Edge Removal: Girvan-Newman Method</vt:lpstr>
      <vt:lpstr>Edge Removal      (Girvan-Newman 2002)</vt:lpstr>
      <vt:lpstr>Edge Removal: Betweenness</vt:lpstr>
      <vt:lpstr>Individual Exercise:</vt:lpstr>
      <vt:lpstr>Girvan-Newman Method</vt:lpstr>
      <vt:lpstr>Computing Betweenness</vt:lpstr>
      <vt:lpstr>Girvan-Newman Method</vt:lpstr>
      <vt:lpstr>Modularity (Stopping Criterion)</vt:lpstr>
      <vt:lpstr>Edge removal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182</cp:revision>
  <dcterms:created xsi:type="dcterms:W3CDTF">2018-03-07T10:46:38Z</dcterms:created>
  <dcterms:modified xsi:type="dcterms:W3CDTF">2018-03-27T10:25:40Z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