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</p:sldMasterIdLst>
  <p:notesMasterIdLst>
    <p:notesMasterId r:id="rId62"/>
  </p:notesMasterIdLst>
  <p:sldIdLst>
    <p:sldId id="496" r:id="rId2"/>
    <p:sldId id="497" r:id="rId3"/>
    <p:sldId id="498" r:id="rId4"/>
    <p:sldId id="503" r:id="rId5"/>
    <p:sldId id="504" r:id="rId6"/>
    <p:sldId id="507" r:id="rId7"/>
    <p:sldId id="510" r:id="rId8"/>
    <p:sldId id="511" r:id="rId9"/>
    <p:sldId id="508" r:id="rId10"/>
    <p:sldId id="520" r:id="rId11"/>
    <p:sldId id="521" r:id="rId12"/>
    <p:sldId id="524" r:id="rId13"/>
    <p:sldId id="453" r:id="rId14"/>
    <p:sldId id="456" r:id="rId15"/>
    <p:sldId id="457" r:id="rId16"/>
    <p:sldId id="458" r:id="rId17"/>
    <p:sldId id="461" r:id="rId18"/>
    <p:sldId id="463" r:id="rId19"/>
    <p:sldId id="459" r:id="rId20"/>
    <p:sldId id="466" r:id="rId21"/>
    <p:sldId id="467" r:id="rId22"/>
    <p:sldId id="469" r:id="rId23"/>
    <p:sldId id="470" r:id="rId24"/>
    <p:sldId id="472" r:id="rId25"/>
    <p:sldId id="473" r:id="rId26"/>
    <p:sldId id="474" r:id="rId27"/>
    <p:sldId id="475" r:id="rId28"/>
    <p:sldId id="525" r:id="rId29"/>
    <p:sldId id="478" r:id="rId30"/>
    <p:sldId id="481" r:id="rId31"/>
    <p:sldId id="484" r:id="rId32"/>
    <p:sldId id="485" r:id="rId33"/>
    <p:sldId id="526" r:id="rId34"/>
    <p:sldId id="490" r:id="rId35"/>
    <p:sldId id="491" r:id="rId36"/>
    <p:sldId id="489" r:id="rId37"/>
    <p:sldId id="487" r:id="rId38"/>
    <p:sldId id="493" r:id="rId39"/>
    <p:sldId id="494" r:id="rId40"/>
    <p:sldId id="256" r:id="rId41"/>
    <p:sldId id="429" r:id="rId42"/>
    <p:sldId id="428" r:id="rId43"/>
    <p:sldId id="430" r:id="rId44"/>
    <p:sldId id="431" r:id="rId45"/>
    <p:sldId id="432" r:id="rId46"/>
    <p:sldId id="435" r:id="rId47"/>
    <p:sldId id="436" r:id="rId48"/>
    <p:sldId id="437" r:id="rId49"/>
    <p:sldId id="528" r:id="rId50"/>
    <p:sldId id="434" r:id="rId51"/>
    <p:sldId id="438" r:id="rId52"/>
    <p:sldId id="441" r:id="rId53"/>
    <p:sldId id="442" r:id="rId54"/>
    <p:sldId id="443" r:id="rId55"/>
    <p:sldId id="450" r:id="rId56"/>
    <p:sldId id="451" r:id="rId57"/>
    <p:sldId id="452" r:id="rId58"/>
    <p:sldId id="529" r:id="rId59"/>
    <p:sldId id="530" r:id="rId60"/>
    <p:sldId id="325" r:id="rId6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CC9900"/>
    <a:srgbClr val="FFCC66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86" autoAdjust="0"/>
    <p:restoredTop sz="89557" autoAdjust="0"/>
  </p:normalViewPr>
  <p:slideViewPr>
    <p:cSldViewPr>
      <p:cViewPr varScale="1">
        <p:scale>
          <a:sx n="91" d="100"/>
          <a:sy n="91" d="100"/>
        </p:scale>
        <p:origin x="-31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187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cat>
            <c:numRef>
              <c:f>Sheet2!$A$13:$A$23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Sheet2!$B$13:$B$23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13</c:v>
                </c:pt>
                <c:pt idx="4">
                  <c:v>21</c:v>
                </c:pt>
                <c:pt idx="5">
                  <c:v>26</c:v>
                </c:pt>
                <c:pt idx="6">
                  <c:v>21</c:v>
                </c:pt>
                <c:pt idx="7">
                  <c:v>8</c:v>
                </c:pt>
                <c:pt idx="8">
                  <c:v>6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axId val="65441792"/>
        <c:axId val="65443712"/>
      </c:barChart>
      <c:catAx>
        <c:axId val="654417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/>
                  <a:t>Number of Heads, out of </a:t>
                </a:r>
                <a:r>
                  <a:rPr lang="en-US" sz="2000" dirty="0" smtClean="0"/>
                  <a:t>10 flips</a:t>
                </a:r>
                <a:endParaRPr lang="en-US" sz="2000" dirty="0"/>
              </a:p>
            </c:rich>
          </c:tx>
          <c:layout/>
        </c:title>
        <c:numFmt formatCode="General" sourceLinked="1"/>
        <c:tickLblPos val="nextTo"/>
        <c:crossAx val="65443712"/>
        <c:crosses val="autoZero"/>
        <c:auto val="1"/>
        <c:lblAlgn val="ctr"/>
        <c:lblOffset val="100"/>
      </c:catAx>
      <c:valAx>
        <c:axId val="65443712"/>
        <c:scaling>
          <c:orientation val="minMax"/>
        </c:scaling>
        <c:axPos val="l"/>
        <c:majorGridlines/>
        <c:numFmt formatCode="General" sourceLinked="1"/>
        <c:tickLblPos val="nextTo"/>
        <c:crossAx val="65441792"/>
        <c:crosses val="autoZero"/>
        <c:crossBetween val="between"/>
      </c:valAx>
    </c:plotArea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AE066-929E-4C9D-ABCF-990BD1072CD3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1ED5D-D581-45DD-8794-E9C46D49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R"/>
            </a:pPr>
            <a:r>
              <a:rPr lang="en-US" baseline="0" dirty="0" smtClean="0"/>
              <a:t>(0.1)^7 * (0.9</a:t>
            </a:r>
            <a:r>
              <a:rPr lang="en-US" baseline="0" dirty="0" smtClean="0"/>
              <a:t>)^(6*5/2 – 7) </a:t>
            </a:r>
            <a:r>
              <a:rPr lang="en-US" baseline="0" dirty="0" smtClean="0"/>
              <a:t>= 4.30 x 10^-8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(0.4)^7 * (0.6</a:t>
            </a:r>
            <a:r>
              <a:rPr lang="en-US" baseline="0" dirty="0" smtClean="0"/>
              <a:t>)^(6*5/2 – 7) </a:t>
            </a:r>
            <a:r>
              <a:rPr lang="en-US" baseline="0" dirty="0" smtClean="0"/>
              <a:t>= 2.75 x 10^-5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q=0 =&gt;</a:t>
            </a:r>
            <a:r>
              <a:rPr lang="en-US" baseline="0" dirty="0" smtClean="0"/>
              <a:t> uniformly random attachment</a:t>
            </a:r>
          </a:p>
          <a:p>
            <a:r>
              <a:rPr lang="en-US" baseline="0" dirty="0" smtClean="0"/>
              <a:t>q=1 =&gt; 1</a:t>
            </a:r>
            <a:r>
              <a:rPr lang="en-US" baseline="30000" dirty="0" smtClean="0"/>
              <a:t>st</a:t>
            </a:r>
            <a:r>
              <a:rPr lang="en-US" baseline="0" dirty="0" smtClean="0"/>
              <a:t> node random, rest found via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threshold can be interpreted as this:</a:t>
            </a:r>
          </a:p>
          <a:p>
            <a:r>
              <a:rPr lang="en-US" dirty="0" smtClean="0"/>
              <a:t>“The proportion</a:t>
            </a:r>
            <a:r>
              <a:rPr lang="en-US" baseline="0" dirty="0" smtClean="0"/>
              <a:t> of neighbors choosing A</a:t>
            </a:r>
          </a:p>
          <a:p>
            <a:r>
              <a:rPr lang="en-US" baseline="0" dirty="0" smtClean="0"/>
              <a:t>  has to outweigh the payoff of choosing B”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R"/>
            </a:pPr>
            <a:r>
              <a:rPr lang="en-US" dirty="0" smtClean="0"/>
              <a:t>11122344445666</a:t>
            </a:r>
          </a:p>
          <a:p>
            <a:pPr marL="228600" indent="-22860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the P(M:M) and P(F:F), the heterogeneous</a:t>
            </a:r>
            <a:r>
              <a:rPr lang="en-US" baseline="0" dirty="0" smtClean="0"/>
              <a:t> edge </a:t>
            </a:r>
            <a:r>
              <a:rPr lang="en-US" dirty="0" smtClean="0"/>
              <a:t>probability must sum to 1. Thus, </a:t>
            </a:r>
          </a:p>
          <a:p>
            <a:r>
              <a:rPr lang="en-US" dirty="0" smtClean="0"/>
              <a:t>P(M:F edge)</a:t>
            </a:r>
            <a:r>
              <a:rPr lang="en-US" baseline="0" dirty="0" smtClean="0"/>
              <a:t> = </a:t>
            </a:r>
            <a:r>
              <a:rPr lang="en-US" dirty="0" smtClean="0"/>
              <a:t>1 – p^2 – q^2</a:t>
            </a:r>
          </a:p>
          <a:p>
            <a:r>
              <a:rPr lang="en-US" dirty="0" smtClean="0"/>
              <a:t>	= 1 – p^2 – (1-p)^2</a:t>
            </a:r>
          </a:p>
          <a:p>
            <a:r>
              <a:rPr lang="en-US" dirty="0" smtClean="0"/>
              <a:t>	= 1 –</a:t>
            </a:r>
            <a:r>
              <a:rPr lang="en-US" baseline="0" dirty="0" smtClean="0"/>
              <a:t> p^2 – 1 + 2p – p^2</a:t>
            </a:r>
          </a:p>
          <a:p>
            <a:r>
              <a:rPr lang="en-US" baseline="0" dirty="0" smtClean="0"/>
              <a:t>	= -2*p^2  + 2p</a:t>
            </a:r>
          </a:p>
          <a:p>
            <a:r>
              <a:rPr lang="en-US" baseline="0" dirty="0" smtClean="0"/>
              <a:t>	= 2 * (-p^2 + p)</a:t>
            </a:r>
          </a:p>
          <a:p>
            <a:r>
              <a:rPr lang="en-US" baseline="0" dirty="0" smtClean="0"/>
              <a:t>	= 2 * p(-p+1)</a:t>
            </a:r>
          </a:p>
          <a:p>
            <a:r>
              <a:rPr lang="en-US" baseline="0" dirty="0" smtClean="0"/>
              <a:t>	= 2pq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i="1" dirty="0" smtClean="0"/>
              <a:t>p</a:t>
            </a:r>
            <a:r>
              <a:rPr lang="en-US" i="0" baseline="0" dirty="0" smtClean="0"/>
              <a:t> = 6/9 = 2/3</a:t>
            </a:r>
          </a:p>
          <a:p>
            <a:pPr marL="228600" indent="-228600">
              <a:buNone/>
            </a:pPr>
            <a:r>
              <a:rPr lang="en-US" i="1" baseline="0" dirty="0" smtClean="0"/>
              <a:t>q </a:t>
            </a:r>
            <a:r>
              <a:rPr lang="en-US" i="0" baseline="0" dirty="0" smtClean="0"/>
              <a:t>= 3/9 = 1/3</a:t>
            </a:r>
          </a:p>
          <a:p>
            <a:pPr marL="228600" indent="-228600">
              <a:buNone/>
            </a:pPr>
            <a:r>
              <a:rPr lang="en-US" i="0" baseline="0" dirty="0" smtClean="0"/>
              <a:t>2</a:t>
            </a:r>
            <a:r>
              <a:rPr lang="en-US" i="1" baseline="0" dirty="0" smtClean="0"/>
              <a:t>pq</a:t>
            </a:r>
            <a:r>
              <a:rPr lang="en-US" i="0" baseline="0" dirty="0" smtClean="0"/>
              <a:t> = 2/9 = .222</a:t>
            </a:r>
          </a:p>
          <a:p>
            <a:pPr marL="228600" indent="-228600">
              <a:buNone/>
            </a:pPr>
            <a:r>
              <a:rPr lang="en-US" i="0" baseline="0" dirty="0" smtClean="0"/>
              <a:t>5/18 = .277 edges are heterogeneous =&gt; YES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5/31/2018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>
            <a:lvl1pPr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Font typeface="Arial" pitchFamily="34" charset="0"/>
              <a:buChar char="•"/>
              <a:defRPr sz="4000">
                <a:latin typeface="+mn-lt"/>
              </a:defRPr>
            </a:lvl1pPr>
            <a:lvl2pPr>
              <a:buFont typeface="Arial" pitchFamily="34" charset="0"/>
              <a:buChar char="•"/>
              <a:defRPr sz="4000">
                <a:latin typeface="+mn-lt"/>
              </a:defRPr>
            </a:lvl2pPr>
            <a:lvl3pPr>
              <a:buFont typeface="Arial" pitchFamily="34" charset="0"/>
              <a:buChar char="•"/>
              <a:defRPr sz="4000">
                <a:latin typeface="+mn-lt"/>
              </a:defRPr>
            </a:lvl3pPr>
            <a:lvl4pPr>
              <a:buFont typeface="Arial" pitchFamily="34" charset="0"/>
              <a:buChar char="•"/>
              <a:defRPr sz="4000">
                <a:latin typeface="+mn-lt"/>
              </a:defRPr>
            </a:lvl4pPr>
            <a:lvl5pPr>
              <a:buFont typeface="Arial" pitchFamily="34" charset="0"/>
              <a:buChar char="•"/>
              <a:defRPr sz="4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view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1000"/>
            <a:ext cx="7772400" cy="1362075"/>
          </a:xfrm>
        </p:spPr>
        <p:txBody>
          <a:bodyPr anchor="t"/>
          <a:lstStyle>
            <a:lvl1pPr algn="l">
              <a:defRPr sz="4000" b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40559"/>
            <a:ext cx="7772400" cy="769441"/>
          </a:xfrm>
        </p:spPr>
        <p:txBody>
          <a:bodyPr anchor="ctr" anchorCtr="1">
            <a:spAutoFit/>
          </a:bodyPr>
          <a:lstStyle>
            <a:lvl1pPr marL="0" indent="0" algn="ctr">
              <a:buNone/>
              <a:defRPr sz="4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9529-68D7-4B27-AE22-45CE24A50B5C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45" r:id="rId3"/>
    <p:sldLayoutId id="2147483725" r:id="rId4"/>
    <p:sldLayoutId id="2147483734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4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pe.life/long-tailed-trad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200" y="-381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700" spc="-1" dirty="0" smtClean="0">
                <a:solidFill>
                  <a:srgbClr val="1F497D"/>
                </a:solidFill>
              </a:rPr>
              <a:t>Final Exam Review</a:t>
            </a:r>
            <a:endParaRPr lang="en-US" sz="6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Social Network Analysis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AAIT ITSC Spring 2018</a:t>
            </a:r>
            <a:endParaRPr lang="en-US" spc="-1" dirty="0" smtClean="0">
              <a:latin typeface="Arial"/>
            </a:endParaRPr>
          </a:p>
          <a:p>
            <a:pPr>
              <a:spcBef>
                <a:spcPts val="43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Instructor: Stephen Wu</a:t>
            </a:r>
            <a:endParaRPr lang="en-US" spc="-1" dirty="0" smtClean="0"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. model: Keep degree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Degr</a:t>
            </a:r>
            <a:r>
              <a:rPr lang="en-US" dirty="0" smtClean="0"/>
              <a:t>. Distributions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dirty="0" smtClean="0">
                <a:ea typeface="Cambria Math"/>
              </a:rPr>
              <a:t>Sequences</a:t>
            </a:r>
            <a:endParaRPr lang="en-US" dirty="0" smtClean="0"/>
          </a:p>
          <a:p>
            <a:pPr lvl="1"/>
            <a:r>
              <a:rPr lang="en-US" dirty="0" smtClean="0"/>
              <a:t>Node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with degree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dirty="0" smtClean="0"/>
              <a:t>, list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times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u="sng" dirty="0" smtClean="0"/>
              <a:t>Ex</a:t>
            </a:r>
            <a:r>
              <a:rPr lang="en-US" dirty="0" smtClean="0"/>
              <a:t>: 11122</a:t>
            </a:r>
            <a:r>
              <a:rPr lang="en-US" dirty="0" smtClean="0">
                <a:solidFill>
                  <a:schemeClr val="accent6"/>
                </a:solidFill>
              </a:rPr>
              <a:t>33</a:t>
            </a:r>
            <a:r>
              <a:rPr lang="en-US" dirty="0" smtClean="0"/>
              <a:t>4455666</a:t>
            </a:r>
            <a:r>
              <a:rPr lang="en-US" dirty="0" smtClean="0">
                <a:solidFill>
                  <a:schemeClr val="accent3"/>
                </a:solidFill>
              </a:rPr>
              <a:t>777</a:t>
            </a:r>
            <a:r>
              <a:rPr lang="en-US" dirty="0" smtClean="0"/>
              <a:t>88999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384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672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52800" y="3581400"/>
            <a:ext cx="304800" cy="3048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52800" y="4800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436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934200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943600" y="5562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5562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90800" y="5562600"/>
            <a:ext cx="304800" cy="30480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29000" y="6248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6" name="Straight Connector 15"/>
          <p:cNvCxnSpPr>
            <a:stCxn id="6" idx="7"/>
            <a:endCxn id="8" idx="3"/>
          </p:cNvCxnSpPr>
          <p:nvPr/>
        </p:nvCxnSpPr>
        <p:spPr>
          <a:xfrm rot="5400000" flipH="1" flipV="1">
            <a:off x="2850963" y="3689163"/>
            <a:ext cx="394074" cy="69887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7" idx="1"/>
          </p:cNvCxnSpPr>
          <p:nvPr/>
        </p:nvCxnSpPr>
        <p:spPr>
          <a:xfrm rot="16200000" flipH="1">
            <a:off x="3765363" y="3689163"/>
            <a:ext cx="394074" cy="69887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1"/>
            <a:endCxn id="6" idx="5"/>
          </p:cNvCxnSpPr>
          <p:nvPr/>
        </p:nvCxnSpPr>
        <p:spPr>
          <a:xfrm rot="16200000" flipV="1">
            <a:off x="2850963" y="4298763"/>
            <a:ext cx="394074" cy="698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7"/>
            <a:endCxn id="13" idx="3"/>
          </p:cNvCxnSpPr>
          <p:nvPr/>
        </p:nvCxnSpPr>
        <p:spPr>
          <a:xfrm rot="5400000" flipH="1" flipV="1">
            <a:off x="3765363" y="5746563"/>
            <a:ext cx="470274" cy="6226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0"/>
            <a:endCxn id="8" idx="4"/>
          </p:cNvCxnSpPr>
          <p:nvPr/>
        </p:nvCxnSpPr>
        <p:spPr>
          <a:xfrm rot="5400000" flipH="1" flipV="1">
            <a:off x="3048000" y="4343400"/>
            <a:ext cx="914400" cy="158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7"/>
            <a:endCxn id="7" idx="3"/>
          </p:cNvCxnSpPr>
          <p:nvPr/>
        </p:nvCxnSpPr>
        <p:spPr>
          <a:xfrm rot="5400000" flipH="1" flipV="1">
            <a:off x="3765363" y="4298763"/>
            <a:ext cx="394074" cy="698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1"/>
            <a:endCxn id="14" idx="5"/>
          </p:cNvCxnSpPr>
          <p:nvPr/>
        </p:nvCxnSpPr>
        <p:spPr>
          <a:xfrm rot="16200000" flipV="1">
            <a:off x="2927163" y="5746563"/>
            <a:ext cx="470274" cy="62267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6"/>
            <a:endCxn id="10" idx="2"/>
          </p:cNvCxnSpPr>
          <p:nvPr/>
        </p:nvCxnSpPr>
        <p:spPr>
          <a:xfrm>
            <a:off x="4572000" y="43434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0"/>
            <a:endCxn id="10" idx="4"/>
          </p:cNvCxnSpPr>
          <p:nvPr/>
        </p:nvCxnSpPr>
        <p:spPr>
          <a:xfrm rot="5400000" flipH="1" flipV="1">
            <a:off x="5562600" y="5029200"/>
            <a:ext cx="1066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6"/>
            <a:endCxn id="12" idx="2"/>
          </p:cNvCxnSpPr>
          <p:nvPr/>
        </p:nvCxnSpPr>
        <p:spPr>
          <a:xfrm>
            <a:off x="4572000" y="57150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6"/>
            <a:endCxn id="13" idx="2"/>
          </p:cNvCxnSpPr>
          <p:nvPr/>
        </p:nvCxnSpPr>
        <p:spPr>
          <a:xfrm>
            <a:off x="2895600" y="5715000"/>
            <a:ext cx="1371600" cy="158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Randomly select pairs; link &amp; remove</a:t>
            </a:r>
          </a:p>
          <a:p>
            <a:pPr marL="342900" lvl="1" indent="-342900" algn="ctr">
              <a:buNone/>
            </a:pPr>
            <a:r>
              <a:rPr lang="en-US" sz="4400" dirty="0" smtClean="0"/>
              <a:t>1112233445566677788999</a:t>
            </a:r>
          </a:p>
          <a:p>
            <a:endParaRPr lang="en-US" dirty="0"/>
          </a:p>
        </p:txBody>
      </p:sp>
      <p:sp>
        <p:nvSpPr>
          <p:cNvPr id="6" name="Left Bracket 5"/>
          <p:cNvSpPr/>
          <p:nvPr/>
        </p:nvSpPr>
        <p:spPr>
          <a:xfrm rot="16200000">
            <a:off x="4267200" y="1905000"/>
            <a:ext cx="304800" cy="2438400"/>
          </a:xfrm>
          <a:prstGeom prst="leftBracket">
            <a:avLst>
              <a:gd name="adj" fmla="val 72083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86400" y="2362200"/>
            <a:ext cx="38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2362200"/>
            <a:ext cx="38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581400"/>
            <a:ext cx="1244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Links: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1828800" y="3581400"/>
            <a:ext cx="72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3,7</a:t>
            </a:r>
            <a:endParaRPr lang="en-US" sz="3200" dirty="0"/>
          </a:p>
        </p:txBody>
      </p:sp>
      <p:sp>
        <p:nvSpPr>
          <p:cNvPr id="11" name="Left Bracket 10"/>
          <p:cNvSpPr/>
          <p:nvPr/>
        </p:nvSpPr>
        <p:spPr>
          <a:xfrm rot="16200000">
            <a:off x="4876800" y="2819400"/>
            <a:ext cx="304800" cy="609600"/>
          </a:xfrm>
          <a:prstGeom prst="leftBracket">
            <a:avLst>
              <a:gd name="adj" fmla="val 72083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1722" y="3581400"/>
            <a:ext cx="72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6,6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5181600" y="2362200"/>
            <a:ext cx="38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26280" y="2362200"/>
            <a:ext cx="38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>
          <a:xfrm rot="16200000">
            <a:off x="7010400" y="2819400"/>
            <a:ext cx="304800" cy="609600"/>
          </a:xfrm>
          <a:prstGeom prst="leftBracket">
            <a:avLst>
              <a:gd name="adj" fmla="val 72083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13722" y="3581400"/>
            <a:ext cx="72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8,9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7360920" y="2362200"/>
            <a:ext cx="29718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17030" y="2362200"/>
            <a:ext cx="304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/>
          <p:cNvSpPr/>
          <p:nvPr/>
        </p:nvSpPr>
        <p:spPr>
          <a:xfrm rot="16200000">
            <a:off x="4381500" y="1409700"/>
            <a:ext cx="304800" cy="3429000"/>
          </a:xfrm>
          <a:prstGeom prst="leftBracket">
            <a:avLst>
              <a:gd name="adj" fmla="val 72083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75722" y="3581400"/>
            <a:ext cx="72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3,7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6096000" y="2362200"/>
            <a:ext cx="304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43200" y="2362200"/>
            <a:ext cx="228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28800" y="4104382"/>
            <a:ext cx="29738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1,4   1,5  2,4  6,8</a:t>
            </a:r>
          </a:p>
          <a:p>
            <a:r>
              <a:rPr lang="en-US" sz="3200" dirty="0" smtClean="0"/>
              <a:t>5,7   1,9  2,9  </a:t>
            </a:r>
            <a:endParaRPr lang="en-US" sz="3200" dirty="0"/>
          </a:p>
        </p:txBody>
      </p:sp>
      <p:grpSp>
        <p:nvGrpSpPr>
          <p:cNvPr id="4" name="Group 30"/>
          <p:cNvGrpSpPr/>
          <p:nvPr/>
        </p:nvGrpSpPr>
        <p:grpSpPr>
          <a:xfrm>
            <a:off x="228600" y="4038598"/>
            <a:ext cx="2362200" cy="628712"/>
            <a:chOff x="4648201" y="457198"/>
            <a:chExt cx="2362200" cy="628712"/>
          </a:xfrm>
        </p:grpSpPr>
        <p:sp>
          <p:nvSpPr>
            <p:cNvPr id="28" name="TextBox 27"/>
            <p:cNvSpPr txBox="1"/>
            <p:nvPr/>
          </p:nvSpPr>
          <p:spPr>
            <a:xfrm>
              <a:off x="4648201" y="685800"/>
              <a:ext cx="12954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self-link</a:t>
              </a:r>
              <a:endParaRPr lang="en-US" sz="20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10800000" flipV="1">
              <a:off x="5943601" y="457198"/>
              <a:ext cx="1066800" cy="3048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0"/>
          <p:cNvGrpSpPr/>
          <p:nvPr/>
        </p:nvGrpSpPr>
        <p:grpSpPr>
          <a:xfrm>
            <a:off x="4800600" y="3505200"/>
            <a:ext cx="3733800" cy="400110"/>
            <a:chOff x="4495801" y="-76200"/>
            <a:chExt cx="3733800" cy="400110"/>
          </a:xfrm>
        </p:grpSpPr>
        <p:sp>
          <p:nvSpPr>
            <p:cNvPr id="36" name="TextBox 35"/>
            <p:cNvSpPr txBox="1"/>
            <p:nvPr/>
          </p:nvSpPr>
          <p:spPr>
            <a:xfrm>
              <a:off x="4876801" y="-76200"/>
              <a:ext cx="33528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duplicate link: multi-graph!</a:t>
              </a:r>
              <a:endParaRPr lang="en-US" sz="2000" dirty="0"/>
            </a:p>
          </p:txBody>
        </p:sp>
        <p:cxnSp>
          <p:nvCxnSpPr>
            <p:cNvPr id="37" name="Straight Connector 36"/>
            <p:cNvCxnSpPr>
              <a:stCxn id="36" idx="1"/>
              <a:endCxn id="23" idx="3"/>
            </p:cNvCxnSpPr>
            <p:nvPr/>
          </p:nvCxnSpPr>
          <p:spPr>
            <a:xfrm rot="10800000" flipV="1">
              <a:off x="4495801" y="123854"/>
              <a:ext cx="381000" cy="1685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609600" y="5181600"/>
            <a:ext cx="3124200" cy="15696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Despite self-links and duplicate links, new graph with similar degree distribution!</a:t>
            </a:r>
          </a:p>
        </p:txBody>
      </p:sp>
      <p:sp>
        <p:nvSpPr>
          <p:cNvPr id="42" name="Oval 41"/>
          <p:cNvSpPr/>
          <p:nvPr/>
        </p:nvSpPr>
        <p:spPr>
          <a:xfrm>
            <a:off x="4495800" y="4724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324600" y="4724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410200" y="41910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5410200" y="52578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001000" y="4724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8686800" y="53340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10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001000" y="5867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324600" y="5867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648200" y="5867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5410200" y="64008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2" name="Straight Connector 51"/>
          <p:cNvCxnSpPr>
            <a:stCxn id="50" idx="0"/>
            <a:endCxn id="44" idx="3"/>
          </p:cNvCxnSpPr>
          <p:nvPr/>
        </p:nvCxnSpPr>
        <p:spPr>
          <a:xfrm rot="5400000" flipH="1" flipV="1">
            <a:off x="4419600" y="4832164"/>
            <a:ext cx="1416237" cy="6542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4"/>
            <a:endCxn id="51" idx="0"/>
          </p:cNvCxnSpPr>
          <p:nvPr/>
        </p:nvCxnSpPr>
        <p:spPr>
          <a:xfrm rot="5400000">
            <a:off x="5143500" y="5981700"/>
            <a:ext cx="8382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1"/>
            <a:endCxn id="42" idx="5"/>
          </p:cNvCxnSpPr>
          <p:nvPr/>
        </p:nvCxnSpPr>
        <p:spPr>
          <a:xfrm rot="16200000" flipV="1">
            <a:off x="4946463" y="4794063"/>
            <a:ext cx="317874" cy="6988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3"/>
            <a:endCxn id="49" idx="7"/>
          </p:cNvCxnSpPr>
          <p:nvPr/>
        </p:nvCxnSpPr>
        <p:spPr>
          <a:xfrm rot="5400000">
            <a:off x="6851463" y="4717863"/>
            <a:ext cx="927474" cy="14608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7"/>
            <a:endCxn id="44" idx="4"/>
          </p:cNvCxnSpPr>
          <p:nvPr/>
        </p:nvCxnSpPr>
        <p:spPr>
          <a:xfrm rot="5400000" flipH="1" flipV="1">
            <a:off x="4527363" y="4876801"/>
            <a:ext cx="1416237" cy="6542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2" idx="6"/>
            <a:endCxn id="43" idx="2"/>
          </p:cNvCxnSpPr>
          <p:nvPr/>
        </p:nvCxnSpPr>
        <p:spPr>
          <a:xfrm>
            <a:off x="4800600" y="4876800"/>
            <a:ext cx="15240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6"/>
            <a:endCxn id="48" idx="3"/>
          </p:cNvCxnSpPr>
          <p:nvPr/>
        </p:nvCxnSpPr>
        <p:spPr>
          <a:xfrm flipV="1">
            <a:off x="5715000" y="6127563"/>
            <a:ext cx="2330637" cy="4256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6"/>
            <a:endCxn id="46" idx="1"/>
          </p:cNvCxnSpPr>
          <p:nvPr/>
        </p:nvCxnSpPr>
        <p:spPr>
          <a:xfrm>
            <a:off x="5715000" y="4343400"/>
            <a:ext cx="2330637" cy="4256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8" idx="0"/>
            <a:endCxn id="46" idx="4"/>
          </p:cNvCxnSpPr>
          <p:nvPr/>
        </p:nvCxnSpPr>
        <p:spPr>
          <a:xfrm rot="5400000" flipH="1" flipV="1">
            <a:off x="7734300" y="5448300"/>
            <a:ext cx="8382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6"/>
            <a:endCxn id="48" idx="2"/>
          </p:cNvCxnSpPr>
          <p:nvPr/>
        </p:nvCxnSpPr>
        <p:spPr>
          <a:xfrm>
            <a:off x="6629400" y="6019800"/>
            <a:ext cx="13716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5" idx="5"/>
            <a:endCxn id="49" idx="1"/>
          </p:cNvCxnSpPr>
          <p:nvPr/>
        </p:nvCxnSpPr>
        <p:spPr>
          <a:xfrm rot="16200000" flipH="1">
            <a:off x="5822763" y="5365563"/>
            <a:ext cx="394074" cy="6988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10" grpId="0"/>
      <p:bldP spid="11" grpId="0" animBg="1"/>
      <p:bldP spid="11" grpId="1" animBg="1"/>
      <p:bldP spid="12" grpId="0"/>
      <p:bldP spid="13" grpId="0" animBg="1"/>
      <p:bldP spid="15" grpId="0" animBg="1"/>
      <p:bldP spid="16" grpId="0" animBg="1"/>
      <p:bldP spid="16" grpId="1" animBg="1"/>
      <p:bldP spid="17" grpId="0"/>
      <p:bldP spid="18" grpId="0" animBg="1"/>
      <p:bldP spid="19" grpId="0" animBg="1"/>
      <p:bldP spid="22" grpId="0" animBg="1"/>
      <p:bldP spid="22" grpId="1" animBg="1"/>
      <p:bldP spid="23" grpId="0"/>
      <p:bldP spid="24" grpId="0" animBg="1"/>
      <p:bldP spid="25" grpId="0" animBg="1"/>
      <p:bldP spid="26" grpId="0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  <p:grpSp>
        <p:nvGrpSpPr>
          <p:cNvPr id="7" name="Group 159"/>
          <p:cNvGrpSpPr/>
          <p:nvPr/>
        </p:nvGrpSpPr>
        <p:grpSpPr>
          <a:xfrm>
            <a:off x="6477000" y="685800"/>
            <a:ext cx="2514600" cy="1981200"/>
            <a:chOff x="6324600" y="2819400"/>
            <a:chExt cx="2514600" cy="1981200"/>
          </a:xfrm>
        </p:grpSpPr>
        <p:sp>
          <p:nvSpPr>
            <p:cNvPr id="8" name="Oval 7"/>
            <p:cNvSpPr/>
            <p:nvPr/>
          </p:nvSpPr>
          <p:spPr>
            <a:xfrm>
              <a:off x="63246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7056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7056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5344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81534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 flipV="1">
            <a:off x="7162800" y="1784163"/>
            <a:ext cx="1568637" cy="730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62800" y="838200"/>
            <a:ext cx="114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8413564" y="1098363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6324600" y="16764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7003863" y="10602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V="1">
            <a:off x="6477001" y="1981200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7003863" y="10602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"/>
          <p:cNvSpPr txBox="1">
            <a:spLocks/>
          </p:cNvSpPr>
          <p:nvPr/>
        </p:nvSpPr>
        <p:spPr>
          <a:xfrm>
            <a:off x="609600" y="1295400"/>
            <a:ext cx="6324600" cy="521373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want to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 this graph as a basis for a configuration model.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arenR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the degree sequence.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arenR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the configuration model produces 1 self-link, on a node of degree 3, which you remove. If the original graph was a Poisson random network of </a:t>
            </a: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</a:t>
            </a:r>
            <a:r>
              <a:rPr kumimoji="0" lang="en-US" sz="3200" b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0.4, how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does that change the 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likelihood of the graph?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200" y="-381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</a:rPr>
              <a:t>Nodes Unite! </a:t>
            </a:r>
            <a:r>
              <a:rPr lang="en-US" spc="-1" dirty="0" err="1" smtClean="0">
                <a:solidFill>
                  <a:srgbClr val="1F497D"/>
                </a:solidFill>
              </a:rPr>
              <a:t>Homophily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E&amp;K 4</a:t>
            </a: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Grouping by similarity…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Homophily</a:t>
            </a:r>
            <a:r>
              <a:rPr lang="en-US" dirty="0" smtClean="0"/>
              <a:t>: we tend to be similar to our friends</a:t>
            </a:r>
          </a:p>
          <a:p>
            <a:pPr lvl="1"/>
            <a:r>
              <a:rPr lang="en-US" dirty="0" smtClean="0"/>
              <a:t>Plato: “similarity begets friendship”</a:t>
            </a:r>
          </a:p>
          <a:p>
            <a:pPr lvl="1"/>
            <a:r>
              <a:rPr lang="en-US" dirty="0" smtClean="0"/>
              <a:t>Aristotle: people “love those who are like themselves”</a:t>
            </a:r>
          </a:p>
          <a:p>
            <a:r>
              <a:rPr lang="en-US" dirty="0" smtClean="0"/>
              <a:t>Intrinsic causes, e.g., triadic closure</a:t>
            </a:r>
          </a:p>
          <a:p>
            <a:r>
              <a:rPr lang="en-US" dirty="0" smtClean="0"/>
              <a:t>Extrinsic causes, e.g., affiliation</a:t>
            </a:r>
          </a:p>
        </p:txBody>
      </p:sp>
      <p:sp>
        <p:nvSpPr>
          <p:cNvPr id="4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</a:t>
            </a:r>
            <a:r>
              <a:rPr lang="en-US" dirty="0" err="1" smtClean="0"/>
              <a:t>homophily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Pick a characteristic, e.g., ethnicity</a:t>
            </a:r>
          </a:p>
          <a:p>
            <a:r>
              <a:rPr lang="en-US" dirty="0" smtClean="0"/>
              <a:t>Does that kind of similarity matter?</a:t>
            </a:r>
          </a:p>
          <a:p>
            <a:pPr lvl="1"/>
            <a:r>
              <a:rPr lang="en-US" dirty="0" smtClean="0"/>
              <a:t>… links more likely than random?</a:t>
            </a:r>
          </a:p>
          <a:p>
            <a:r>
              <a:rPr lang="en-US" dirty="0" smtClean="0"/>
              <a:t>Possible results:</a:t>
            </a:r>
          </a:p>
          <a:p>
            <a:pPr lvl="1"/>
            <a:r>
              <a:rPr lang="en-US" dirty="0" smtClean="0"/>
              <a:t>Not significant</a:t>
            </a:r>
          </a:p>
          <a:p>
            <a:pPr lvl="1"/>
            <a:r>
              <a:rPr lang="en-US" dirty="0" err="1" smtClean="0"/>
              <a:t>Homophily</a:t>
            </a:r>
            <a:r>
              <a:rPr lang="en-US" dirty="0" smtClean="0"/>
              <a:t> (</a:t>
            </a:r>
            <a:r>
              <a:rPr lang="en-US" dirty="0" err="1" smtClean="0"/>
              <a:t>signif</a:t>
            </a:r>
            <a:r>
              <a:rPr lang="en-US" dirty="0" smtClean="0"/>
              <a:t>. more likely links)</a:t>
            </a:r>
          </a:p>
          <a:p>
            <a:pPr lvl="1"/>
            <a:r>
              <a:rPr lang="en-US" dirty="0" smtClean="0"/>
              <a:t>Inverse </a:t>
            </a:r>
            <a:r>
              <a:rPr lang="en-US" dirty="0" err="1" smtClean="0"/>
              <a:t>homophily</a:t>
            </a:r>
            <a:r>
              <a:rPr lang="en-US" dirty="0" smtClean="0"/>
              <a:t> (</a:t>
            </a:r>
            <a:r>
              <a:rPr lang="en-US" dirty="0" err="1" smtClean="0"/>
              <a:t>signif</a:t>
            </a:r>
            <a:r>
              <a:rPr lang="en-US" dirty="0" smtClean="0"/>
              <a:t>. less likely)</a:t>
            </a:r>
          </a:p>
        </p:txBody>
      </p:sp>
      <p:sp>
        <p:nvSpPr>
          <p:cNvPr id="4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A. Measuring </a:t>
            </a:r>
            <a:r>
              <a:rPr lang="en-US" sz="1200" b="1" dirty="0" err="1" smtClean="0">
                <a:solidFill>
                  <a:schemeClr val="bg1"/>
                </a:solidFill>
              </a:rPr>
              <a:t>homophily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Childhood friendships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Edges: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(M:M edge) = </a:t>
            </a:r>
            <a:r>
              <a:rPr lang="en-US" i="1" dirty="0" smtClean="0"/>
              <a:t>p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(F:F edge) = </a:t>
            </a:r>
            <a:r>
              <a:rPr lang="en-US" i="1" dirty="0" smtClean="0"/>
              <a:t>q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(M:F edge) = 2</a:t>
            </a:r>
            <a:r>
              <a:rPr lang="en-US" i="1" dirty="0" smtClean="0"/>
              <a:t>pq</a:t>
            </a:r>
          </a:p>
          <a:p>
            <a:r>
              <a:rPr lang="en-US" dirty="0" smtClean="0"/>
              <a:t>Test: if </a:t>
            </a:r>
            <a:r>
              <a:rPr lang="en-US" b="1" dirty="0" smtClean="0"/>
              <a:t>heterogeneous</a:t>
            </a:r>
            <a:r>
              <a:rPr lang="en-US" dirty="0" smtClean="0"/>
              <a:t> edges are significantly less than 2</a:t>
            </a:r>
            <a:r>
              <a:rPr lang="en-US" i="1" dirty="0" smtClean="0"/>
              <a:t>pq, </a:t>
            </a:r>
            <a:r>
              <a:rPr lang="en-US" dirty="0" smtClean="0"/>
              <a:t>we have </a:t>
            </a:r>
            <a:r>
              <a:rPr lang="en-US" dirty="0" err="1" smtClean="0"/>
              <a:t>homophily</a:t>
            </a:r>
            <a:r>
              <a:rPr lang="en-US" dirty="0" smtClean="0"/>
              <a:t>!</a:t>
            </a:r>
            <a:endParaRPr lang="en-US" i="1" dirty="0" smtClean="0"/>
          </a:p>
        </p:txBody>
      </p:sp>
      <p:grpSp>
        <p:nvGrpSpPr>
          <p:cNvPr id="4" name="Group 62"/>
          <p:cNvGrpSpPr/>
          <p:nvPr/>
        </p:nvGrpSpPr>
        <p:grpSpPr>
          <a:xfrm>
            <a:off x="6324600" y="1447800"/>
            <a:ext cx="2667000" cy="2133600"/>
            <a:chOff x="6248400" y="1447800"/>
            <a:chExt cx="2667000" cy="2133600"/>
          </a:xfrm>
        </p:grpSpPr>
        <p:sp>
          <p:nvSpPr>
            <p:cNvPr id="5" name="Oval 4"/>
            <p:cNvSpPr/>
            <p:nvPr/>
          </p:nvSpPr>
          <p:spPr>
            <a:xfrm>
              <a:off x="6248400" y="32766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781800" y="21336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248400" y="1600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229600" y="3276600"/>
              <a:ext cx="3048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610600" y="2743200"/>
              <a:ext cx="3048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772400" y="14478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7315200" y="32766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772400" y="2438400"/>
              <a:ext cx="3048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781800" y="26670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>
              <a:stCxn id="5" idx="6"/>
              <a:endCxn id="18" idx="2"/>
            </p:cNvCxnSpPr>
            <p:nvPr/>
          </p:nvCxnSpPr>
          <p:spPr>
            <a:xfrm>
              <a:off x="6553200" y="3429000"/>
              <a:ext cx="762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7"/>
              <a:endCxn id="10" idx="2"/>
            </p:cNvCxnSpPr>
            <p:nvPr/>
          </p:nvCxnSpPr>
          <p:spPr>
            <a:xfrm rot="5400000" flipH="1" flipV="1">
              <a:off x="7118163" y="1524001"/>
              <a:ext cx="578037" cy="730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1"/>
              <a:endCxn id="7" idx="6"/>
            </p:cNvCxnSpPr>
            <p:nvPr/>
          </p:nvCxnSpPr>
          <p:spPr>
            <a:xfrm rot="16200000" flipH="1" flipV="1">
              <a:off x="7055037" y="990599"/>
              <a:ext cx="260163" cy="12638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1"/>
              <a:endCxn id="7" idx="5"/>
            </p:cNvCxnSpPr>
            <p:nvPr/>
          </p:nvCxnSpPr>
          <p:spPr>
            <a:xfrm rot="16200000" flipV="1">
              <a:off x="6508563" y="1860363"/>
              <a:ext cx="317874" cy="317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7"/>
              <a:endCxn id="20" idx="3"/>
            </p:cNvCxnSpPr>
            <p:nvPr/>
          </p:nvCxnSpPr>
          <p:spPr>
            <a:xfrm rot="5400000" flipH="1" flipV="1">
              <a:off x="6470463" y="2965263"/>
              <a:ext cx="394074" cy="317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0"/>
              <a:endCxn id="7" idx="4"/>
            </p:cNvCxnSpPr>
            <p:nvPr/>
          </p:nvCxnSpPr>
          <p:spPr>
            <a:xfrm rot="5400000" flipH="1" flipV="1">
              <a:off x="5715000" y="2590800"/>
              <a:ext cx="1371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0" idx="0"/>
              <a:endCxn id="6" idx="4"/>
            </p:cNvCxnSpPr>
            <p:nvPr/>
          </p:nvCxnSpPr>
          <p:spPr>
            <a:xfrm rot="5400000" flipH="1" flipV="1">
              <a:off x="6819900" y="2552700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6"/>
              <a:endCxn id="8" idx="2"/>
            </p:cNvCxnSpPr>
            <p:nvPr/>
          </p:nvCxnSpPr>
          <p:spPr>
            <a:xfrm>
              <a:off x="7620000" y="3429000"/>
              <a:ext cx="609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8" idx="7"/>
              <a:endCxn id="9" idx="3"/>
            </p:cNvCxnSpPr>
            <p:nvPr/>
          </p:nvCxnSpPr>
          <p:spPr>
            <a:xfrm rot="5400000" flipH="1" flipV="1">
              <a:off x="8413563" y="3079563"/>
              <a:ext cx="317874" cy="1654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8" idx="7"/>
              <a:endCxn id="19" idx="3"/>
            </p:cNvCxnSpPr>
            <p:nvPr/>
          </p:nvCxnSpPr>
          <p:spPr>
            <a:xfrm rot="5400000" flipH="1" flipV="1">
              <a:off x="7384863" y="2889063"/>
              <a:ext cx="622674" cy="241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0" idx="5"/>
              <a:endCxn id="18" idx="1"/>
            </p:cNvCxnSpPr>
            <p:nvPr/>
          </p:nvCxnSpPr>
          <p:spPr>
            <a:xfrm rot="16200000" flipH="1">
              <a:off x="7003863" y="2965263"/>
              <a:ext cx="394074" cy="317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0" idx="7"/>
              <a:endCxn id="10" idx="3"/>
            </p:cNvCxnSpPr>
            <p:nvPr/>
          </p:nvCxnSpPr>
          <p:spPr>
            <a:xfrm rot="5400000" flipH="1" flipV="1">
              <a:off x="6927663" y="1822263"/>
              <a:ext cx="1003674" cy="775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0" idx="5"/>
              <a:endCxn id="9" idx="1"/>
            </p:cNvCxnSpPr>
            <p:nvPr/>
          </p:nvCxnSpPr>
          <p:spPr>
            <a:xfrm rot="16200000" flipH="1">
              <a:off x="7803963" y="1936563"/>
              <a:ext cx="1079874" cy="622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9" idx="6"/>
              <a:endCxn id="9" idx="2"/>
            </p:cNvCxnSpPr>
            <p:nvPr/>
          </p:nvCxnSpPr>
          <p:spPr>
            <a:xfrm>
              <a:off x="8077200" y="2590800"/>
              <a:ext cx="5334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0" idx="6"/>
              <a:endCxn id="19" idx="2"/>
            </p:cNvCxnSpPr>
            <p:nvPr/>
          </p:nvCxnSpPr>
          <p:spPr>
            <a:xfrm flipV="1">
              <a:off x="7086600" y="2590800"/>
              <a:ext cx="6858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9" idx="0"/>
              <a:endCxn id="10" idx="4"/>
            </p:cNvCxnSpPr>
            <p:nvPr/>
          </p:nvCxnSpPr>
          <p:spPr>
            <a:xfrm rot="5400000" flipH="1" flipV="1">
              <a:off x="7581900" y="2095500"/>
              <a:ext cx="6858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67"/>
          <p:cNvGrpSpPr/>
          <p:nvPr/>
        </p:nvGrpSpPr>
        <p:grpSpPr>
          <a:xfrm>
            <a:off x="6388120" y="3810000"/>
            <a:ext cx="2679680" cy="826532"/>
            <a:chOff x="6858000" y="3962400"/>
            <a:chExt cx="2747310" cy="826532"/>
          </a:xfrm>
        </p:grpSpPr>
        <p:sp>
          <p:nvSpPr>
            <p:cNvPr id="64" name="Oval 63"/>
            <p:cNvSpPr/>
            <p:nvPr/>
          </p:nvSpPr>
          <p:spPr>
            <a:xfrm>
              <a:off x="6858000" y="4005942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6858000" y="4463142"/>
              <a:ext cx="3048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162796" y="3962400"/>
              <a:ext cx="2253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male, proportion </a:t>
              </a:r>
              <a:r>
                <a:rPr lang="en-US" i="1" dirty="0" smtClean="0"/>
                <a:t>p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62800" y="4419600"/>
              <a:ext cx="2442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female, proportion </a:t>
              </a:r>
              <a:r>
                <a:rPr lang="en-US" i="1" dirty="0" smtClean="0"/>
                <a:t>q</a:t>
              </a:r>
              <a:endParaRPr lang="en-US" i="1" dirty="0"/>
            </a:p>
          </p:txBody>
        </p:sp>
      </p:grpSp>
      <p:sp>
        <p:nvSpPr>
          <p:cNvPr id="36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A. Measuring </a:t>
            </a:r>
            <a:r>
              <a:rPr lang="en-US" sz="1200" b="1" dirty="0" err="1" smtClean="0">
                <a:solidFill>
                  <a:schemeClr val="bg1"/>
                </a:solidFill>
              </a:rPr>
              <a:t>homophily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Schelling Model    </a:t>
            </a:r>
            <a:r>
              <a:rPr lang="en-US" sz="1800" b="0" dirty="0" smtClean="0">
                <a:solidFill>
                  <a:schemeClr val="bg1">
                    <a:lumMod val="50000"/>
                  </a:schemeClr>
                </a:solidFill>
              </a:rPr>
              <a:t>(1972, 1978)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/>
              <a:t>Simpl</a:t>
            </a:r>
            <a:r>
              <a:rPr lang="en-US" dirty="0" smtClean="0"/>
              <a:t>. 1: people=</a:t>
            </a:r>
            <a:r>
              <a:rPr lang="en-US" i="1" dirty="0" smtClean="0"/>
              <a:t>agents</a:t>
            </a:r>
            <a:r>
              <a:rPr lang="en-US" dirty="0" smtClean="0"/>
              <a:t> in 2 groups</a:t>
            </a:r>
          </a:p>
          <a:p>
            <a:pPr lvl="1"/>
            <a:r>
              <a:rPr lang="en-US" dirty="0" err="1" smtClean="0"/>
              <a:t>Simpl</a:t>
            </a:r>
            <a:r>
              <a:rPr lang="en-US" dirty="0" smtClean="0"/>
              <a:t>. 2: space=grid (8 neighbors)</a:t>
            </a:r>
          </a:p>
          <a:p>
            <a:pPr lvl="1"/>
            <a:r>
              <a:rPr lang="en-US" dirty="0" err="1" smtClean="0"/>
              <a:t>Simpl</a:t>
            </a:r>
            <a:r>
              <a:rPr lang="en-US" dirty="0" smtClean="0"/>
              <a:t>. 3: time in </a:t>
            </a:r>
            <a:r>
              <a:rPr lang="en-US" i="1" dirty="0" smtClean="0"/>
              <a:t>rounds</a:t>
            </a:r>
            <a:endParaRPr lang="en-US" dirty="0" smtClean="0"/>
          </a:p>
          <a:p>
            <a:r>
              <a:rPr lang="en-US" dirty="0" err="1" smtClean="0"/>
              <a:t>Homophily</a:t>
            </a:r>
            <a:r>
              <a:rPr lang="en-US" dirty="0" smtClean="0"/>
              <a:t> constraint</a:t>
            </a:r>
          </a:p>
          <a:p>
            <a:pPr lvl="1"/>
            <a:r>
              <a:rPr lang="en-US" dirty="0" smtClean="0"/>
              <a:t>Agents need </a:t>
            </a:r>
            <a:r>
              <a:rPr lang="en-US" i="1" dirty="0" smtClean="0"/>
              <a:t>threshold </a:t>
            </a:r>
            <a:r>
              <a:rPr lang="en-US" dirty="0" smtClean="0"/>
              <a:t>in-group neighbors</a:t>
            </a:r>
          </a:p>
          <a:p>
            <a:pPr lvl="1"/>
            <a:r>
              <a:rPr lang="en-US" dirty="0" smtClean="0"/>
              <a:t>Else “discontent” – will move in next round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637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“models are always wrong, but sometimes they can be useful”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0" y="3200400"/>
          <a:ext cx="1066800" cy="11125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5600"/>
                <a:gridCol w="355600"/>
                <a:gridCol w="35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A. Measuring </a:t>
            </a:r>
            <a:r>
              <a:rPr lang="en-US" sz="1200" b="1" dirty="0" err="1" smtClean="0">
                <a:solidFill>
                  <a:schemeClr val="bg1"/>
                </a:solidFill>
              </a:rPr>
              <a:t>homophily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 </a:t>
            </a:r>
            <a:r>
              <a:rPr lang="en-US" dirty="0" err="1" smtClean="0"/>
              <a:t>homophily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dirty="0" smtClean="0"/>
              <a:t>Global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150x150 grid, 100k blue, 100k red, </a:t>
            </a:r>
          </a:p>
          <a:p>
            <a:r>
              <a:rPr lang="en-US" dirty="0" smtClean="0"/>
              <a:t>Threshold = 4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971800"/>
            <a:ext cx="7162800" cy="369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34000" y="5257800"/>
            <a:ext cx="3429000" cy="1384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Individual  desires for </a:t>
            </a:r>
            <a:r>
              <a:rPr lang="en-US" sz="2800" b="1" dirty="0" err="1" smtClean="0"/>
              <a:t>homophily</a:t>
            </a:r>
            <a:r>
              <a:rPr lang="en-US" sz="2800" b="1" dirty="0" smtClean="0"/>
              <a:t> have global effect!</a:t>
            </a:r>
            <a:endParaRPr lang="en-US" sz="2800" b="1" dirty="0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A. Measuring </a:t>
            </a:r>
            <a:r>
              <a:rPr lang="en-US" sz="1200" b="1" dirty="0" err="1" smtClean="0">
                <a:solidFill>
                  <a:schemeClr val="bg1"/>
                </a:solidFill>
              </a:rPr>
              <a:t>homophily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grpSp>
        <p:nvGrpSpPr>
          <p:cNvPr id="2" name="Group 28"/>
          <p:cNvGrpSpPr/>
          <p:nvPr/>
        </p:nvGrpSpPr>
        <p:grpSpPr>
          <a:xfrm>
            <a:off x="228600" y="3276600"/>
            <a:ext cx="2667000" cy="2133600"/>
            <a:chOff x="6248400" y="1447800"/>
            <a:chExt cx="2667000" cy="2133600"/>
          </a:xfrm>
        </p:grpSpPr>
        <p:sp>
          <p:nvSpPr>
            <p:cNvPr id="30" name="Oval 29"/>
            <p:cNvSpPr/>
            <p:nvPr/>
          </p:nvSpPr>
          <p:spPr>
            <a:xfrm>
              <a:off x="6248400" y="32766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6781800" y="21336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248400" y="1600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8229600" y="3276600"/>
              <a:ext cx="3048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8610600" y="2743200"/>
              <a:ext cx="3048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7772400" y="14478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7315200" y="32766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7772400" y="2438400"/>
              <a:ext cx="3048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781800" y="26670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Connector 38"/>
            <p:cNvCxnSpPr>
              <a:stCxn id="30" idx="6"/>
              <a:endCxn id="36" idx="2"/>
            </p:cNvCxnSpPr>
            <p:nvPr/>
          </p:nvCxnSpPr>
          <p:spPr>
            <a:xfrm>
              <a:off x="6553200" y="3429000"/>
              <a:ext cx="762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7"/>
              <a:endCxn id="35" idx="2"/>
            </p:cNvCxnSpPr>
            <p:nvPr/>
          </p:nvCxnSpPr>
          <p:spPr>
            <a:xfrm rot="5400000" flipH="1" flipV="1">
              <a:off x="7118163" y="1524001"/>
              <a:ext cx="578037" cy="730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5" idx="1"/>
              <a:endCxn id="32" idx="6"/>
            </p:cNvCxnSpPr>
            <p:nvPr/>
          </p:nvCxnSpPr>
          <p:spPr>
            <a:xfrm rot="16200000" flipH="1" flipV="1">
              <a:off x="7055037" y="990599"/>
              <a:ext cx="260163" cy="12638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1" idx="1"/>
              <a:endCxn id="32" idx="5"/>
            </p:cNvCxnSpPr>
            <p:nvPr/>
          </p:nvCxnSpPr>
          <p:spPr>
            <a:xfrm rot="16200000" flipV="1">
              <a:off x="6508563" y="1860363"/>
              <a:ext cx="317874" cy="317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0" idx="7"/>
              <a:endCxn id="38" idx="3"/>
            </p:cNvCxnSpPr>
            <p:nvPr/>
          </p:nvCxnSpPr>
          <p:spPr>
            <a:xfrm rot="5400000" flipH="1" flipV="1">
              <a:off x="6470463" y="2965263"/>
              <a:ext cx="394074" cy="317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0" idx="1"/>
              <a:endCxn id="32" idx="3"/>
            </p:cNvCxnSpPr>
            <p:nvPr/>
          </p:nvCxnSpPr>
          <p:spPr>
            <a:xfrm rot="5400000" flipH="1" flipV="1">
              <a:off x="5562600" y="2590800"/>
              <a:ext cx="146087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8" idx="0"/>
              <a:endCxn id="31" idx="4"/>
            </p:cNvCxnSpPr>
            <p:nvPr/>
          </p:nvCxnSpPr>
          <p:spPr>
            <a:xfrm rot="5400000" flipH="1" flipV="1">
              <a:off x="6819900" y="2552700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6" idx="6"/>
              <a:endCxn id="33" idx="2"/>
            </p:cNvCxnSpPr>
            <p:nvPr/>
          </p:nvCxnSpPr>
          <p:spPr>
            <a:xfrm>
              <a:off x="7620000" y="3429000"/>
              <a:ext cx="609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3" idx="7"/>
              <a:endCxn id="34" idx="3"/>
            </p:cNvCxnSpPr>
            <p:nvPr/>
          </p:nvCxnSpPr>
          <p:spPr>
            <a:xfrm rot="5400000" flipH="1" flipV="1">
              <a:off x="8413563" y="3079563"/>
              <a:ext cx="317874" cy="1654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7"/>
              <a:endCxn id="37" idx="3"/>
            </p:cNvCxnSpPr>
            <p:nvPr/>
          </p:nvCxnSpPr>
          <p:spPr>
            <a:xfrm rot="5400000" flipH="1" flipV="1">
              <a:off x="7384863" y="2889063"/>
              <a:ext cx="622674" cy="241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8" idx="5"/>
              <a:endCxn id="36" idx="1"/>
            </p:cNvCxnSpPr>
            <p:nvPr/>
          </p:nvCxnSpPr>
          <p:spPr>
            <a:xfrm rot="16200000" flipH="1">
              <a:off x="7003863" y="2965263"/>
              <a:ext cx="394074" cy="317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8" idx="7"/>
              <a:endCxn id="35" idx="3"/>
            </p:cNvCxnSpPr>
            <p:nvPr/>
          </p:nvCxnSpPr>
          <p:spPr>
            <a:xfrm rot="5400000" flipH="1" flipV="1">
              <a:off x="6927663" y="1822263"/>
              <a:ext cx="1003674" cy="775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5" idx="5"/>
              <a:endCxn id="34" idx="1"/>
            </p:cNvCxnSpPr>
            <p:nvPr/>
          </p:nvCxnSpPr>
          <p:spPr>
            <a:xfrm rot="16200000" flipH="1">
              <a:off x="7803963" y="1936563"/>
              <a:ext cx="1079874" cy="622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7" idx="6"/>
              <a:endCxn id="34" idx="2"/>
            </p:cNvCxnSpPr>
            <p:nvPr/>
          </p:nvCxnSpPr>
          <p:spPr>
            <a:xfrm>
              <a:off x="8077200" y="2590800"/>
              <a:ext cx="5334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8" idx="6"/>
              <a:endCxn id="37" idx="2"/>
            </p:cNvCxnSpPr>
            <p:nvPr/>
          </p:nvCxnSpPr>
          <p:spPr>
            <a:xfrm flipV="1">
              <a:off x="7086600" y="2590800"/>
              <a:ext cx="6858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7" idx="0"/>
              <a:endCxn id="35" idx="4"/>
            </p:cNvCxnSpPr>
            <p:nvPr/>
          </p:nvCxnSpPr>
          <p:spPr>
            <a:xfrm rot="5400000" flipH="1" flipV="1">
              <a:off x="7581900" y="2095500"/>
              <a:ext cx="6858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55"/>
          <p:cNvGrpSpPr/>
          <p:nvPr/>
        </p:nvGrpSpPr>
        <p:grpSpPr>
          <a:xfrm>
            <a:off x="292120" y="5638800"/>
            <a:ext cx="2679680" cy="826532"/>
            <a:chOff x="6858000" y="3962400"/>
            <a:chExt cx="2747310" cy="826532"/>
          </a:xfrm>
        </p:grpSpPr>
        <p:sp>
          <p:nvSpPr>
            <p:cNvPr id="57" name="Oval 56"/>
            <p:cNvSpPr/>
            <p:nvPr/>
          </p:nvSpPr>
          <p:spPr>
            <a:xfrm>
              <a:off x="6858000" y="4005942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6858000" y="4463142"/>
              <a:ext cx="3048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62796" y="3962400"/>
              <a:ext cx="2253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male, proportion </a:t>
              </a:r>
              <a:r>
                <a:rPr lang="en-US" i="1" dirty="0" smtClean="0"/>
                <a:t>p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2800" y="4419600"/>
              <a:ext cx="2442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female, proportion </a:t>
              </a:r>
              <a:r>
                <a:rPr lang="en-US" i="1" dirty="0" smtClean="0"/>
                <a:t>q</a:t>
              </a:r>
              <a:endParaRPr lang="en-US" i="1" dirty="0"/>
            </a:p>
          </p:txBody>
        </p:sp>
      </p:grpSp>
      <p:sp>
        <p:nvSpPr>
          <p:cNvPr id="41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A. Measuring </a:t>
            </a:r>
            <a:r>
              <a:rPr lang="en-US" sz="1200" b="1" dirty="0" err="1" smtClean="0">
                <a:solidFill>
                  <a:schemeClr val="bg1"/>
                </a:solidFill>
              </a:rPr>
              <a:t>homophily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  <p:cxnSp>
        <p:nvCxnSpPr>
          <p:cNvPr id="62" name="Straight Connector 61"/>
          <p:cNvCxnSpPr/>
          <p:nvPr/>
        </p:nvCxnSpPr>
        <p:spPr>
          <a:xfrm rot="5400000">
            <a:off x="152401" y="4451163"/>
            <a:ext cx="882837" cy="425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V="1">
            <a:off x="1790701" y="4686300"/>
            <a:ext cx="578037" cy="3494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4"/>
          <p:cNvSpPr txBox="1">
            <a:spLocks/>
          </p:cNvSpPr>
          <p:nvPr/>
        </p:nvSpPr>
        <p:spPr>
          <a:xfrm>
            <a:off x="2895600" y="1676400"/>
            <a:ext cx="6248400" cy="4721292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lphaLcParenR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Does this graph show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homophily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gender?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arenR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Say a new female is added to the graph.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How many F:M or F:F edges would she need to have to change your answer in part a)?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arenR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words, describe what you would need to do for measuring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homophily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between 3 options.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304800" y="-22860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Social networks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New edges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Lec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. 6)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Poisson random model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Configuration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Nodes unite!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Lec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. 7)</a:t>
            </a:r>
            <a:endParaRPr lang="en-US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Measuring </a:t>
            </a:r>
            <a:r>
              <a:rPr lang="en-US" sz="2400" dirty="0" err="1" smtClean="0"/>
              <a:t>homophily</a:t>
            </a:r>
            <a:endParaRPr lang="en-US" sz="2400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Selection vs. socialization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Affiliation</a:t>
            </a:r>
          </a:p>
          <a:p>
            <a:pPr marL="914400" lvl="1" indent="-457200">
              <a:buFont typeface="+mj-lt"/>
              <a:buAutoNum type="alphaU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New nodes</a:t>
            </a:r>
            <a:r>
              <a:rPr lang="en-US" sz="2400" dirty="0" smtClean="0"/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Lec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. 8)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Preferential attachment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 smtClean="0"/>
              <a:t>Assortativity</a:t>
            </a:r>
            <a:endParaRPr lang="en-US" sz="2400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Small world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New behaviors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Lec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. 9)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Simple model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Cascades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Stopping cascades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smtClean="0"/>
              <a:t>Collective Action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800" dirty="0" smtClean="0"/>
              <a:t>Ethics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Lec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. 10)</a:t>
            </a:r>
            <a:endParaRPr lang="en-US" sz="2800" dirty="0" smtClean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v. Social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i="1" dirty="0" smtClean="0"/>
              <a:t>Selecting</a:t>
            </a:r>
            <a:r>
              <a:rPr lang="en-US" dirty="0" smtClean="0"/>
              <a:t> similar friends</a:t>
            </a:r>
          </a:p>
          <a:p>
            <a:pPr lvl="1"/>
            <a:r>
              <a:rPr lang="en-US" dirty="0" smtClean="0"/>
              <a:t>Characteristics shape network</a:t>
            </a:r>
          </a:p>
          <a:p>
            <a:pPr lvl="1"/>
            <a:r>
              <a:rPr lang="en-US" dirty="0" smtClean="0"/>
              <a:t>Intentional: e.g., at a social gathering</a:t>
            </a:r>
          </a:p>
          <a:p>
            <a:pPr lvl="1"/>
            <a:r>
              <a:rPr lang="en-US" dirty="0" smtClean="0"/>
              <a:t>Systemic: e.g., physical neighborhood</a:t>
            </a:r>
          </a:p>
          <a:p>
            <a:r>
              <a:rPr lang="en-US" i="1" dirty="0" smtClean="0"/>
              <a:t>Socialization/social influence</a:t>
            </a:r>
          </a:p>
          <a:p>
            <a:pPr lvl="1"/>
            <a:r>
              <a:rPr lang="en-US" dirty="0" smtClean="0"/>
              <a:t>Network shapes characteristics</a:t>
            </a:r>
          </a:p>
          <a:p>
            <a:pPr lvl="1"/>
            <a:r>
              <a:rPr lang="en-US" dirty="0" smtClean="0"/>
              <a:t>Nodes are </a:t>
            </a:r>
            <a:r>
              <a:rPr lang="en-US" b="1" dirty="0" smtClean="0"/>
              <a:t>mutable</a:t>
            </a:r>
            <a:r>
              <a:rPr lang="en-US" dirty="0" smtClean="0"/>
              <a:t> (changeable)</a:t>
            </a:r>
          </a:p>
        </p:txBody>
      </p:sp>
      <p:sp>
        <p:nvSpPr>
          <p:cNvPr id="4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B. </a:t>
            </a:r>
            <a:r>
              <a:rPr lang="en-US" sz="1200" b="1" dirty="0" err="1" smtClean="0">
                <a:solidFill>
                  <a:schemeClr val="bg1"/>
                </a:solidFill>
              </a:rPr>
              <a:t>Selectionn</a:t>
            </a:r>
            <a:r>
              <a:rPr lang="en-US" sz="1200" b="1" dirty="0" smtClean="0">
                <a:solidFill>
                  <a:schemeClr val="bg1"/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at play in </a:t>
            </a:r>
            <a:r>
              <a:rPr lang="en-US" dirty="0" err="1" smtClean="0"/>
              <a:t>Homophily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/>
          </a:bodyPr>
          <a:lstStyle/>
          <a:p>
            <a:r>
              <a:rPr lang="en-US" dirty="0" smtClean="0"/>
              <a:t>Nuanced… unfolding over time, which characteristic, etc.</a:t>
            </a:r>
          </a:p>
          <a:p>
            <a:pPr lvl="1"/>
            <a:r>
              <a:rPr lang="en-US" dirty="0" smtClean="0"/>
              <a:t>How to study this?</a:t>
            </a:r>
          </a:p>
          <a:p>
            <a:r>
              <a:rPr lang="en-US" dirty="0" smtClean="0"/>
              <a:t>Longitudinal studies! How did behavior change…</a:t>
            </a:r>
          </a:p>
          <a:p>
            <a:pPr lvl="1"/>
            <a:r>
              <a:rPr lang="en-US" dirty="0" smtClean="0"/>
              <a:t>before/after joining a “group”</a:t>
            </a:r>
          </a:p>
          <a:p>
            <a:pPr lvl="1"/>
            <a:r>
              <a:rPr lang="en-US" dirty="0" smtClean="0"/>
              <a:t>as neighbors’ behavior changed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i="1" dirty="0"/>
          </a:p>
        </p:txBody>
      </p:sp>
      <p:sp>
        <p:nvSpPr>
          <p:cNvPr id="4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B. </a:t>
            </a:r>
            <a:r>
              <a:rPr lang="en-US" sz="1200" b="1" dirty="0" err="1" smtClean="0">
                <a:solidFill>
                  <a:schemeClr val="bg1"/>
                </a:solidFill>
              </a:rPr>
              <a:t>Selectionn</a:t>
            </a:r>
            <a:r>
              <a:rPr lang="en-US" sz="1200" b="1" dirty="0" smtClean="0">
                <a:solidFill>
                  <a:schemeClr val="bg1"/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Wikipedia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Similarity: overlap in editing topics (y-axis)</a:t>
            </a:r>
          </a:p>
          <a:p>
            <a:r>
              <a:rPr lang="en-US" dirty="0" smtClean="0"/>
              <a:t>Time 0: editors message each other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2329" r="13699" b="28082"/>
          <a:stretch>
            <a:fillRect/>
          </a:stretch>
        </p:blipFill>
        <p:spPr bwMode="auto">
          <a:xfrm>
            <a:off x="4245429" y="1828800"/>
            <a:ext cx="489857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2302" t="74795" r="1041" b="-685"/>
          <a:stretch>
            <a:fillRect/>
          </a:stretch>
        </p:blipFill>
        <p:spPr bwMode="auto">
          <a:xfrm>
            <a:off x="4343400" y="5617029"/>
            <a:ext cx="4800600" cy="102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946331" y="2057400"/>
            <a:ext cx="1990725" cy="28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79920" y="2057400"/>
            <a:ext cx="2005012" cy="28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188449" y="3215811"/>
            <a:ext cx="1904249" cy="1294544"/>
          </a:xfrm>
          <a:custGeom>
            <a:avLst/>
            <a:gdLst>
              <a:gd name="connsiteX0" fmla="*/ 493160 w 1904249"/>
              <a:gd name="connsiteY0" fmla="*/ 441789 h 1294544"/>
              <a:gd name="connsiteX1" fmla="*/ 493160 w 1904249"/>
              <a:gd name="connsiteY1" fmla="*/ 441789 h 1294544"/>
              <a:gd name="connsiteX2" fmla="*/ 0 w 1904249"/>
              <a:gd name="connsiteY2" fmla="*/ 626724 h 1294544"/>
              <a:gd name="connsiteX3" fmla="*/ 41097 w 1904249"/>
              <a:gd name="connsiteY3" fmla="*/ 1273996 h 1294544"/>
              <a:gd name="connsiteX4" fmla="*/ 1633591 w 1904249"/>
              <a:gd name="connsiteY4" fmla="*/ 1294544 h 1294544"/>
              <a:gd name="connsiteX5" fmla="*/ 1705511 w 1904249"/>
              <a:gd name="connsiteY5" fmla="*/ 801385 h 1294544"/>
              <a:gd name="connsiteX6" fmla="*/ 1602769 w 1904249"/>
              <a:gd name="connsiteY6" fmla="*/ 0 h 1294544"/>
              <a:gd name="connsiteX7" fmla="*/ 1551398 w 1904249"/>
              <a:gd name="connsiteY7" fmla="*/ 20549 h 1294544"/>
              <a:gd name="connsiteX8" fmla="*/ 493160 w 1904249"/>
              <a:gd name="connsiteY8" fmla="*/ 441789 h 129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249" h="1294544">
                <a:moveTo>
                  <a:pt x="493160" y="441789"/>
                </a:moveTo>
                <a:lnTo>
                  <a:pt x="493160" y="441789"/>
                </a:lnTo>
                <a:lnTo>
                  <a:pt x="0" y="626724"/>
                </a:lnTo>
                <a:lnTo>
                  <a:pt x="41097" y="1273996"/>
                </a:lnTo>
                <a:lnTo>
                  <a:pt x="1633591" y="1294544"/>
                </a:lnTo>
                <a:cubicBezTo>
                  <a:pt x="1738428" y="791327"/>
                  <a:pt x="1904249" y="801385"/>
                  <a:pt x="1705511" y="801385"/>
                </a:cubicBezTo>
                <a:lnTo>
                  <a:pt x="1602769" y="0"/>
                </a:lnTo>
                <a:lnTo>
                  <a:pt x="1551398" y="20549"/>
                </a:lnTo>
                <a:lnTo>
                  <a:pt x="493160" y="4417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073900" y="2771775"/>
            <a:ext cx="1851025" cy="1095375"/>
          </a:xfrm>
          <a:custGeom>
            <a:avLst/>
            <a:gdLst>
              <a:gd name="connsiteX0" fmla="*/ 184150 w 1851025"/>
              <a:gd name="connsiteY0" fmla="*/ 0 h 1095375"/>
              <a:gd name="connsiteX1" fmla="*/ 184150 w 1851025"/>
              <a:gd name="connsiteY1" fmla="*/ 0 h 1095375"/>
              <a:gd name="connsiteX2" fmla="*/ 53975 w 1851025"/>
              <a:gd name="connsiteY2" fmla="*/ 57150 h 1095375"/>
              <a:gd name="connsiteX3" fmla="*/ 0 w 1851025"/>
              <a:gd name="connsiteY3" fmla="*/ 663575 h 1095375"/>
              <a:gd name="connsiteX4" fmla="*/ 111125 w 1851025"/>
              <a:gd name="connsiteY4" fmla="*/ 1016000 h 1095375"/>
              <a:gd name="connsiteX5" fmla="*/ 815975 w 1851025"/>
              <a:gd name="connsiteY5" fmla="*/ 1095375 h 1095375"/>
              <a:gd name="connsiteX6" fmla="*/ 1812925 w 1851025"/>
              <a:gd name="connsiteY6" fmla="*/ 927100 h 1095375"/>
              <a:gd name="connsiteX7" fmla="*/ 1851025 w 1851025"/>
              <a:gd name="connsiteY7" fmla="*/ 419100 h 1095375"/>
              <a:gd name="connsiteX8" fmla="*/ 1517650 w 1851025"/>
              <a:gd name="connsiteY8" fmla="*/ 161925 h 1095375"/>
              <a:gd name="connsiteX9" fmla="*/ 466725 w 1851025"/>
              <a:gd name="connsiteY9" fmla="*/ 0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1025" h="1095375">
                <a:moveTo>
                  <a:pt x="184150" y="0"/>
                </a:moveTo>
                <a:lnTo>
                  <a:pt x="184150" y="0"/>
                </a:lnTo>
                <a:lnTo>
                  <a:pt x="53975" y="57150"/>
                </a:lnTo>
                <a:lnTo>
                  <a:pt x="0" y="663575"/>
                </a:lnTo>
                <a:lnTo>
                  <a:pt x="111125" y="1016000"/>
                </a:lnTo>
                <a:lnTo>
                  <a:pt x="815975" y="1095375"/>
                </a:lnTo>
                <a:lnTo>
                  <a:pt x="1812925" y="927100"/>
                </a:lnTo>
                <a:lnTo>
                  <a:pt x="1851025" y="419100"/>
                </a:lnTo>
                <a:lnTo>
                  <a:pt x="1517650" y="161925"/>
                </a:lnTo>
                <a:lnTo>
                  <a:pt x="466725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B. </a:t>
            </a:r>
            <a:r>
              <a:rPr lang="en-US" sz="1200" b="1" dirty="0" err="1" smtClean="0">
                <a:solidFill>
                  <a:schemeClr val="bg1"/>
                </a:solidFill>
              </a:rPr>
              <a:t>Selectionn</a:t>
            </a:r>
            <a:r>
              <a:rPr lang="en-US" sz="1200" b="1" dirty="0" smtClean="0">
                <a:solidFill>
                  <a:schemeClr val="bg1"/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22313" y="1905000"/>
            <a:ext cx="7772400" cy="4745915"/>
          </a:xfrm>
        </p:spPr>
        <p:txBody>
          <a:bodyPr/>
          <a:lstStyle/>
          <a:p>
            <a:pPr algn="l"/>
            <a:r>
              <a:rPr lang="en-US" sz="3600" dirty="0" smtClean="0"/>
              <a:t>You are researching the spread of political ideologies in Twitter. How would you quantify selection and socialization effects? I.e.,</a:t>
            </a:r>
          </a:p>
          <a:p>
            <a:pPr marL="742950" indent="-742950" algn="l">
              <a:buFont typeface="+mj-lt"/>
              <a:buAutoNum type="alphaLcParenR"/>
            </a:pPr>
            <a:r>
              <a:rPr lang="en-US" sz="3600" dirty="0" smtClean="0"/>
              <a:t>State one way you could measure selection, and justify why.</a:t>
            </a:r>
          </a:p>
          <a:p>
            <a:pPr marL="742950" indent="-742950" algn="l">
              <a:buFont typeface="+mj-lt"/>
              <a:buAutoNum type="alphaLcParenR"/>
            </a:pPr>
            <a:r>
              <a:rPr lang="en-US" sz="3600" dirty="0" smtClean="0"/>
              <a:t>State one way you could measure socialization, and justify why.</a:t>
            </a:r>
            <a:endParaRPr lang="en-US" sz="3600" dirty="0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B. </a:t>
            </a:r>
            <a:r>
              <a:rPr lang="en-US" sz="1200" b="1" dirty="0" err="1" smtClean="0">
                <a:solidFill>
                  <a:schemeClr val="bg1"/>
                </a:solidFill>
              </a:rPr>
              <a:t>Selectionn</a:t>
            </a:r>
            <a:r>
              <a:rPr lang="en-US" sz="1200" b="1" dirty="0" smtClean="0">
                <a:solidFill>
                  <a:schemeClr val="bg1"/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Extrinsic node properties – Foci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Intrinsic (to graph) only – incomplete picture!</a:t>
            </a:r>
          </a:p>
          <a:p>
            <a:r>
              <a:rPr lang="en-US" b="1" dirty="0" smtClean="0"/>
              <a:t>Foci</a:t>
            </a:r>
            <a:r>
              <a:rPr lang="en-US" dirty="0" smtClean="0"/>
              <a:t> (focal points of activity) are </a:t>
            </a:r>
          </a:p>
          <a:p>
            <a:pPr algn="ctr">
              <a:buNone/>
            </a:pPr>
            <a:r>
              <a:rPr lang="en-US" i="1" dirty="0" smtClean="0"/>
              <a:t>      “social, psychological, legal, or physical </a:t>
            </a:r>
            <a:r>
              <a:rPr lang="en-US" i="1" dirty="0" err="1" smtClean="0"/>
              <a:t>entit</a:t>
            </a:r>
            <a:r>
              <a:rPr lang="en-US" i="1" dirty="0" smtClean="0"/>
              <a:t>[</a:t>
            </a:r>
            <a:r>
              <a:rPr lang="en-US" i="1" dirty="0" err="1" smtClean="0"/>
              <a:t>ies</a:t>
            </a:r>
            <a:r>
              <a:rPr lang="en-US" i="1" dirty="0" smtClean="0"/>
              <a:t>] around which      joint activities are organized”</a:t>
            </a:r>
          </a:p>
          <a:p>
            <a:pPr lvl="1"/>
            <a:r>
              <a:rPr lang="en-US" dirty="0" smtClean="0"/>
              <a:t>Not on typical Social Network  graph</a:t>
            </a:r>
          </a:p>
          <a:p>
            <a:pPr lvl="1"/>
            <a:r>
              <a:rPr lang="en-US" dirty="0" smtClean="0"/>
              <a:t>Subsets of </a:t>
            </a:r>
            <a:r>
              <a:rPr lang="en-US" i="1" dirty="0" smtClean="0"/>
              <a:t>V</a:t>
            </a:r>
            <a:endParaRPr lang="en-US" dirty="0" smtClean="0"/>
          </a:p>
          <a:p>
            <a:pPr lvl="1"/>
            <a:r>
              <a:rPr lang="en-US" dirty="0" smtClean="0"/>
              <a:t>Many/overlapping possible!</a:t>
            </a:r>
            <a:endParaRPr lang="en-US" dirty="0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Affiliation networks</a:t>
            </a:r>
            <a:endParaRPr lang="en-US" dirty="0"/>
          </a:p>
        </p:txBody>
      </p:sp>
      <p:pic>
        <p:nvPicPr>
          <p:cNvPr id="224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19200"/>
            <a:ext cx="346691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49"/>
          <p:cNvGrpSpPr/>
          <p:nvPr/>
        </p:nvGrpSpPr>
        <p:grpSpPr>
          <a:xfrm>
            <a:off x="5791200" y="1752600"/>
            <a:ext cx="1981201" cy="4343400"/>
            <a:chOff x="6781068" y="5164783"/>
            <a:chExt cx="2209800" cy="4343400"/>
          </a:xfrm>
        </p:grpSpPr>
        <p:sp>
          <p:nvSpPr>
            <p:cNvPr id="6" name="Left Brace 5"/>
            <p:cNvSpPr/>
            <p:nvPr/>
          </p:nvSpPr>
          <p:spPr>
            <a:xfrm rot="10800000">
              <a:off x="6781068" y="5164783"/>
              <a:ext cx="382465" cy="4343400"/>
            </a:xfrm>
            <a:prstGeom prst="leftBrace">
              <a:avLst>
                <a:gd name="adj1" fmla="val 44154"/>
                <a:gd name="adj2" fmla="val 50000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36046" y="6688783"/>
              <a:ext cx="1954822" cy="12926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foci</a:t>
              </a:r>
            </a:p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(here: company board of directors)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228600" y="1295400"/>
            <a:ext cx="1943103" cy="5410200"/>
            <a:chOff x="6951049" y="4707583"/>
            <a:chExt cx="2167305" cy="5410200"/>
          </a:xfrm>
        </p:grpSpPr>
        <p:sp>
          <p:nvSpPr>
            <p:cNvPr id="9" name="Left Brace 8"/>
            <p:cNvSpPr/>
            <p:nvPr/>
          </p:nvSpPr>
          <p:spPr>
            <a:xfrm>
              <a:off x="8735889" y="4707583"/>
              <a:ext cx="382465" cy="5410200"/>
            </a:xfrm>
            <a:prstGeom prst="leftBrace">
              <a:avLst>
                <a:gd name="adj1" fmla="val 44154"/>
                <a:gd name="adj2" fmla="val 50000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51049" y="6612583"/>
              <a:ext cx="1954821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3">
                      <a:lumMod val="75000"/>
                    </a:schemeClr>
                  </a:solidFill>
                </a:rPr>
                <a:t>nodes</a:t>
              </a:r>
            </a:p>
            <a:p>
              <a:pPr algn="ctr"/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(here: people)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96000" y="1371600"/>
            <a:ext cx="2895600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Bipartite</a:t>
            </a:r>
            <a:r>
              <a:rPr lang="en-US" sz="2400" dirty="0" smtClean="0"/>
              <a:t> </a:t>
            </a:r>
            <a:r>
              <a:rPr lang="en-US" sz="2400" b="1" dirty="0" smtClean="0"/>
              <a:t>graphs</a:t>
            </a:r>
            <a:r>
              <a:rPr lang="en-US" sz="2400" dirty="0" smtClean="0"/>
              <a:t>: only connections </a:t>
            </a:r>
            <a:r>
              <a:rPr lang="en-US" sz="2400" i="1" dirty="0" smtClean="0"/>
              <a:t>across</a:t>
            </a:r>
            <a:r>
              <a:rPr lang="en-US" sz="2400" dirty="0" smtClean="0"/>
              <a:t> 2 types of nodes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6248400"/>
            <a:ext cx="15240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member-of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477000" y="4953000"/>
            <a:ext cx="2209800" cy="1384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What about node-node links?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29400" y="609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G=(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), where </a:t>
            </a:r>
            <a:r>
              <a:rPr lang="en-US" i="1" dirty="0" smtClean="0"/>
              <a:t>E</a:t>
            </a:r>
            <a:r>
              <a:rPr lang="en-US" dirty="0" smtClean="0"/>
              <a:t>=(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Social-Affiliation Networks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2286000"/>
            <a:ext cx="801903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25"/>
          <p:cNvGrpSpPr/>
          <p:nvPr/>
        </p:nvGrpSpPr>
        <p:grpSpPr>
          <a:xfrm>
            <a:off x="3171315" y="2860496"/>
            <a:ext cx="4536896" cy="3603766"/>
            <a:chOff x="3200400" y="2174696"/>
            <a:chExt cx="4536896" cy="3603766"/>
          </a:xfrm>
        </p:grpSpPr>
        <p:sp>
          <p:nvSpPr>
            <p:cNvPr id="7" name="Oval 6"/>
            <p:cNvSpPr/>
            <p:nvPr/>
          </p:nvSpPr>
          <p:spPr>
            <a:xfrm>
              <a:off x="3200400" y="3276600"/>
              <a:ext cx="304800" cy="762000"/>
            </a:xfrm>
            <a:prstGeom prst="ellipse">
              <a:avLst/>
            </a:prstGeom>
            <a:solidFill>
              <a:srgbClr val="FFFF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3365621">
              <a:off x="4328593" y="2973629"/>
              <a:ext cx="304800" cy="1387323"/>
            </a:xfrm>
            <a:prstGeom prst="ellipse">
              <a:avLst/>
            </a:prstGeom>
            <a:solidFill>
              <a:srgbClr val="FFFF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7227821">
              <a:off x="4379964" y="4492802"/>
              <a:ext cx="304800" cy="1387323"/>
            </a:xfrm>
            <a:prstGeom prst="ellipse">
              <a:avLst/>
            </a:prstGeom>
            <a:solidFill>
              <a:srgbClr val="FFFF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400000">
              <a:off x="4348537" y="4043738"/>
              <a:ext cx="304800" cy="751726"/>
            </a:xfrm>
            <a:prstGeom prst="ellipse">
              <a:avLst/>
            </a:prstGeom>
            <a:solidFill>
              <a:srgbClr val="FFFF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432496" y="2174696"/>
              <a:ext cx="304800" cy="568504"/>
            </a:xfrm>
            <a:prstGeom prst="ellipse">
              <a:avLst/>
            </a:prstGeom>
            <a:solidFill>
              <a:srgbClr val="FFFF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5400000">
              <a:off x="6243263" y="2727789"/>
              <a:ext cx="304800" cy="751726"/>
            </a:xfrm>
            <a:prstGeom prst="ellipse">
              <a:avLst/>
            </a:prstGeom>
            <a:solidFill>
              <a:srgbClr val="FFFF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13122948">
              <a:off x="6308610" y="3172021"/>
              <a:ext cx="304800" cy="2606441"/>
            </a:xfrm>
            <a:prstGeom prst="ellipse">
              <a:avLst/>
            </a:prstGeom>
            <a:solidFill>
              <a:srgbClr val="FFFF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1492164" y="2895600"/>
            <a:ext cx="4086729" cy="1995756"/>
            <a:chOff x="1521249" y="2209800"/>
            <a:chExt cx="4086729" cy="1995756"/>
          </a:xfrm>
        </p:grpSpPr>
        <p:sp>
          <p:nvSpPr>
            <p:cNvPr id="19" name="Oval 18"/>
            <p:cNvSpPr/>
            <p:nvPr/>
          </p:nvSpPr>
          <p:spPr>
            <a:xfrm>
              <a:off x="5303178" y="3352800"/>
              <a:ext cx="304800" cy="852756"/>
            </a:xfrm>
            <a:prstGeom prst="ellipse">
              <a:avLst/>
            </a:prstGeom>
            <a:solidFill>
              <a:schemeClr val="accent6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200400" y="2209800"/>
              <a:ext cx="304800" cy="624156"/>
            </a:xfrm>
            <a:prstGeom prst="ellipse">
              <a:avLst/>
            </a:prstGeom>
            <a:solidFill>
              <a:schemeClr val="accent6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17915409">
              <a:off x="4262604" y="1753904"/>
              <a:ext cx="304800" cy="1559052"/>
            </a:xfrm>
            <a:prstGeom prst="ellipse">
              <a:avLst/>
            </a:prstGeom>
            <a:solidFill>
              <a:schemeClr val="accent6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14560182">
              <a:off x="2148375" y="1738905"/>
              <a:ext cx="304800" cy="1559052"/>
            </a:xfrm>
            <a:prstGeom prst="ellipse">
              <a:avLst/>
            </a:prstGeom>
            <a:solidFill>
              <a:schemeClr val="accent6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5400000">
              <a:off x="4256926" y="2636178"/>
              <a:ext cx="304800" cy="914400"/>
            </a:xfrm>
            <a:prstGeom prst="ellipse">
              <a:avLst/>
            </a:prstGeom>
            <a:solidFill>
              <a:schemeClr val="accent6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2171700" y="2598078"/>
              <a:ext cx="304800" cy="990600"/>
            </a:xfrm>
            <a:prstGeom prst="ellipse">
              <a:avLst/>
            </a:prstGeom>
            <a:solidFill>
              <a:schemeClr val="accent6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381000" y="1295400"/>
            <a:ext cx="83820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Affiliation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networks: had 2 types of nodes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Social-Affiliation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networks: also 2 types of edges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Triadic closure: 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6"/>
                </a:solidFill>
              </a:rPr>
              <a:t>person</a:t>
            </a:r>
            <a:r>
              <a:rPr lang="en-US" dirty="0" smtClean="0"/>
              <a:t> =&gt; </a:t>
            </a:r>
            <a:r>
              <a:rPr lang="en-US" dirty="0" err="1" smtClean="0">
                <a:solidFill>
                  <a:schemeClr val="accent6"/>
                </a:solidFill>
              </a:rPr>
              <a:t>person:person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Focal closure:</a:t>
            </a:r>
          </a:p>
          <a:p>
            <a:pPr lvl="1">
              <a:buNone/>
            </a:pPr>
            <a:r>
              <a:rPr lang="en-US" dirty="0" smtClean="0">
                <a:solidFill>
                  <a:srgbClr val="CCCC00"/>
                </a:solidFill>
              </a:rPr>
              <a:t>focus</a:t>
            </a:r>
            <a:r>
              <a:rPr lang="en-US" dirty="0" smtClean="0"/>
              <a:t> =&gt; </a:t>
            </a:r>
            <a:r>
              <a:rPr lang="en-US" dirty="0" err="1" smtClean="0">
                <a:solidFill>
                  <a:schemeClr val="accent6"/>
                </a:solidFill>
              </a:rPr>
              <a:t>person:person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Membership closure: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6"/>
                </a:solidFill>
              </a:rPr>
              <a:t>person</a:t>
            </a:r>
            <a:r>
              <a:rPr lang="en-US" dirty="0" smtClean="0"/>
              <a:t> =&gt; </a:t>
            </a:r>
            <a:r>
              <a:rPr lang="en-US" dirty="0" err="1" smtClean="0">
                <a:solidFill>
                  <a:srgbClr val="CCCC00"/>
                </a:solidFill>
              </a:rPr>
              <a:t>focus:</a:t>
            </a:r>
            <a:r>
              <a:rPr lang="en-US" dirty="0" err="1" smtClean="0">
                <a:solidFill>
                  <a:schemeClr val="accent6"/>
                </a:solidFill>
              </a:rPr>
              <a:t>person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8691" y="4343400"/>
            <a:ext cx="418530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7391400" y="5257800"/>
            <a:ext cx="222608" cy="471756"/>
          </a:xfrm>
          <a:prstGeom prst="ellipse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5400000">
            <a:off x="6866732" y="4868068"/>
            <a:ext cx="177800" cy="500063"/>
          </a:xfrm>
          <a:prstGeom prst="ellipse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8729521">
            <a:off x="6830985" y="5079070"/>
            <a:ext cx="222608" cy="804557"/>
          </a:xfrm>
          <a:prstGeom prst="ellipse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7378698" y="4813305"/>
            <a:ext cx="254001" cy="6096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194496" y="4929188"/>
            <a:ext cx="859017" cy="37297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16577" y="4648200"/>
            <a:ext cx="222608" cy="304800"/>
          </a:xfrm>
          <a:prstGeom prst="ellipse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5400000">
            <a:off x="7912100" y="4889501"/>
            <a:ext cx="177800" cy="457200"/>
          </a:xfrm>
          <a:prstGeom prst="ellipse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3072264">
            <a:off x="7936949" y="4420621"/>
            <a:ext cx="222608" cy="765427"/>
          </a:xfrm>
          <a:prstGeom prst="ellipse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05544" y="5257800"/>
            <a:ext cx="222608" cy="381000"/>
          </a:xfrm>
          <a:prstGeom prst="ellipse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5780876" y="4868068"/>
            <a:ext cx="177800" cy="500063"/>
          </a:xfrm>
          <a:prstGeom prst="ellipse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18729521">
            <a:off x="5680082" y="5107923"/>
            <a:ext cx="222608" cy="629059"/>
          </a:xfrm>
          <a:prstGeom prst="ellipse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5400000">
            <a:off x="6292842" y="4813305"/>
            <a:ext cx="254001" cy="6096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3637919"/>
          </a:xfrm>
        </p:spPr>
        <p:txBody>
          <a:bodyPr anchor="t" anchorCtr="0"/>
          <a:lstStyle/>
          <a:p>
            <a:pPr marL="742950" indent="-742950" algn="l">
              <a:buAutoNum type="alphaLcParenR"/>
            </a:pPr>
            <a:r>
              <a:rPr lang="en-US" sz="3600" dirty="0" smtClean="0"/>
              <a:t>Calculate the clustering coefficients for the foci in the social-affiliation network below.</a:t>
            </a:r>
          </a:p>
          <a:p>
            <a:pPr marL="742950" indent="-742950" algn="l">
              <a:buAutoNum type="alphaLcParenR"/>
            </a:pPr>
            <a:r>
              <a:rPr lang="en-US" sz="3600" dirty="0" smtClean="0"/>
              <a:t>Which type of closure does part a) affect? Explain.</a:t>
            </a:r>
          </a:p>
          <a:p>
            <a:pPr marL="742950" indent="-742950" algn="l">
              <a:buAutoNum type="alphaLcParenR"/>
            </a:pPr>
            <a:endParaRPr lang="en-US" sz="3600" dirty="0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8691" y="4343400"/>
            <a:ext cx="418530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200" y="-381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</a:rPr>
              <a:t>New Nodes: Growing Networks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MOJ 5</a:t>
            </a: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200" y="-381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Edges: Random Graphs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MOJ 1.2.3, 4; E&amp;K 20.1-20.2</a:t>
            </a:r>
            <a:endParaRPr lang="en-US" dirty="0" smtClean="0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Grow network w/ new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Pre-existing network: </a:t>
            </a:r>
            <a:r>
              <a:rPr lang="en-US" i="1" dirty="0" smtClean="0"/>
              <a:t>m </a:t>
            </a:r>
            <a:r>
              <a:rPr lang="en-US" dirty="0" smtClean="0"/>
              <a:t>connected nodes</a:t>
            </a:r>
          </a:p>
          <a:p>
            <a:r>
              <a:rPr lang="en-US" dirty="0" smtClean="0"/>
              <a:t>At “birth”:</a:t>
            </a:r>
          </a:p>
          <a:p>
            <a:pPr lvl="1"/>
            <a:r>
              <a:rPr lang="en-US" dirty="0" smtClean="0"/>
              <a:t>Index node’s “birth order” =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lvl="1"/>
            <a:r>
              <a:rPr lang="en-US" dirty="0" smtClean="0"/>
              <a:t>Node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gets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 links at random </a:t>
            </a:r>
          </a:p>
          <a:p>
            <a:r>
              <a:rPr lang="en-US" dirty="0" smtClean="0"/>
              <a:t>Later, at time </a:t>
            </a:r>
            <a:r>
              <a:rPr lang="en-US" i="1" dirty="0" smtClean="0"/>
              <a:t>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# New links =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-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Preferential Attachment 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Barabasi</a:t>
            </a:r>
            <a:r>
              <a:rPr lang="en-US" sz="2000" b="0" dirty="0" smtClean="0"/>
              <a:t> &amp; Albert 1999)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u="sng" dirty="0" smtClean="0"/>
              <a:t>Idea</a:t>
            </a:r>
            <a:r>
              <a:rPr lang="en-US" dirty="0" smtClean="0"/>
              <a:t>: Nodes of high degree are more likely to form new links</a:t>
            </a:r>
          </a:p>
          <a:p>
            <a:pPr lvl="1"/>
            <a:r>
              <a:rPr lang="en-US" u="sng" dirty="0" smtClean="0"/>
              <a:t>Ex</a:t>
            </a:r>
            <a:r>
              <a:rPr lang="en-US" dirty="0" smtClean="0"/>
              <a:t>: Well-cited scientific papers more likely to be read &amp; cited 	   	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(Price 1976)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  <a:r>
              <a:rPr lang="en-US" dirty="0" err="1" smtClean="0"/>
              <a:t>long,fat,heavy</a:t>
            </a:r>
            <a:r>
              <a:rPr lang="en-US" dirty="0" smtClean="0"/>
              <a:t>}-tail/scale-free distr.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0486" y="6611779"/>
            <a:ext cx="76835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Image credit</a:t>
            </a:r>
            <a:r>
              <a:rPr lang="en-US" sz="1000" dirty="0" smtClean="0"/>
              <a:t>: Pender, Casey. </a:t>
            </a:r>
            <a:r>
              <a:rPr lang="en-US" sz="1000" i="1" dirty="0" smtClean="0"/>
              <a:t>The Long-tailed Network Structure of Trade. </a:t>
            </a:r>
            <a:r>
              <a:rPr lang="en-US" sz="1000" dirty="0" smtClean="0"/>
              <a:t>In Blog: </a:t>
            </a:r>
            <a:r>
              <a:rPr lang="en-US" sz="1000" dirty="0" err="1" smtClean="0"/>
              <a:t>PPE.life</a:t>
            </a:r>
            <a:r>
              <a:rPr lang="en-US" sz="1000" dirty="0" smtClean="0"/>
              <a:t>. 2017. Blog:</a:t>
            </a:r>
            <a:r>
              <a:rPr lang="en-US" sz="1000" i="1" dirty="0" smtClean="0"/>
              <a:t> </a:t>
            </a:r>
            <a:r>
              <a:rPr lang="en-US" sz="1000" dirty="0" smtClean="0">
                <a:hlinkClick r:id="rId3"/>
              </a:rPr>
              <a:t>http://ppe.life/long-tailed-trade/</a:t>
            </a:r>
            <a:r>
              <a:rPr lang="en-US" sz="1000" dirty="0" smtClean="0"/>
              <a:t>. </a:t>
            </a:r>
            <a:endParaRPr lang="en-US" sz="1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 r="50441"/>
          <a:stretch>
            <a:fillRect/>
          </a:stretch>
        </p:blipFill>
        <p:spPr bwMode="auto">
          <a:xfrm>
            <a:off x="1752600" y="4876800"/>
            <a:ext cx="2362200" cy="174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762000" y="4953000"/>
            <a:ext cx="990600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 few rich get richer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6600" y="5562600"/>
            <a:ext cx="114300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Long tail of “poor”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 l="49559" r="-2315"/>
          <a:stretch>
            <a:fillRect/>
          </a:stretch>
        </p:blipFill>
        <p:spPr bwMode="auto">
          <a:xfrm>
            <a:off x="5638800" y="4876800"/>
            <a:ext cx="2514600" cy="174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Pref. attachment on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New node is “born”; link to node </a:t>
            </a:r>
            <a:r>
              <a:rPr lang="en-US" i="1" dirty="0" err="1" smtClean="0"/>
              <a:t>i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en-US" dirty="0" smtClean="0"/>
              <a:t>Expected degree of </a:t>
            </a:r>
            <a:r>
              <a:rPr lang="en-US" i="1" dirty="0" err="1" smtClean="0"/>
              <a:t>i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(Using the mean-field approximation)</a:t>
            </a:r>
            <a:endParaRPr lang="en-US" sz="1800" dirty="0" smtClean="0"/>
          </a:p>
          <a:p>
            <a:r>
              <a:rPr lang="en-US" dirty="0" smtClean="0"/>
              <a:t>Freq. distr. of degree: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9698" name="Microsoft Equation 3.0" r:id="rId4" imgW="0" imgH="0" progId="Equation.3">
              <p:embed/>
            </p:oleObj>
          </a:graphicData>
        </a:graphic>
      </p:graphicFrame>
      <p:grpSp>
        <p:nvGrpSpPr>
          <p:cNvPr id="5" name="Group 30"/>
          <p:cNvGrpSpPr/>
          <p:nvPr/>
        </p:nvGrpSpPr>
        <p:grpSpPr>
          <a:xfrm>
            <a:off x="1219200" y="2819400"/>
            <a:ext cx="3505200" cy="1135797"/>
            <a:chOff x="5486400" y="1422402"/>
            <a:chExt cx="3505200" cy="1135797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1727202"/>
              <a:ext cx="28956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new node will make </a:t>
              </a:r>
              <a:r>
                <a:rPr lang="en-US" sz="2400" i="1" dirty="0" smtClean="0"/>
                <a:t>m</a:t>
              </a:r>
              <a:r>
                <a:rPr lang="en-US" sz="2400" dirty="0" smtClean="0"/>
                <a:t> connections</a:t>
              </a:r>
              <a:endParaRPr lang="en-US" sz="24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382000" y="1422402"/>
              <a:ext cx="609600" cy="533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9"/>
          <p:cNvGrpSpPr/>
          <p:nvPr/>
        </p:nvGrpSpPr>
        <p:grpSpPr>
          <a:xfrm>
            <a:off x="6553201" y="2133600"/>
            <a:ext cx="2514599" cy="1200329"/>
            <a:chOff x="6441099" y="5088583"/>
            <a:chExt cx="2804743" cy="1200329"/>
          </a:xfrm>
        </p:grpSpPr>
        <p:sp>
          <p:nvSpPr>
            <p:cNvPr id="13" name="Left Brace 12"/>
            <p:cNvSpPr/>
            <p:nvPr/>
          </p:nvSpPr>
          <p:spPr>
            <a:xfrm rot="10800000">
              <a:off x="6441099" y="5164783"/>
              <a:ext cx="382465" cy="1066800"/>
            </a:xfrm>
            <a:prstGeom prst="leftBrace">
              <a:avLst>
                <a:gd name="adj1" fmla="val 44154"/>
                <a:gd name="adj2" fmla="val 50000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66059" y="5088583"/>
              <a:ext cx="237978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</a:rPr>
                <a:t>probability is proportionate to node degree</a:t>
              </a:r>
            </a:p>
          </p:txBody>
        </p:sp>
      </p:grp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267200" y="3505200"/>
          <a:ext cx="1150373" cy="990600"/>
        </p:xfrm>
        <a:graphic>
          <a:graphicData uri="http://schemas.openxmlformats.org/presentationml/2006/ole">
            <p:oleObj spid="_x0000_s29699" name="Microsoft Equation 3.0" r:id="rId5" imgW="457200" imgH="393480" progId="Equation.3">
              <p:embed/>
            </p:oleObj>
          </a:graphicData>
        </a:graphic>
      </p:graphicFrame>
      <p:grpSp>
        <p:nvGrpSpPr>
          <p:cNvPr id="7" name="Group 30"/>
          <p:cNvGrpSpPr/>
          <p:nvPr/>
        </p:nvGrpSpPr>
        <p:grpSpPr>
          <a:xfrm>
            <a:off x="5791200" y="3276600"/>
            <a:ext cx="3124200" cy="1135797"/>
            <a:chOff x="5257800" y="1422402"/>
            <a:chExt cx="3124200" cy="1135797"/>
          </a:xfrm>
        </p:grpSpPr>
        <p:sp>
          <p:nvSpPr>
            <p:cNvPr id="23" name="TextBox 22"/>
            <p:cNvSpPr txBox="1"/>
            <p:nvPr/>
          </p:nvSpPr>
          <p:spPr>
            <a:xfrm>
              <a:off x="5486400" y="1727202"/>
              <a:ext cx="28956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total # links * 2</a:t>
              </a:r>
            </a:p>
            <a:p>
              <a:pPr algn="ctr"/>
              <a:r>
                <a:rPr lang="en-US" sz="2400" dirty="0" smtClean="0"/>
                <a:t>(At time </a:t>
              </a:r>
              <a:r>
                <a:rPr lang="en-US" sz="2400" i="1" dirty="0" smtClean="0"/>
                <a:t>t</a:t>
              </a:r>
              <a:r>
                <a:rPr lang="en-US" sz="2400" dirty="0" smtClean="0"/>
                <a:t>: = 2 </a:t>
              </a:r>
              <a:r>
                <a:rPr lang="en-US" sz="2400" i="1" dirty="0" smtClean="0"/>
                <a:t>tm</a:t>
              </a:r>
              <a:r>
                <a:rPr lang="en-US" sz="2400" dirty="0" smtClean="0"/>
                <a:t>) 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16200000" flipV="1">
              <a:off x="5257800" y="1422402"/>
              <a:ext cx="30480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685800" y="2209800"/>
          <a:ext cx="5715001" cy="1160407"/>
        </p:xfrm>
        <a:graphic>
          <a:graphicData uri="http://schemas.openxmlformats.org/presentationml/2006/ole">
            <p:oleObj spid="_x0000_s29700" name="Microsoft Equation 3.0" r:id="rId6" imgW="2501640" imgH="50796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5867400" y="4648200"/>
          <a:ext cx="2438400" cy="1187116"/>
        </p:xfrm>
        <a:graphic>
          <a:graphicData uri="http://schemas.openxmlformats.org/presentationml/2006/ole">
            <p:oleObj spid="_x0000_s29701" name="Microsoft Equation 3.0" r:id="rId7" imgW="965160" imgH="469800" progId="Equation.3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5791200" y="6019800"/>
          <a:ext cx="2406316" cy="609600"/>
        </p:xfrm>
        <a:graphic>
          <a:graphicData uri="http://schemas.openxmlformats.org/presentationml/2006/ole">
            <p:oleObj spid="_x0000_s29702" name="Microsoft Equation 3.0" r:id="rId8" imgW="952200" imgH="241200" progId="Equation.3">
              <p:embed/>
            </p:oleObj>
          </a:graphicData>
        </a:graphic>
      </p:graphicFrame>
      <p:sp>
        <p:nvSpPr>
          <p:cNvPr id="18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6135687" cy="5743111"/>
          </a:xfrm>
        </p:spPr>
        <p:txBody>
          <a:bodyPr anchor="t" anchorCtr="0"/>
          <a:lstStyle/>
          <a:p>
            <a:pPr marL="742950" indent="-742950" algn="l">
              <a:buAutoNum type="alphaLcParenR"/>
            </a:pPr>
            <a:r>
              <a:rPr lang="en-US" sz="3600" dirty="0" smtClean="0"/>
              <a:t>When a new node 7 is “born” on this network, what is the probability that it will link to node 4 under a Poisson random graph model with </a:t>
            </a:r>
            <a:r>
              <a:rPr lang="en-US" sz="3600" i="1" dirty="0" smtClean="0"/>
              <a:t>p </a:t>
            </a:r>
            <a:r>
              <a:rPr lang="en-US" sz="3600" dirty="0" smtClean="0"/>
              <a:t>= 0.4?</a:t>
            </a:r>
          </a:p>
          <a:p>
            <a:pPr marL="742950" indent="-742950" algn="l">
              <a:buAutoNum type="alphaLcParenR"/>
            </a:pPr>
            <a:r>
              <a:rPr lang="en-US" sz="3600" dirty="0" smtClean="0"/>
              <a:t>Same as a), but under a preferential attachment model?</a:t>
            </a:r>
            <a:endParaRPr lang="en-US" sz="3600" dirty="0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b="1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  <p:grpSp>
        <p:nvGrpSpPr>
          <p:cNvPr id="6" name="Group 159"/>
          <p:cNvGrpSpPr/>
          <p:nvPr/>
        </p:nvGrpSpPr>
        <p:grpSpPr>
          <a:xfrm>
            <a:off x="6477000" y="685800"/>
            <a:ext cx="2514600" cy="1981200"/>
            <a:chOff x="6324600" y="2819400"/>
            <a:chExt cx="2514600" cy="1981200"/>
          </a:xfrm>
        </p:grpSpPr>
        <p:sp>
          <p:nvSpPr>
            <p:cNvPr id="8" name="Oval 7"/>
            <p:cNvSpPr/>
            <p:nvPr/>
          </p:nvSpPr>
          <p:spPr>
            <a:xfrm>
              <a:off x="63246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7056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7056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5344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81534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 flipV="1">
            <a:off x="7162800" y="1784163"/>
            <a:ext cx="1568637" cy="730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62800" y="838200"/>
            <a:ext cx="114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8413564" y="1098363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6324600" y="16764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7003863" y="10602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V="1">
            <a:off x="6477001" y="1981200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7003863" y="10602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Assortativity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Nodes’ degrees and their neighbors’ degrees are positively correlated</a:t>
            </a:r>
          </a:p>
          <a:p>
            <a:r>
              <a:rPr lang="en-US" u="sng" dirty="0" smtClean="0"/>
              <a:t>Proposition</a:t>
            </a:r>
            <a:r>
              <a:rPr lang="en-US" dirty="0" smtClean="0"/>
              <a:t>: On average…</a:t>
            </a:r>
          </a:p>
          <a:p>
            <a:pPr marL="1200150" lvl="1" indent="-742950">
              <a:buFont typeface="+mj-lt"/>
              <a:buAutoNum type="alphaUcPeriod"/>
            </a:pPr>
            <a:r>
              <a:rPr lang="en-US" dirty="0" smtClean="0"/>
              <a:t>Node </a:t>
            </a:r>
            <a:r>
              <a:rPr lang="en-US" i="1" dirty="0" err="1" smtClean="0"/>
              <a:t>i</a:t>
            </a:r>
            <a:r>
              <a:rPr lang="en-US" dirty="0" err="1" smtClean="0"/>
              <a:t>’s</a:t>
            </a:r>
            <a:r>
              <a:rPr lang="en-US" dirty="0" smtClean="0"/>
              <a:t> degree is larger than node </a:t>
            </a:r>
            <a:r>
              <a:rPr lang="en-US" i="1" dirty="0" err="1" smtClean="0"/>
              <a:t>j</a:t>
            </a:r>
            <a:r>
              <a:rPr lang="en-US" dirty="0" err="1" smtClean="0"/>
              <a:t>’s</a:t>
            </a:r>
            <a:r>
              <a:rPr lang="en-US" dirty="0" smtClean="0"/>
              <a:t> degree at time </a:t>
            </a:r>
            <a:r>
              <a:rPr lang="en-US" i="1" dirty="0" smtClean="0"/>
              <a:t>t</a:t>
            </a:r>
            <a:r>
              <a:rPr lang="en-US" dirty="0" smtClean="0"/>
              <a:t> after both are born …</a:t>
            </a:r>
          </a:p>
          <a:p>
            <a:pPr marL="1200150" lvl="1" indent="-742950">
              <a:buNone/>
            </a:pPr>
            <a:r>
              <a:rPr lang="en-US" dirty="0" smtClean="0"/>
              <a:t>	    if and only if </a:t>
            </a:r>
            <a:r>
              <a:rPr lang="en-US" i="1" dirty="0" err="1" smtClean="0"/>
              <a:t>i</a:t>
            </a:r>
            <a:r>
              <a:rPr lang="en-US" dirty="0" smtClean="0"/>
              <a:t> is older than </a:t>
            </a:r>
            <a:r>
              <a:rPr lang="en-US" i="1" dirty="0" smtClean="0"/>
              <a:t>j</a:t>
            </a:r>
            <a:r>
              <a:rPr lang="en-US" dirty="0" smtClean="0"/>
              <a:t>. </a:t>
            </a:r>
          </a:p>
          <a:p>
            <a:pPr marL="1200150" lvl="1" indent="-742950">
              <a:buFont typeface="+mj-lt"/>
              <a:buAutoNum type="alphaUcPeriod" startAt="2"/>
            </a:pPr>
            <a:r>
              <a:rPr lang="en-US" dirty="0" smtClean="0"/>
              <a:t>In that case, the estimated distribution of </a:t>
            </a:r>
            <a:r>
              <a:rPr lang="en-US" i="1" dirty="0" err="1" smtClean="0"/>
              <a:t>i</a:t>
            </a:r>
            <a:r>
              <a:rPr lang="en-US" dirty="0" err="1" smtClean="0"/>
              <a:t>’s</a:t>
            </a:r>
            <a:r>
              <a:rPr lang="en-US" dirty="0" smtClean="0"/>
              <a:t> neighbors’ degrees  </a:t>
            </a:r>
          </a:p>
          <a:p>
            <a:pPr marL="1200150" lvl="1" indent="-742950">
              <a:buNone/>
            </a:pPr>
            <a:r>
              <a:rPr lang="en-US" i="1" dirty="0" smtClean="0"/>
              <a:t>	strictly first order stochastically dominates </a:t>
            </a:r>
          </a:p>
          <a:p>
            <a:pPr marL="1200150" lvl="1" indent="-742950">
              <a:buNone/>
            </a:pPr>
            <a:r>
              <a:rPr lang="en-US" i="1" dirty="0" smtClean="0"/>
              <a:t>	</a:t>
            </a:r>
            <a:r>
              <a:rPr lang="en-US" dirty="0" smtClean="0"/>
              <a:t>that of </a:t>
            </a:r>
            <a:r>
              <a:rPr lang="en-US" i="1" dirty="0" err="1" smtClean="0"/>
              <a:t>j</a:t>
            </a:r>
            <a:r>
              <a:rPr lang="en-US" dirty="0" err="1" smtClean="0"/>
              <a:t>’s</a:t>
            </a:r>
            <a:r>
              <a:rPr lang="en-US" dirty="0" smtClean="0"/>
              <a:t> at each time </a:t>
            </a:r>
            <a:r>
              <a:rPr lang="en-US" i="1" dirty="0" smtClean="0"/>
              <a:t>t</a:t>
            </a:r>
            <a:r>
              <a:rPr lang="en-US" dirty="0" smtClean="0"/>
              <a:t> &gt; </a:t>
            </a:r>
            <a:r>
              <a:rPr lang="en-US" i="1" dirty="0" smtClean="0"/>
              <a:t>j</a:t>
            </a:r>
            <a:r>
              <a:rPr lang="en-US" dirty="0" smtClean="0"/>
              <a:t>, and in particular for all </a:t>
            </a:r>
            <a:r>
              <a:rPr lang="en-US" i="1" dirty="0" smtClean="0"/>
              <a:t>d</a:t>
            </a:r>
            <a:r>
              <a:rPr lang="en-US" dirty="0" smtClean="0"/>
              <a:t> &lt;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grpSp>
        <p:nvGrpSpPr>
          <p:cNvPr id="4" name="Group 30"/>
          <p:cNvGrpSpPr/>
          <p:nvPr/>
        </p:nvGrpSpPr>
        <p:grpSpPr>
          <a:xfrm>
            <a:off x="5029200" y="533400"/>
            <a:ext cx="3810000" cy="4343400"/>
            <a:chOff x="4876800" y="1955802"/>
            <a:chExt cx="3810000" cy="4343400"/>
          </a:xfrm>
        </p:grpSpPr>
        <p:sp>
          <p:nvSpPr>
            <p:cNvPr id="5" name="TextBox 4"/>
            <p:cNvSpPr txBox="1"/>
            <p:nvPr/>
          </p:nvSpPr>
          <p:spPr>
            <a:xfrm>
              <a:off x="4876800" y="1955802"/>
              <a:ext cx="3810000" cy="10156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Prob</a:t>
              </a:r>
              <a:r>
                <a:rPr lang="en-US" sz="2000" dirty="0" smtClean="0"/>
                <a:t> that </a:t>
              </a:r>
              <a:r>
                <a:rPr lang="en-US" sz="2000" i="1" dirty="0" err="1" smtClean="0"/>
                <a:t>i</a:t>
              </a:r>
              <a:r>
                <a:rPr lang="en-US" sz="2000" dirty="0" smtClean="0"/>
                <a:t> has degree </a:t>
              </a:r>
              <a:r>
                <a:rPr lang="en-US" sz="2000" i="1" dirty="0" smtClean="0"/>
                <a:t>d</a:t>
              </a:r>
              <a:r>
                <a:rPr lang="en-US" sz="2000" dirty="0" smtClean="0"/>
                <a:t> is at least as high (and at least once higher) than </a:t>
              </a:r>
              <a:r>
                <a:rPr lang="en-US" sz="2000" i="1" dirty="0" smtClean="0"/>
                <a:t>j</a:t>
              </a:r>
              <a:endParaRPr lang="en-US" sz="20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5600700" y="4279902"/>
              <a:ext cx="3352800" cy="685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B. </a:t>
            </a:r>
            <a:r>
              <a:rPr lang="en-US" sz="1200" b="1" dirty="0" err="1" smtClean="0">
                <a:solidFill>
                  <a:schemeClr val="bg1"/>
                </a:solidFill>
              </a:rPr>
              <a:t>Assortativity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</a:t>
            </a:r>
            <a:r>
              <a:rPr lang="en-US" dirty="0" smtClean="0"/>
              <a:t>: </a:t>
            </a:r>
            <a:r>
              <a:rPr lang="en-US" dirty="0" err="1" smtClean="0"/>
              <a:t>Assortativity</a:t>
            </a:r>
            <a:endParaRPr lang="en-US" dirty="0"/>
          </a:p>
        </p:txBody>
      </p:sp>
      <p:pic>
        <p:nvPicPr>
          <p:cNvPr id="5" name="Picture 2" descr="Z:\home\swu\Desktop\assort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2716" y="1524001"/>
            <a:ext cx="8958568" cy="4678362"/>
          </a:xfrm>
          <a:prstGeom prst="rect">
            <a:avLst/>
          </a:prstGeom>
          <a:noFill/>
        </p:spPr>
      </p:pic>
      <p:sp>
        <p:nvSpPr>
          <p:cNvPr id="4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B. </a:t>
            </a:r>
            <a:r>
              <a:rPr lang="en-US" sz="1200" b="1" dirty="0" err="1" smtClean="0">
                <a:solidFill>
                  <a:schemeClr val="bg1"/>
                </a:solidFill>
              </a:rPr>
              <a:t>Assortativity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219200"/>
            <a:ext cx="7772400" cy="2529923"/>
          </a:xfrm>
        </p:spPr>
        <p:txBody>
          <a:bodyPr/>
          <a:lstStyle/>
          <a:p>
            <a:pPr algn="l"/>
            <a:r>
              <a:rPr lang="en-US" sz="3600" dirty="0" smtClean="0"/>
              <a:t>Describe a setting where there could arise, and justify:</a:t>
            </a:r>
          </a:p>
          <a:p>
            <a:pPr marL="742950" indent="-742950" algn="l">
              <a:buAutoNum type="alphaLcParenR"/>
            </a:pPr>
            <a:r>
              <a:rPr lang="en-US" sz="3600" dirty="0" smtClean="0"/>
              <a:t>an </a:t>
            </a:r>
            <a:r>
              <a:rPr lang="en-US" sz="3600" dirty="0" err="1" smtClean="0"/>
              <a:t>assortative</a:t>
            </a:r>
            <a:r>
              <a:rPr lang="en-US" sz="3600" dirty="0" smtClean="0"/>
              <a:t> graph</a:t>
            </a:r>
          </a:p>
          <a:p>
            <a:pPr marL="742950" indent="-742950" algn="l">
              <a:buAutoNum type="alphaLcParenR"/>
            </a:pPr>
            <a:r>
              <a:rPr lang="en-US" sz="3600" dirty="0" smtClean="0"/>
              <a:t>A </a:t>
            </a:r>
            <a:r>
              <a:rPr lang="en-US" sz="3600" dirty="0" err="1" smtClean="0"/>
              <a:t>disassortative</a:t>
            </a:r>
            <a:r>
              <a:rPr lang="en-US" sz="3600" dirty="0" smtClean="0"/>
              <a:t> graph</a:t>
            </a: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B. </a:t>
            </a:r>
            <a:r>
              <a:rPr lang="en-US" sz="1200" b="1" dirty="0" err="1" smtClean="0">
                <a:solidFill>
                  <a:schemeClr val="bg1"/>
                </a:solidFill>
              </a:rPr>
              <a:t>Assortativity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  <p:pic>
        <p:nvPicPr>
          <p:cNvPr id="8" name="Picture 2" descr="Z:\home\swu\Desktop\asso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810000"/>
            <a:ext cx="5276244" cy="27553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Diameter in pref.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Proposition</a:t>
            </a:r>
            <a:r>
              <a:rPr lang="en-US" dirty="0" smtClean="0"/>
              <a:t>:				</a:t>
            </a:r>
            <a:r>
              <a:rPr lang="en-US" sz="19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1900" dirty="0" err="1" smtClean="0">
                <a:solidFill>
                  <a:schemeClr val="bg1">
                    <a:lumMod val="75000"/>
                  </a:schemeClr>
                </a:solidFill>
              </a:rPr>
              <a:t>Bollobas</a:t>
            </a:r>
            <a:r>
              <a:rPr lang="en-US" sz="1900" dirty="0" smtClean="0">
                <a:solidFill>
                  <a:schemeClr val="bg1">
                    <a:lumMod val="75000"/>
                  </a:schemeClr>
                </a:solidFill>
              </a:rPr>
              <a:t> &amp; Riordan 2002)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In a preferential attachment model where each newborn node forms </a:t>
            </a:r>
            <a:r>
              <a:rPr lang="en-US" i="1" dirty="0" smtClean="0"/>
              <a:t>m</a:t>
            </a:r>
            <a:r>
              <a:rPr lang="en-US" sz="3600" dirty="0" smtClean="0">
                <a:latin typeface="Cambria Math"/>
                <a:ea typeface="Cambria Math"/>
              </a:rPr>
              <a:t>≥</a:t>
            </a:r>
            <a:r>
              <a:rPr lang="en-US" dirty="0" smtClean="0">
                <a:latin typeface="Cambria Math"/>
                <a:ea typeface="Cambria Math"/>
              </a:rPr>
              <a:t>2 links,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as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grows the resulting network will consist of a single component with diameter proportional to</a:t>
            </a:r>
          </a:p>
          <a:p>
            <a:pPr algn="ctr">
              <a:buNone/>
            </a:pPr>
            <a:r>
              <a:rPr lang="en-US" dirty="0" smtClean="0">
                <a:latin typeface="Cambria Math"/>
                <a:ea typeface="Cambria Math"/>
              </a:rPr>
              <a:t>log(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)/(log </a:t>
            </a:r>
            <a:r>
              <a:rPr lang="en-US" dirty="0" err="1" smtClean="0">
                <a:latin typeface="Cambria Math"/>
                <a:ea typeface="Cambria Math"/>
              </a:rPr>
              <a:t>log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)),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almost surely.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5410200"/>
            <a:ext cx="5638800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Cambria Math"/>
                <a:ea typeface="Cambria Math"/>
              </a:rPr>
              <a:t>Poisson: proportional to log(</a:t>
            </a:r>
            <a:r>
              <a:rPr lang="en-US" sz="2800" b="1" i="1" dirty="0" smtClean="0">
                <a:latin typeface="Cambria Math"/>
                <a:ea typeface="Cambria Math"/>
              </a:rPr>
              <a:t>n</a:t>
            </a:r>
            <a:r>
              <a:rPr lang="en-US" sz="2800" b="1" dirty="0" smtClean="0">
                <a:latin typeface="Cambria Math"/>
                <a:ea typeface="Cambria Math"/>
              </a:rPr>
              <a:t>).</a:t>
            </a:r>
          </a:p>
          <a:p>
            <a:pPr algn="ctr"/>
            <a:r>
              <a:rPr lang="en-US" sz="2800" b="1" dirty="0" smtClean="0">
                <a:latin typeface="Cambria Math"/>
                <a:ea typeface="Cambria Math"/>
              </a:rPr>
              <a:t>→ Pref. attach: lower diameter</a:t>
            </a:r>
            <a:endParaRPr lang="en-US" sz="2800" dirty="0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process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node chooses to link to node </a:t>
            </a:r>
            <a:r>
              <a:rPr lang="en-US" i="1" dirty="0" smtClean="0"/>
              <a:t>j</a:t>
            </a:r>
            <a:r>
              <a:rPr lang="en-US" dirty="0" smtClean="0"/>
              <a:t> (</a:t>
            </a:r>
            <a:r>
              <a:rPr lang="en-US" dirty="0" err="1" smtClean="0"/>
              <a:t>prob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Next:</a:t>
            </a:r>
          </a:p>
          <a:p>
            <a:pPr lvl="1"/>
            <a:r>
              <a:rPr lang="en-US" dirty="0" smtClean="0"/>
              <a:t>Follow from node </a:t>
            </a:r>
            <a:r>
              <a:rPr lang="en-US" i="1" dirty="0" smtClean="0"/>
              <a:t>j</a:t>
            </a:r>
            <a:r>
              <a:rPr lang="en-US" dirty="0" smtClean="0"/>
              <a:t> to another node with </a:t>
            </a:r>
            <a:r>
              <a:rPr lang="en-US" dirty="0" err="1" smtClean="0"/>
              <a:t>prob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endParaRPr lang="en-US" dirty="0" smtClean="0"/>
          </a:p>
          <a:p>
            <a:pPr lvl="1"/>
            <a:r>
              <a:rPr lang="en-US" dirty="0" smtClean="0"/>
              <a:t>Or jump to new node with </a:t>
            </a:r>
            <a:r>
              <a:rPr lang="en-US" dirty="0" err="1" smtClean="0"/>
              <a:t>prob</a:t>
            </a:r>
            <a:r>
              <a:rPr lang="en-US" dirty="0" smtClean="0"/>
              <a:t> 1-</a:t>
            </a:r>
            <a:r>
              <a:rPr lang="en-US" i="1" dirty="0" smtClean="0"/>
              <a:t>q</a:t>
            </a:r>
            <a:endParaRPr lang="en-US" dirty="0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3040559"/>
            <a:ext cx="7772400" cy="239450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happens if </a:t>
            </a:r>
            <a:r>
              <a:rPr lang="en-US" i="1" dirty="0" smtClean="0"/>
              <a:t>q</a:t>
            </a:r>
            <a:r>
              <a:rPr lang="en-US" dirty="0" smtClean="0"/>
              <a:t>=0?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q</a:t>
            </a:r>
            <a:r>
              <a:rPr lang="en-US" dirty="0" smtClean="0"/>
              <a:t>=1?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04800" y="1219200"/>
            <a:ext cx="8229600" cy="20744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New node chooses to link to node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Next: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Follow from node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another node with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Or jump to new node with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1-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172200" y="5059740"/>
            <a:ext cx="27432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Written:</a:t>
            </a:r>
          </a:p>
          <a:p>
            <a:endParaRPr lang="en-US" sz="2400" dirty="0" smtClean="0"/>
          </a:p>
          <a:p>
            <a:r>
              <a:rPr lang="en-US" sz="2400" dirty="0" smtClean="0"/>
              <a:t>X is distr. according to a binomial distr.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Background: Binomial Distr.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Out of </a:t>
            </a:r>
            <a:r>
              <a:rPr lang="en-US" i="1" dirty="0" smtClean="0"/>
              <a:t>n</a:t>
            </a:r>
            <a:r>
              <a:rPr lang="en-US" dirty="0" smtClean="0"/>
              <a:t> coin flips, how many H?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Prob</a:t>
            </a:r>
            <a:r>
              <a:rPr lang="en-US" dirty="0" smtClean="0"/>
              <a:t> </a:t>
            </a:r>
            <a:r>
              <a:rPr lang="en-US" i="1" dirty="0" smtClean="0"/>
              <a:t>n </a:t>
            </a:r>
            <a:r>
              <a:rPr lang="en-US" dirty="0" smtClean="0"/>
              <a:t>heads:</a:t>
            </a:r>
          </a:p>
          <a:p>
            <a:pPr algn="ctr">
              <a:buNone/>
            </a:pPr>
            <a:endParaRPr lang="en-US" dirty="0" smtClean="0"/>
          </a:p>
        </p:txBody>
      </p:sp>
      <p:graphicFrame>
        <p:nvGraphicFramePr>
          <p:cNvPr id="9" name="Chart 8"/>
          <p:cNvGraphicFramePr/>
          <p:nvPr/>
        </p:nvGraphicFramePr>
        <p:xfrm>
          <a:off x="3505200" y="2286000"/>
          <a:ext cx="52578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0"/>
          <p:cNvGrpSpPr/>
          <p:nvPr/>
        </p:nvGrpSpPr>
        <p:grpSpPr>
          <a:xfrm>
            <a:off x="685800" y="2743200"/>
            <a:ext cx="2895600" cy="707886"/>
            <a:chOff x="4648201" y="838200"/>
            <a:chExt cx="2895600" cy="707886"/>
          </a:xfrm>
        </p:grpSpPr>
        <p:sp>
          <p:nvSpPr>
            <p:cNvPr id="11" name="TextBox 10"/>
            <p:cNvSpPr txBox="1"/>
            <p:nvPr/>
          </p:nvSpPr>
          <p:spPr>
            <a:xfrm>
              <a:off x="4648201" y="838200"/>
              <a:ext cx="190500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sampled 100 times</a:t>
              </a:r>
              <a:endParaRPr lang="en-US" sz="2000" dirty="0"/>
            </a:p>
          </p:txBody>
        </p:sp>
        <p:cxnSp>
          <p:nvCxnSpPr>
            <p:cNvPr id="12" name="Straight Connector 11"/>
            <p:cNvCxnSpPr>
              <a:endCxn id="11" idx="3"/>
            </p:cNvCxnSpPr>
            <p:nvPr/>
          </p:nvCxnSpPr>
          <p:spPr>
            <a:xfrm rot="10800000" flipV="1">
              <a:off x="6553201" y="1142999"/>
              <a:ext cx="990600" cy="491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2038" name="Object 6"/>
          <p:cNvGraphicFramePr>
            <a:graphicFrameLocks noChangeAspect="1"/>
          </p:cNvGraphicFramePr>
          <p:nvPr/>
        </p:nvGraphicFramePr>
        <p:xfrm>
          <a:off x="6685056" y="5440740"/>
          <a:ext cx="1696944" cy="488950"/>
        </p:xfrm>
        <a:graphic>
          <a:graphicData uri="http://schemas.openxmlformats.org/presentationml/2006/ole">
            <p:oleObj spid="_x0000_s30722" name="Microsoft Equation 3.0" r:id="rId4" imgW="749160" imgH="215640" progId="Equation.3">
              <p:embed/>
            </p:oleObj>
          </a:graphicData>
        </a:graphic>
      </p:graphicFrame>
      <p:graphicFrame>
        <p:nvGraphicFramePr>
          <p:cNvPr id="172039" name="Object 7"/>
          <p:cNvGraphicFramePr>
            <a:graphicFrameLocks noChangeAspect="1"/>
          </p:cNvGraphicFramePr>
          <p:nvPr/>
        </p:nvGraphicFramePr>
        <p:xfrm>
          <a:off x="2286001" y="5334000"/>
          <a:ext cx="2895600" cy="1074656"/>
        </p:xfrm>
        <a:graphic>
          <a:graphicData uri="http://schemas.openxmlformats.org/presentationml/2006/ole">
            <p:oleObj spid="_x0000_s30723" name="Microsoft Equation 3.0" r:id="rId5" imgW="1231560" imgH="457200" progId="Equation.3">
              <p:embed/>
            </p:oleObj>
          </a:graphicData>
        </a:graphic>
      </p:graphicFrame>
      <p:graphicFrame>
        <p:nvGraphicFramePr>
          <p:cNvPr id="172040" name="Object 8"/>
          <p:cNvGraphicFramePr>
            <a:graphicFrameLocks noChangeAspect="1"/>
          </p:cNvGraphicFramePr>
          <p:nvPr/>
        </p:nvGraphicFramePr>
        <p:xfrm>
          <a:off x="2286000" y="5334000"/>
          <a:ext cx="2746347" cy="1074657"/>
        </p:xfrm>
        <a:graphic>
          <a:graphicData uri="http://schemas.openxmlformats.org/presentationml/2006/ole">
            <p:oleObj spid="_x0000_s30724" name="Microsoft Equation 3.0" r:id="rId6" imgW="1168200" imgH="457200" progId="Equation.3">
              <p:embed/>
            </p:oleObj>
          </a:graphicData>
        </a:graphic>
      </p:graphicFrame>
      <p:sp>
        <p:nvSpPr>
          <p:cNvPr id="14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Graphic spid="9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200" y="-381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</a:rPr>
              <a:t>New Behaviors: Information Cascades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E&amp;K 19</a:t>
            </a:r>
            <a:endParaRPr lang="en-US" dirty="0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“Diffusion of Innovations”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innovations? E.g., A vs. B</a:t>
            </a:r>
          </a:p>
          <a:p>
            <a:pPr lvl="1"/>
            <a:r>
              <a:rPr lang="en-US" dirty="0" smtClean="0"/>
              <a:t>New behaviors, practices, opinions, conventions, technologies, etc.</a:t>
            </a:r>
          </a:p>
          <a:p>
            <a:r>
              <a:rPr lang="en-US" dirty="0" smtClean="0"/>
              <a:t>Principles 					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(Everett 1995)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i="1" dirty="0" smtClean="0"/>
              <a:t>Relative advantage</a:t>
            </a:r>
            <a:r>
              <a:rPr lang="en-US" dirty="0" smtClean="0"/>
              <a:t>: A better than B?</a:t>
            </a:r>
          </a:p>
          <a:p>
            <a:pPr lvl="1"/>
            <a:r>
              <a:rPr lang="en-US" i="1" dirty="0" smtClean="0"/>
              <a:t>Complexity</a:t>
            </a:r>
            <a:r>
              <a:rPr lang="en-US" dirty="0" smtClean="0"/>
              <a:t>: Easy to understand?</a:t>
            </a:r>
          </a:p>
          <a:p>
            <a:pPr lvl="1"/>
            <a:r>
              <a:rPr lang="en-US" i="1" dirty="0" err="1" smtClean="0"/>
              <a:t>Observability</a:t>
            </a:r>
            <a:r>
              <a:rPr lang="en-US" dirty="0" smtClean="0"/>
              <a:t>: See it?</a:t>
            </a:r>
          </a:p>
          <a:p>
            <a:pPr lvl="1"/>
            <a:r>
              <a:rPr lang="en-US" i="1" dirty="0" err="1" smtClean="0"/>
              <a:t>Trialability</a:t>
            </a:r>
            <a:r>
              <a:rPr lang="en-US" dirty="0" smtClean="0"/>
              <a:t>: Try it out?</a:t>
            </a:r>
          </a:p>
          <a:p>
            <a:pPr lvl="1"/>
            <a:r>
              <a:rPr lang="en-US" i="1" dirty="0" smtClean="0"/>
              <a:t>Compatibility</a:t>
            </a:r>
            <a:r>
              <a:rPr lang="en-US" dirty="0" smtClean="0"/>
              <a:t>: Fit with social context?</a:t>
            </a:r>
          </a:p>
          <a:p>
            <a:endParaRPr lang="en-US" dirty="0"/>
          </a:p>
        </p:txBody>
      </p:sp>
      <p:sp>
        <p:nvSpPr>
          <p:cNvPr id="4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A-B coordination game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Focus on 2 nodes, </a:t>
            </a:r>
            <a:r>
              <a:rPr lang="en-US" i="1" dirty="0" smtClean="0"/>
              <a:t>v</a:t>
            </a:r>
            <a:r>
              <a:rPr lang="en-US" dirty="0" smtClean="0"/>
              <a:t> and </a:t>
            </a:r>
            <a:r>
              <a:rPr lang="en-US" i="1" dirty="0" smtClean="0"/>
              <a:t>w</a:t>
            </a:r>
          </a:p>
          <a:p>
            <a:pPr lvl="1"/>
            <a:r>
              <a:rPr lang="en-US" dirty="0" smtClean="0"/>
              <a:t>Each choose behavior </a:t>
            </a:r>
            <a:r>
              <a:rPr lang="en-US" b="1" i="1" dirty="0" smtClean="0">
                <a:solidFill>
                  <a:schemeClr val="accent3"/>
                </a:solidFill>
              </a:rPr>
              <a:t>A</a:t>
            </a:r>
            <a:r>
              <a:rPr lang="en-US" dirty="0" smtClean="0"/>
              <a:t> or </a:t>
            </a:r>
            <a:r>
              <a:rPr lang="en-US" b="1" i="1" dirty="0" smtClean="0">
                <a:solidFill>
                  <a:schemeClr val="accent2"/>
                </a:solidFill>
              </a:rPr>
              <a:t>B</a:t>
            </a:r>
          </a:p>
          <a:p>
            <a:r>
              <a:rPr lang="en-US" i="1" dirty="0" smtClean="0"/>
              <a:t>Direct-benefit</a:t>
            </a:r>
            <a:r>
              <a:rPr lang="en-US" dirty="0" smtClean="0"/>
              <a:t> effects:</a:t>
            </a:r>
          </a:p>
          <a:p>
            <a:pPr lvl="1"/>
            <a:r>
              <a:rPr lang="en-US" dirty="0" smtClean="0"/>
              <a:t>Benefits to you increase as more neighbors adopt</a:t>
            </a:r>
          </a:p>
          <a:p>
            <a:pPr lvl="1"/>
            <a:r>
              <a:rPr lang="en-US" dirty="0" smtClean="0"/>
              <a:t>Payoff matrix: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4648200"/>
            <a:ext cx="3747528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6858000" y="1676400"/>
            <a:ext cx="533400" cy="533400"/>
          </a:xfrm>
          <a:prstGeom prst="ellipse">
            <a:avLst/>
          </a:prstGeom>
          <a:effectLst>
            <a:outerShdw blurRad="127000" dist="635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v</a:t>
            </a:r>
            <a:endParaRPr lang="en-US" sz="2800" i="1" dirty="0"/>
          </a:p>
        </p:txBody>
      </p:sp>
      <p:sp>
        <p:nvSpPr>
          <p:cNvPr id="10" name="Oval 9"/>
          <p:cNvSpPr/>
          <p:nvPr/>
        </p:nvSpPr>
        <p:spPr>
          <a:xfrm>
            <a:off x="8229600" y="1676400"/>
            <a:ext cx="533400" cy="533400"/>
          </a:xfrm>
          <a:prstGeom prst="ellipse">
            <a:avLst/>
          </a:prstGeom>
          <a:effectLst>
            <a:outerShdw blurRad="127000" dist="635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w</a:t>
            </a:r>
            <a:endParaRPr lang="en-US" sz="2800" i="1" dirty="0"/>
          </a:p>
        </p:txBody>
      </p:sp>
      <p:cxnSp>
        <p:nvCxnSpPr>
          <p:cNvPr id="12" name="Straight Connector 11"/>
          <p:cNvCxnSpPr>
            <a:stCxn id="7" idx="6"/>
            <a:endCxn id="10" idx="2"/>
          </p:cNvCxnSpPr>
          <p:nvPr/>
        </p:nvCxnSpPr>
        <p:spPr>
          <a:xfrm>
            <a:off x="7391400" y="1943100"/>
            <a:ext cx="838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24400" y="5686124"/>
            <a:ext cx="838200" cy="40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600" y="5686124"/>
            <a:ext cx="838200" cy="40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3600" y="6172200"/>
            <a:ext cx="838200" cy="429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6172200"/>
            <a:ext cx="838200" cy="429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39000" y="5410200"/>
            <a:ext cx="1676400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 Math"/>
                <a:ea typeface="Cambria Math"/>
              </a:rPr>
              <a:t>Extend to multiple nodes</a:t>
            </a:r>
            <a:endParaRPr lang="en-US" sz="2400" dirty="0"/>
          </a:p>
        </p:txBody>
      </p:sp>
      <p:sp>
        <p:nvSpPr>
          <p:cNvPr id="15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Strategy depends on neighbors!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Of </a:t>
            </a:r>
            <a:r>
              <a:rPr lang="en-US" i="1" dirty="0" smtClean="0"/>
              <a:t>d </a:t>
            </a:r>
            <a:r>
              <a:rPr lang="en-US" dirty="0" smtClean="0"/>
              <a:t>neighbors:</a:t>
            </a:r>
          </a:p>
          <a:p>
            <a:pPr lvl="1"/>
            <a:r>
              <a:rPr lang="en-US" i="1" dirty="0" smtClean="0"/>
              <a:t>pd </a:t>
            </a:r>
            <a:r>
              <a:rPr lang="en-US" dirty="0" smtClean="0"/>
              <a:t>choose A</a:t>
            </a:r>
          </a:p>
          <a:p>
            <a:pPr lvl="1"/>
            <a:r>
              <a:rPr lang="en-US" dirty="0" smtClean="0"/>
              <a:t>(1-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  <a:r>
              <a:rPr lang="en-US" i="1" dirty="0" smtClean="0"/>
              <a:t>d </a:t>
            </a:r>
            <a:r>
              <a:rPr lang="en-US" dirty="0" smtClean="0"/>
              <a:t>choose </a:t>
            </a:r>
            <a:r>
              <a:rPr lang="en-US" i="1" dirty="0" smtClean="0"/>
              <a:t>B</a:t>
            </a:r>
          </a:p>
          <a:p>
            <a:r>
              <a:rPr lang="en-US" i="1" dirty="0" smtClean="0"/>
              <a:t>v</a:t>
            </a:r>
            <a:r>
              <a:rPr lang="en-US" dirty="0" smtClean="0"/>
              <a:t> choose A or B given neighbors?</a:t>
            </a:r>
          </a:p>
          <a:p>
            <a:pPr lvl="1"/>
            <a:r>
              <a:rPr lang="en-US" dirty="0" smtClean="0"/>
              <a:t>Which expected payoff is higher?</a:t>
            </a:r>
          </a:p>
          <a:p>
            <a:endParaRPr lang="en-US" i="1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1524000"/>
            <a:ext cx="3429000" cy="257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019800" y="4267200"/>
          <a:ext cx="2286000" cy="2529192"/>
        </p:xfrm>
        <a:graphic>
          <a:graphicData uri="http://schemas.openxmlformats.org/presentationml/2006/ole">
            <p:oleObj spid="_x0000_s2051" name="Microsoft Equation 3.0" r:id="rId5" imgW="1193760" imgH="1320480" progId="Equation.3">
              <p:embed/>
            </p:oleObj>
          </a:graphicData>
        </a:graphic>
      </p:graphicFrame>
      <p:grpSp>
        <p:nvGrpSpPr>
          <p:cNvPr id="9" name="Group 30"/>
          <p:cNvGrpSpPr/>
          <p:nvPr/>
        </p:nvGrpSpPr>
        <p:grpSpPr>
          <a:xfrm>
            <a:off x="533400" y="1143000"/>
            <a:ext cx="1752600" cy="1371599"/>
            <a:chOff x="-304800" y="-2387599"/>
            <a:chExt cx="1752600" cy="1371599"/>
          </a:xfrm>
        </p:grpSpPr>
        <p:sp>
          <p:nvSpPr>
            <p:cNvPr id="10" name="TextBox 9"/>
            <p:cNvSpPr txBox="1"/>
            <p:nvPr/>
          </p:nvSpPr>
          <p:spPr>
            <a:xfrm>
              <a:off x="-304800" y="-2387599"/>
              <a:ext cx="1752600" cy="584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prob. of  neighbor choosing A</a:t>
              </a:r>
              <a:endParaRPr lang="en-US" sz="1600" dirty="0"/>
            </a:p>
          </p:txBody>
        </p:sp>
        <p:cxnSp>
          <p:nvCxnSpPr>
            <p:cNvPr id="11" name="Straight Connector 10"/>
            <p:cNvCxnSpPr>
              <a:stCxn id="10" idx="2"/>
            </p:cNvCxnSpPr>
            <p:nvPr/>
          </p:nvCxnSpPr>
          <p:spPr>
            <a:xfrm rot="16200000" flipH="1">
              <a:off x="197138" y="-1428462"/>
              <a:ext cx="786825" cy="38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30"/>
          <p:cNvGrpSpPr/>
          <p:nvPr/>
        </p:nvGrpSpPr>
        <p:grpSpPr>
          <a:xfrm>
            <a:off x="1828800" y="1143000"/>
            <a:ext cx="2362200" cy="1981200"/>
            <a:chOff x="-381000" y="-2387599"/>
            <a:chExt cx="2362200" cy="1981200"/>
          </a:xfrm>
        </p:grpSpPr>
        <p:sp>
          <p:nvSpPr>
            <p:cNvPr id="23" name="TextBox 22"/>
            <p:cNvSpPr txBox="1"/>
            <p:nvPr/>
          </p:nvSpPr>
          <p:spPr>
            <a:xfrm>
              <a:off x="228600" y="-2387599"/>
              <a:ext cx="1752600" cy="584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prob. of neighbor  choosing B</a:t>
              </a:r>
              <a:endParaRPr lang="en-US" sz="16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5400000">
              <a:off x="-609598" y="-1549399"/>
              <a:ext cx="1371598" cy="9144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800600" y="4267199"/>
            <a:ext cx="3840624" cy="1752601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u="sng" dirty="0" smtClean="0"/>
              <a:t>To prefer 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00600" y="6019801"/>
            <a:ext cx="3840624" cy="785260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 dirty="0" smtClean="0"/>
              <a:t>Threshold </a:t>
            </a:r>
            <a:r>
              <a:rPr lang="en-US" b="1" i="1" dirty="0" smtClean="0"/>
              <a:t>q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9600" y="6172200"/>
            <a:ext cx="411480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Proportion of neighbors choosing A</a:t>
            </a:r>
          </a:p>
          <a:p>
            <a:r>
              <a:rPr lang="en-US" dirty="0" smtClean="0"/>
              <a:t>must outweigh the payoff of choosing 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72400" y="6167735"/>
            <a:ext cx="6858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i="1" dirty="0" smtClean="0"/>
              <a:t>= q</a:t>
            </a:r>
            <a:endParaRPr lang="en-US" sz="2400" i="1" dirty="0"/>
          </a:p>
        </p:txBody>
      </p:sp>
      <p:sp>
        <p:nvSpPr>
          <p:cNvPr id="16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28800"/>
            <a:ext cx="7772400" cy="3071610"/>
          </a:xfrm>
        </p:spPr>
        <p:txBody>
          <a:bodyPr/>
          <a:lstStyle/>
          <a:p>
            <a:r>
              <a:rPr lang="en-US" dirty="0" smtClean="0"/>
              <a:t>Which behavior should node </a:t>
            </a:r>
            <a:r>
              <a:rPr lang="en-US" i="1" dirty="0" smtClean="0"/>
              <a:t>r</a:t>
            </a:r>
            <a:r>
              <a:rPr lang="en-US" dirty="0" smtClean="0"/>
              <a:t> prefer?</a:t>
            </a:r>
          </a:p>
          <a:p>
            <a:pPr algn="r"/>
            <a:r>
              <a:rPr lang="en-US" dirty="0" smtClean="0"/>
              <a:t>(bold) </a:t>
            </a:r>
            <a:r>
              <a:rPr lang="en-US" i="1" dirty="0" smtClean="0"/>
              <a:t>a</a:t>
            </a:r>
            <a:r>
              <a:rPr lang="en-US" dirty="0" smtClean="0"/>
              <a:t>=3</a:t>
            </a:r>
          </a:p>
          <a:p>
            <a:pPr algn="r"/>
            <a:r>
              <a:rPr lang="en-US" i="1" dirty="0" smtClean="0"/>
              <a:t> </a:t>
            </a:r>
            <a:r>
              <a:rPr lang="en-US" dirty="0" smtClean="0"/>
              <a:t>(normal) </a:t>
            </a:r>
            <a:r>
              <a:rPr lang="en-US" i="1" dirty="0" smtClean="0"/>
              <a:t>b</a:t>
            </a:r>
            <a:r>
              <a:rPr lang="en-US" dirty="0" smtClean="0"/>
              <a:t>=2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486400" y="5257800"/>
            <a:ext cx="3154824" cy="1090061"/>
            <a:chOff x="5867400" y="5715000"/>
            <a:chExt cx="3154824" cy="1090061"/>
          </a:xfrm>
        </p:grpSpPr>
        <p:sp>
          <p:nvSpPr>
            <p:cNvPr id="8" name="TextBox 7"/>
            <p:cNvSpPr txBox="1"/>
            <p:nvPr/>
          </p:nvSpPr>
          <p:spPr>
            <a:xfrm>
              <a:off x="5867400" y="5715000"/>
              <a:ext cx="3154824" cy="1090061"/>
            </a:xfrm>
            <a:prstGeom prst="rect">
              <a:avLst/>
            </a:prstGeom>
            <a:noFill/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 smtClean="0"/>
                <a:t>Threshold</a:t>
              </a:r>
            </a:p>
            <a:p>
              <a:r>
                <a:rPr lang="en-US" b="1" dirty="0" smtClean="0"/>
                <a:t>to prefer A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graphicFrame>
          <p:nvGraphicFramePr>
            <p:cNvPr id="27651" name="Object 3"/>
            <p:cNvGraphicFramePr>
              <a:graphicFrameLocks noChangeAspect="1"/>
            </p:cNvGraphicFramePr>
            <p:nvPr/>
          </p:nvGraphicFramePr>
          <p:xfrm>
            <a:off x="7391400" y="5715000"/>
            <a:ext cx="1543665" cy="996950"/>
          </p:xfrm>
          <a:graphic>
            <a:graphicData uri="http://schemas.openxmlformats.org/presentationml/2006/ole">
              <p:oleObj spid="_x0000_s27651" name="Microsoft Equation 3.0" r:id="rId3" imgW="609480" imgH="393480" progId="Equation.3">
                <p:embed/>
              </p:oleObj>
            </a:graphicData>
          </a:graphic>
        </p:graphicFrame>
      </p:grp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429000"/>
            <a:ext cx="3821726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7105" y="1676402"/>
            <a:ext cx="2985053" cy="255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over time?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419601"/>
            <a:ext cx="8229600" cy="914399"/>
          </a:xfrm>
        </p:spPr>
        <p:txBody>
          <a:bodyPr numCol="3">
            <a:noAutofit/>
          </a:bodyPr>
          <a:lstStyle/>
          <a:p>
            <a:pPr algn="ctr">
              <a:buNone/>
            </a:pPr>
            <a:r>
              <a:rPr lang="en-US" sz="3200" dirty="0" smtClean="0"/>
              <a:t>Early adopters of A</a:t>
            </a:r>
          </a:p>
          <a:p>
            <a:pPr algn="ctr">
              <a:buNone/>
            </a:pPr>
            <a:r>
              <a:rPr lang="en-US" sz="3200" dirty="0" smtClean="0"/>
              <a:t>Cascade of adopting A</a:t>
            </a:r>
          </a:p>
          <a:p>
            <a:pPr algn="ctr">
              <a:buNone/>
            </a:pPr>
            <a:r>
              <a:rPr lang="en-US" sz="3200" dirty="0" smtClean="0"/>
              <a:t>Complete cascade </a:t>
            </a:r>
            <a:endParaRPr lang="en-US" sz="32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1752601"/>
            <a:ext cx="3210340" cy="250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7400" y="1676400"/>
            <a:ext cx="30918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943600" y="5486400"/>
            <a:ext cx="2590800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Nodes </a:t>
            </a:r>
            <a:r>
              <a:rPr lang="en-US" i="1" dirty="0" smtClean="0"/>
              <a:t>v</a:t>
            </a:r>
            <a:r>
              <a:rPr lang="en-US" dirty="0" smtClean="0"/>
              <a:t> and </a:t>
            </a:r>
            <a:r>
              <a:rPr lang="en-US" i="1" dirty="0" smtClean="0"/>
              <a:t>w</a:t>
            </a:r>
            <a:r>
              <a:rPr lang="en-US" dirty="0" smtClean="0"/>
              <a:t> couldn’t influence </a:t>
            </a:r>
            <a:r>
              <a:rPr lang="en-US" i="1" dirty="0" smtClean="0"/>
              <a:t>s </a:t>
            </a:r>
            <a:r>
              <a:rPr lang="en-US" dirty="0" smtClean="0"/>
              <a:t>and </a:t>
            </a:r>
            <a:r>
              <a:rPr lang="en-US" i="1" dirty="0" smtClean="0"/>
              <a:t>u</a:t>
            </a:r>
            <a:r>
              <a:rPr lang="en-US" dirty="0" smtClean="0"/>
              <a:t> alone, but they did eventually via </a:t>
            </a:r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endParaRPr lang="en-US" dirty="0"/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Cascades: A bigger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2856"/>
            <a:ext cx="8153400" cy="541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5105400" y="1752600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13716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2/3 &gt; 2/5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0" y="1447800"/>
            <a:ext cx="11430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i="1" dirty="0" smtClean="0"/>
              <a:t>  a</a:t>
            </a:r>
            <a:r>
              <a:rPr lang="en-US" sz="2400" dirty="0" smtClean="0"/>
              <a:t>=3</a:t>
            </a:r>
          </a:p>
          <a:p>
            <a:r>
              <a:rPr lang="en-US" sz="2400" i="1" dirty="0" smtClean="0"/>
              <a:t>  b</a:t>
            </a:r>
            <a:r>
              <a:rPr lang="en-US" sz="2400" dirty="0" smtClean="0"/>
              <a:t>=2</a:t>
            </a:r>
          </a:p>
          <a:p>
            <a:r>
              <a:rPr lang="en-US" sz="2400" i="1" dirty="0" err="1" smtClean="0"/>
              <a:t>q</a:t>
            </a:r>
            <a:r>
              <a:rPr lang="en-US" sz="2400" i="1" baseline="-25000" dirty="0" err="1" smtClean="0"/>
              <a:t>a</a:t>
            </a:r>
            <a:r>
              <a:rPr lang="en-US" sz="2400" dirty="0" smtClean="0"/>
              <a:t>=2/5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31242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1/3 &lt; 2/5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38100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2/4 &gt; 2/5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38100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1/4 &lt; 2/5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4200" y="13716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1/3 &lt; 2/5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05400" y="3810000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  <p:bldP spid="10" grpId="0"/>
      <p:bldP spid="11" grpId="0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Cascades: A bigger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2856"/>
            <a:ext cx="8153400" cy="541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5105400" y="1752600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0400" y="13716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2/3 &gt; 2/5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0400" y="31242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1/3 &lt; 2/5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38100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2/4 &gt; 2/5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0" y="45720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1/5 &lt; 2/5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05400" y="3810000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71775" y="1752600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62150" y="3829250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72400" y="1447800"/>
            <a:ext cx="11430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i="1" dirty="0" smtClean="0"/>
              <a:t>  a</a:t>
            </a:r>
            <a:r>
              <a:rPr lang="en-US" sz="2400" dirty="0" smtClean="0"/>
              <a:t>=3</a:t>
            </a:r>
          </a:p>
          <a:p>
            <a:r>
              <a:rPr lang="en-US" sz="2400" i="1" dirty="0" smtClean="0"/>
              <a:t>  b</a:t>
            </a:r>
            <a:r>
              <a:rPr lang="en-US" sz="2400" dirty="0" smtClean="0"/>
              <a:t>=2</a:t>
            </a:r>
          </a:p>
          <a:p>
            <a:r>
              <a:rPr lang="en-US" sz="2400" i="1" dirty="0" err="1" smtClean="0"/>
              <a:t>q</a:t>
            </a:r>
            <a:r>
              <a:rPr lang="en-US" sz="2400" i="1" baseline="-25000" dirty="0" err="1" smtClean="0"/>
              <a:t>a</a:t>
            </a:r>
            <a:r>
              <a:rPr lang="en-US" sz="2400" dirty="0" smtClean="0"/>
              <a:t>=2/5</a:t>
            </a:r>
            <a:endParaRPr lang="en-US" sz="2400" dirty="0"/>
          </a:p>
        </p:txBody>
      </p:sp>
      <p:sp>
        <p:nvSpPr>
          <p:cNvPr id="17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Cascades: A bigger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2856"/>
            <a:ext cx="8153400" cy="541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5105400" y="1752600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23622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2/3 &gt; 2/5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0400" y="31242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1/3 &lt; 2/5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0" y="45720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1/5 &lt; 2/5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05400" y="3810000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71775" y="1752600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62150" y="3829250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95600" y="51816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1/3 &lt; 2/5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930091" y="2784909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47800" y="31242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1/3 &lt; 2/5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5638800"/>
            <a:ext cx="2590800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Not a complete cascade! Why?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7772400" y="1447800"/>
            <a:ext cx="11430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i="1" dirty="0" smtClean="0"/>
              <a:t>  a</a:t>
            </a:r>
            <a:r>
              <a:rPr lang="en-US" sz="2400" dirty="0" smtClean="0"/>
              <a:t>=3</a:t>
            </a:r>
          </a:p>
          <a:p>
            <a:r>
              <a:rPr lang="en-US" sz="2400" i="1" dirty="0" smtClean="0"/>
              <a:t>  b</a:t>
            </a:r>
            <a:r>
              <a:rPr lang="en-US" sz="2400" dirty="0" smtClean="0"/>
              <a:t>=2</a:t>
            </a:r>
          </a:p>
          <a:p>
            <a:r>
              <a:rPr lang="en-US" sz="2400" i="1" dirty="0" err="1" smtClean="0"/>
              <a:t>q</a:t>
            </a:r>
            <a:r>
              <a:rPr lang="en-US" sz="2400" i="1" baseline="-25000" dirty="0" err="1" smtClean="0"/>
              <a:t>a</a:t>
            </a:r>
            <a:r>
              <a:rPr lang="en-US" sz="2400" dirty="0" smtClean="0"/>
              <a:t>=2/5</a:t>
            </a:r>
            <a:endParaRPr lang="en-US" sz="2400" dirty="0"/>
          </a:p>
        </p:txBody>
      </p:sp>
      <p:sp>
        <p:nvSpPr>
          <p:cNvPr id="21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10" grpId="0"/>
      <p:bldP spid="16" grpId="0"/>
      <p:bldP spid="17" grpId="0" animBg="1"/>
      <p:bldP spid="18" grpId="0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3040559"/>
            <a:ext cx="7772400" cy="2123658"/>
          </a:xfrm>
        </p:spPr>
        <p:txBody>
          <a:bodyPr/>
          <a:lstStyle/>
          <a:p>
            <a:r>
              <a:rPr lang="en-US" dirty="0" smtClean="0"/>
              <a:t>Given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red</a:t>
            </a:r>
            <a:r>
              <a:rPr lang="en-US" dirty="0" smtClean="0"/>
              <a:t>=2 and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blue</a:t>
            </a:r>
            <a:r>
              <a:rPr lang="en-US" dirty="0" smtClean="0"/>
              <a:t>=2, in what order (by turns) will the red cascade in this network? </a:t>
            </a:r>
            <a:endParaRPr lang="en-US" dirty="0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  <p:grpSp>
        <p:nvGrpSpPr>
          <p:cNvPr id="7" name="Group 159"/>
          <p:cNvGrpSpPr/>
          <p:nvPr/>
        </p:nvGrpSpPr>
        <p:grpSpPr>
          <a:xfrm>
            <a:off x="6477000" y="685800"/>
            <a:ext cx="2514600" cy="1981200"/>
            <a:chOff x="6324600" y="2819400"/>
            <a:chExt cx="2514600" cy="1981200"/>
          </a:xfrm>
        </p:grpSpPr>
        <p:sp>
          <p:nvSpPr>
            <p:cNvPr id="8" name="Oval 7"/>
            <p:cNvSpPr/>
            <p:nvPr/>
          </p:nvSpPr>
          <p:spPr>
            <a:xfrm>
              <a:off x="63246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7056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7056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5344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81534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 flipV="1">
            <a:off x="7162800" y="1784163"/>
            <a:ext cx="1568637" cy="730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62800" y="838200"/>
            <a:ext cx="114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8413564" y="1098363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6324600" y="16764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7003863" y="10602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V="1">
            <a:off x="6477001" y="1981200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7003863" y="10602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Binomial </a:t>
            </a:r>
            <a:r>
              <a:rPr lang="en-US" dirty="0" err="1" smtClean="0"/>
              <a:t>Coeff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ways are there to get </a:t>
            </a:r>
            <a:r>
              <a:rPr lang="en-US" i="1" dirty="0" smtClean="0"/>
              <a:t>n</a:t>
            </a:r>
            <a:r>
              <a:rPr lang="en-US" dirty="0" smtClean="0"/>
              <a:t> out of 3 heads?</a:t>
            </a:r>
          </a:p>
          <a:p>
            <a:pPr algn="r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3657600"/>
            <a:ext cx="91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HHH</a:t>
            </a:r>
          </a:p>
          <a:p>
            <a:pPr>
              <a:buNone/>
            </a:pPr>
            <a:r>
              <a:rPr lang="en-US" sz="2400" dirty="0" smtClean="0"/>
              <a:t>HHT</a:t>
            </a:r>
          </a:p>
          <a:p>
            <a:pPr>
              <a:buNone/>
            </a:pPr>
            <a:r>
              <a:rPr lang="en-US" sz="2400" dirty="0" smtClean="0"/>
              <a:t>HTH</a:t>
            </a:r>
          </a:p>
          <a:p>
            <a:pPr>
              <a:buNone/>
            </a:pPr>
            <a:r>
              <a:rPr lang="en-US" sz="2400" dirty="0" smtClean="0"/>
              <a:t>HTT</a:t>
            </a:r>
          </a:p>
          <a:p>
            <a:pPr>
              <a:buNone/>
            </a:pPr>
            <a:r>
              <a:rPr lang="en-US" sz="2400" dirty="0" smtClean="0"/>
              <a:t>THH</a:t>
            </a:r>
          </a:p>
          <a:p>
            <a:pPr>
              <a:buNone/>
            </a:pPr>
            <a:r>
              <a:rPr lang="en-US" sz="2400" dirty="0" smtClean="0"/>
              <a:t>THT</a:t>
            </a:r>
          </a:p>
          <a:p>
            <a:pPr>
              <a:buNone/>
            </a:pPr>
            <a:r>
              <a:rPr lang="en-US" sz="2400" dirty="0" smtClean="0"/>
              <a:t>TTH</a:t>
            </a:r>
          </a:p>
          <a:p>
            <a:pPr>
              <a:buNone/>
            </a:pPr>
            <a:r>
              <a:rPr lang="en-US" sz="2400" dirty="0" smtClean="0"/>
              <a:t>TTT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1600200" y="3886200"/>
            <a:ext cx="685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 flipV="1">
            <a:off x="1524000" y="6248400"/>
            <a:ext cx="76200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1600200" y="4800600"/>
            <a:ext cx="6858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600200" y="4267200"/>
            <a:ext cx="6858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1600200" y="4648200"/>
            <a:ext cx="685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1600200" y="5562600"/>
            <a:ext cx="6858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1600200" y="5029200"/>
            <a:ext cx="6858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V="1">
            <a:off x="1600200" y="5562600"/>
            <a:ext cx="685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33400" y="2895600"/>
            <a:ext cx="1524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dirty="0" smtClean="0"/>
              <a:t>8 possible results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62200" y="3810000"/>
            <a:ext cx="1321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3 Heads: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38600" y="3810000"/>
            <a:ext cx="1192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= 1 way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62200" y="4572000"/>
            <a:ext cx="1321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2 Heads: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38600" y="4572000"/>
            <a:ext cx="1321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= 3 ways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62200" y="5334000"/>
            <a:ext cx="1321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1 Heads: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38600" y="5334000"/>
            <a:ext cx="1321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= 3 ways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62200" y="6019800"/>
            <a:ext cx="1321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0 Heads: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38600" y="6019800"/>
            <a:ext cx="1192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= 1 way</a:t>
            </a:r>
          </a:p>
        </p:txBody>
      </p:sp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3657600" y="3647872"/>
          <a:ext cx="381000" cy="762000"/>
        </p:xfrm>
        <a:graphic>
          <a:graphicData uri="http://schemas.openxmlformats.org/presentationml/2006/ole">
            <p:oleObj spid="_x0000_s31746" name="Microsoft Equation 3.0" r:id="rId3" imgW="228600" imgH="457200" progId="Equation.3">
              <p:embed/>
            </p:oleObj>
          </a:graphicData>
        </a:graphic>
      </p:graphicFrame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3667328" y="4419600"/>
          <a:ext cx="381000" cy="721895"/>
        </p:xfrm>
        <a:graphic>
          <a:graphicData uri="http://schemas.openxmlformats.org/presentationml/2006/ole">
            <p:oleObj spid="_x0000_s31747" name="Microsoft Equation 3.0" r:id="rId4" imgW="241200" imgH="457200" progId="Equation.3">
              <p:embed/>
            </p:oleObj>
          </a:graphicData>
        </a:graphic>
      </p:graphicFrame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3687381" y="5202250"/>
          <a:ext cx="360947" cy="721894"/>
        </p:xfrm>
        <a:graphic>
          <a:graphicData uri="http://schemas.openxmlformats.org/presentationml/2006/ole">
            <p:oleObj spid="_x0000_s31748" name="Microsoft Equation 3.0" r:id="rId5" imgW="228600" imgH="457200" progId="Equation.3">
              <p:embed/>
            </p:oleObj>
          </a:graphicData>
        </a:graphic>
      </p:graphicFrame>
      <p:graphicFrame>
        <p:nvGraphicFramePr>
          <p:cNvPr id="202758" name="Object 6"/>
          <p:cNvGraphicFramePr>
            <a:graphicFrameLocks noChangeAspect="1"/>
          </p:cNvGraphicFramePr>
          <p:nvPr/>
        </p:nvGraphicFramePr>
        <p:xfrm>
          <a:off x="3667329" y="5907505"/>
          <a:ext cx="381000" cy="721895"/>
        </p:xfrm>
        <a:graphic>
          <a:graphicData uri="http://schemas.openxmlformats.org/presentationml/2006/ole">
            <p:oleObj spid="_x0000_s31749" name="Microsoft Equation 3.0" r:id="rId6" imgW="241200" imgH="457200" progId="Equation.3">
              <p:embed/>
            </p:oleObj>
          </a:graphicData>
        </a:graphic>
      </p:graphicFrame>
      <p:graphicFrame>
        <p:nvGraphicFramePr>
          <p:cNvPr id="202760" name="Object 8"/>
          <p:cNvGraphicFramePr>
            <a:graphicFrameLocks noChangeAspect="1"/>
          </p:cNvGraphicFramePr>
          <p:nvPr/>
        </p:nvGraphicFramePr>
        <p:xfrm>
          <a:off x="6705600" y="3200400"/>
          <a:ext cx="1816100" cy="838200"/>
        </p:xfrm>
        <a:graphic>
          <a:graphicData uri="http://schemas.openxmlformats.org/presentationml/2006/ole">
            <p:oleObj spid="_x0000_s31750" name="Microsoft Equation 3.0" r:id="rId7" imgW="990360" imgH="457200" progId="">
              <p:embed/>
            </p:oleObj>
          </a:graphicData>
        </a:graphic>
      </p:graphicFrame>
      <p:sp>
        <p:nvSpPr>
          <p:cNvPr id="41" name="Rectangle 40"/>
          <p:cNvSpPr/>
          <p:nvPr/>
        </p:nvSpPr>
        <p:spPr>
          <a:xfrm>
            <a:off x="5867400" y="2590800"/>
            <a:ext cx="289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Calculate: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867401" y="4191000"/>
            <a:ext cx="2928814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Font typeface="Arial" pitchFamily="34" charset="0"/>
              <a:buChar char="•"/>
            </a:pPr>
            <a:r>
              <a:rPr lang="en-US" sz="2800" dirty="0" smtClean="0"/>
              <a:t>  Pascal’s triangle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1   1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1   2   1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1   3   3   1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1   4   6   4   1</a:t>
            </a:r>
            <a:endParaRPr lang="en-US" sz="2800" dirty="0" smtClean="0"/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1  5  10  10  5  1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1   6  15  20 15  6   1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…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629400" y="5334000"/>
            <a:ext cx="13716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41" grpId="0"/>
      <p:bldP spid="42" grpId="0"/>
      <p:bldP spid="4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7443" y="4304900"/>
            <a:ext cx="275555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kill cascades!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for innovations to break in…</a:t>
            </a:r>
          </a:p>
          <a:p>
            <a:r>
              <a:rPr lang="en-US" b="1" dirty="0" smtClean="0"/>
              <a:t>Cluster of density </a:t>
            </a:r>
            <a:r>
              <a:rPr lang="en-US" b="1" i="1" dirty="0" smtClean="0"/>
              <a:t>p </a:t>
            </a:r>
            <a:r>
              <a:rPr lang="en-US" dirty="0" smtClean="0"/>
              <a:t>(1 definition):</a:t>
            </a:r>
          </a:p>
          <a:p>
            <a:pPr lvl="1"/>
            <a:r>
              <a:rPr lang="en-US" dirty="0" smtClean="0"/>
              <a:t>Set of nodes, each node has at least </a:t>
            </a:r>
            <a:r>
              <a:rPr lang="en-US" i="1" dirty="0" smtClean="0"/>
              <a:t>p</a:t>
            </a:r>
            <a:r>
              <a:rPr lang="en-US" dirty="0" smtClean="0"/>
              <a:t> fraction of neighbors in the set</a:t>
            </a:r>
          </a:p>
          <a:p>
            <a:endParaRPr lang="en-US" dirty="0" smtClean="0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48950" y="4343400"/>
            <a:ext cx="313715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0" y="63623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Clusters of density 2/3</a:t>
            </a:r>
            <a:endParaRPr lang="en-US" dirty="0"/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Clusters kill cascades! Formally…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initial adopters, threshold </a:t>
            </a:r>
            <a:r>
              <a:rPr lang="en-US" i="1" dirty="0" smtClean="0"/>
              <a:t>q</a:t>
            </a:r>
            <a:r>
              <a:rPr lang="en-US" dirty="0" smtClean="0"/>
              <a:t> for adopting behavior </a:t>
            </a:r>
            <a:r>
              <a:rPr lang="en-US" i="1" dirty="0" smtClean="0"/>
              <a:t>A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If there is a cluster of density &gt;(1-</a:t>
            </a:r>
            <a:r>
              <a:rPr lang="en-US" i="1" dirty="0" smtClean="0"/>
              <a:t>q</a:t>
            </a:r>
            <a:r>
              <a:rPr lang="en-US" dirty="0" smtClean="0"/>
              <a:t>), </a:t>
            </a:r>
            <a:r>
              <a:rPr lang="en-US" dirty="0" smtClean="0">
                <a:latin typeface="Cambria Math"/>
                <a:ea typeface="Cambria Math"/>
              </a:rPr>
              <a:t>⇒ </a:t>
            </a:r>
            <a:r>
              <a:rPr lang="en-US" dirty="0" smtClean="0"/>
              <a:t>no complete cascade!</a:t>
            </a:r>
          </a:p>
          <a:p>
            <a:pPr lvl="1"/>
            <a:r>
              <a:rPr lang="en-US" dirty="0" smtClean="0"/>
              <a:t>If no complete cascade, </a:t>
            </a:r>
            <a:r>
              <a:rPr lang="en-US" dirty="0" smtClean="0">
                <a:latin typeface="Cambria Math"/>
                <a:ea typeface="Cambria Math"/>
              </a:rPr>
              <a:t>⇒ </a:t>
            </a:r>
            <a:r>
              <a:rPr lang="en-US" i="1" dirty="0" smtClean="0">
                <a:latin typeface="Cambria Math"/>
                <a:ea typeface="Cambria Math"/>
              </a:rPr>
              <a:t>remaining network </a:t>
            </a:r>
            <a:r>
              <a:rPr lang="en-US" dirty="0" smtClean="0">
                <a:latin typeface="Cambria Math"/>
                <a:ea typeface="Cambria Math"/>
              </a:rPr>
              <a:t>has cluster of density </a:t>
            </a:r>
            <a:r>
              <a:rPr lang="en-US" dirty="0" smtClean="0"/>
              <a:t>&gt;(</a:t>
            </a:r>
            <a:r>
              <a:rPr lang="en-US" dirty="0" smtClean="0">
                <a:latin typeface="Cambria Math"/>
                <a:ea typeface="Cambria Math"/>
              </a:rPr>
              <a:t>1-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everyone adopt A?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Dfn</a:t>
            </a:r>
            <a:r>
              <a:rPr lang="en-US" dirty="0" smtClean="0"/>
              <a:t>: The </a:t>
            </a:r>
            <a:r>
              <a:rPr lang="en-US" b="1" dirty="0" smtClean="0"/>
              <a:t>cascade capacity </a:t>
            </a:r>
            <a:r>
              <a:rPr lang="en-US" dirty="0" smtClean="0"/>
              <a:t>is the </a:t>
            </a:r>
            <a:r>
              <a:rPr lang="en-US" i="1" dirty="0" smtClean="0"/>
              <a:t>maximum threshold </a:t>
            </a:r>
            <a:r>
              <a:rPr lang="en-US" dirty="0" smtClean="0"/>
              <a:t>at which a complete cascade is possible</a:t>
            </a:r>
          </a:p>
          <a:p>
            <a:pPr lvl="1"/>
            <a:r>
              <a:rPr lang="en-US" dirty="0" smtClean="0"/>
              <a:t>Complete cascade is “easy” if payoffs strongly favor </a:t>
            </a:r>
            <a:r>
              <a:rPr lang="en-US" i="1" dirty="0" smtClean="0"/>
              <a:t>A </a:t>
            </a:r>
            <a:r>
              <a:rPr lang="en-US" dirty="0" smtClean="0"/>
              <a:t>(=low threshold)</a:t>
            </a:r>
          </a:p>
          <a:p>
            <a:pPr lvl="1"/>
            <a:r>
              <a:rPr lang="en-US" dirty="0" smtClean="0"/>
              <a:t>Cascade capacity = worst payoffs (for </a:t>
            </a:r>
            <a:r>
              <a:rPr lang="en-US" i="1" dirty="0" smtClean="0"/>
              <a:t>A</a:t>
            </a:r>
            <a:r>
              <a:rPr lang="en-US" dirty="0" smtClean="0"/>
              <a:t>) that could cause complete cascade</a:t>
            </a:r>
            <a:endParaRPr lang="en-US" dirty="0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438400" y="1752600"/>
            <a:ext cx="18288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capacity,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4038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</a:t>
            </a:r>
            <a:r>
              <a:rPr lang="en-US" i="1" dirty="0" smtClean="0"/>
              <a:t>q </a:t>
            </a:r>
            <a:r>
              <a:rPr lang="en-US" dirty="0" smtClean="0"/>
              <a:t>= </a:t>
            </a:r>
            <a:r>
              <a:rPr lang="en-US" i="1" dirty="0" smtClean="0"/>
              <a:t>b</a:t>
            </a:r>
            <a:r>
              <a:rPr lang="en-US" dirty="0" smtClean="0"/>
              <a:t>/(</a:t>
            </a:r>
            <a:r>
              <a:rPr lang="en-US" i="1" dirty="0" err="1" smtClean="0"/>
              <a:t>a</a:t>
            </a:r>
            <a:r>
              <a:rPr lang="en-US" dirty="0" err="1" smtClean="0"/>
              <a:t>+</a:t>
            </a:r>
            <a:r>
              <a:rPr lang="en-US" i="1" dirty="0" err="1" smtClean="0"/>
              <a:t>b</a:t>
            </a:r>
            <a:r>
              <a:rPr lang="en-US" dirty="0" smtClean="0"/>
              <a:t>) = ½</a:t>
            </a:r>
          </a:p>
          <a:p>
            <a:pPr lvl="1"/>
            <a:r>
              <a:rPr lang="en-US" i="1" dirty="0" smtClean="0"/>
              <a:t>u </a:t>
            </a:r>
            <a:r>
              <a:rPr lang="en-US" dirty="0" smtClean="0"/>
              <a:t>&amp; </a:t>
            </a:r>
            <a:r>
              <a:rPr lang="en-US" i="1" dirty="0" smtClean="0"/>
              <a:t>v </a:t>
            </a:r>
            <a:r>
              <a:rPr lang="en-US" dirty="0" smtClean="0"/>
              <a:t>will adopt,</a:t>
            </a:r>
          </a:p>
          <a:p>
            <a:pPr lvl="1"/>
            <a:r>
              <a:rPr lang="en-US" dirty="0" smtClean="0"/>
              <a:t>then </a:t>
            </a:r>
            <a:r>
              <a:rPr lang="en-US" i="1" dirty="0" smtClean="0"/>
              <a:t>x </a:t>
            </a:r>
            <a:r>
              <a:rPr lang="en-US" dirty="0" smtClean="0"/>
              <a:t>&amp; </a:t>
            </a:r>
            <a:r>
              <a:rPr lang="en-US" i="1" dirty="0" smtClean="0"/>
              <a:t>w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then…</a:t>
            </a:r>
          </a:p>
          <a:p>
            <a:r>
              <a:rPr lang="en-US" dirty="0" smtClean="0"/>
              <a:t>Cascade capacity: network-specific</a:t>
            </a:r>
          </a:p>
          <a:p>
            <a:r>
              <a:rPr lang="en-US" dirty="0" smtClean="0"/>
              <a:t>But NEVER &gt; ½ (inferior </a:t>
            </a:r>
            <a:r>
              <a:rPr lang="en-US" i="1" dirty="0" smtClean="0"/>
              <a:t>A </a:t>
            </a:r>
            <a:r>
              <a:rPr lang="en-US" dirty="0" smtClean="0"/>
              <a:t>beats 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1447800"/>
            <a:ext cx="7924801" cy="66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49"/>
          <p:cNvGrpSpPr/>
          <p:nvPr/>
        </p:nvGrpSpPr>
        <p:grpSpPr>
          <a:xfrm>
            <a:off x="3200400" y="1976736"/>
            <a:ext cx="2667000" cy="766464"/>
            <a:chOff x="6526095" y="6383984"/>
            <a:chExt cx="2974730" cy="766464"/>
          </a:xfrm>
        </p:grpSpPr>
        <p:sp>
          <p:nvSpPr>
            <p:cNvPr id="6" name="Left Brace 5"/>
            <p:cNvSpPr/>
            <p:nvPr/>
          </p:nvSpPr>
          <p:spPr>
            <a:xfrm rot="16200000">
              <a:off x="7820758" y="5769255"/>
              <a:ext cx="342900" cy="1572357"/>
            </a:xfrm>
            <a:prstGeom prst="leftBrace">
              <a:avLst>
                <a:gd name="adj1" fmla="val 44154"/>
                <a:gd name="adj2" fmla="val 50000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26095" y="6688783"/>
              <a:ext cx="29747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</a:rPr>
                <a:t>Early adopters of A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1000" y="1143000"/>
            <a:ext cx="14008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Infinite path</a:t>
            </a:r>
            <a:endParaRPr lang="en-US" dirty="0"/>
          </a:p>
        </p:txBody>
      </p:sp>
      <p:sp>
        <p:nvSpPr>
          <p:cNvPr id="9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8600" y="1981200"/>
            <a:ext cx="4379913" cy="4524315"/>
          </a:xfrm>
        </p:spPr>
        <p:txBody>
          <a:bodyPr/>
          <a:lstStyle/>
          <a:p>
            <a:r>
              <a:rPr lang="en-US" sz="4000" dirty="0" smtClean="0"/>
              <a:t>What is the cascade capacity of the infinite grid?</a:t>
            </a:r>
          </a:p>
          <a:p>
            <a:r>
              <a:rPr lang="en-US" sz="4000" dirty="0" smtClean="0"/>
              <a:t>(Try thresholds of 1/8, 2/8, 3/8, 4/8.)</a:t>
            </a:r>
            <a:endParaRPr lang="en-US" sz="4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2209800"/>
            <a:ext cx="4118178" cy="438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648200" y="1796404"/>
            <a:ext cx="1357551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Infinite grid</a:t>
            </a:r>
            <a:endParaRPr lang="en-US" dirty="0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Payoffs of Collective Action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</a:t>
            </a:r>
            <a:r>
              <a:rPr lang="en-US" dirty="0" smtClean="0"/>
              <a:t>: Revolt against a repressive regime (or a bad boss). Will others join?</a:t>
            </a:r>
          </a:p>
          <a:p>
            <a:pPr lvl="1"/>
            <a:r>
              <a:rPr lang="en-US" dirty="0" smtClean="0"/>
              <a:t>If no: negative payoff to participants!</a:t>
            </a:r>
          </a:p>
          <a:p>
            <a:pPr lvl="1"/>
            <a:r>
              <a:rPr lang="en-US" dirty="0" smtClean="0"/>
              <a:t>If yes: positive payoff (possibly)!</a:t>
            </a:r>
          </a:p>
          <a:p>
            <a:r>
              <a:rPr lang="en-US" dirty="0" smtClean="0"/>
              <a:t>So should you join or not?...</a:t>
            </a: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of common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Don’t know what others would do?</a:t>
            </a:r>
          </a:p>
          <a:p>
            <a:pPr lvl="1"/>
            <a:r>
              <a:rPr lang="en-US" dirty="0" smtClean="0"/>
              <a:t>Only have local knowledge</a:t>
            </a:r>
          </a:p>
          <a:p>
            <a:pPr lvl="1"/>
            <a:r>
              <a:rPr lang="en-US" i="1" dirty="0" smtClean="0"/>
              <a:t>Pluralistic ignorance</a:t>
            </a:r>
            <a:r>
              <a:rPr lang="en-US" dirty="0" smtClean="0"/>
              <a:t>: wildly inaccurate guesses of others’ stance</a:t>
            </a:r>
          </a:p>
          <a:p>
            <a:r>
              <a:rPr lang="en-US" dirty="0" smtClean="0"/>
              <a:t>Model: each person has threshold on others’ involvement</a:t>
            </a:r>
          </a:p>
          <a:p>
            <a:pPr lvl="1"/>
            <a:r>
              <a:rPr lang="en-US" dirty="0" smtClean="0"/>
              <a:t>Guess involvement based on local network</a:t>
            </a:r>
          </a:p>
        </p:txBody>
      </p:sp>
      <p:sp>
        <p:nvSpPr>
          <p:cNvPr id="4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affects knowledge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62200"/>
            <a:ext cx="8382000" cy="263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724400"/>
            <a:ext cx="2743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2133600"/>
            <a:ext cx="27432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4724400"/>
            <a:ext cx="2743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2133600"/>
            <a:ext cx="27432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2200" y="4724400"/>
            <a:ext cx="2743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5638800"/>
            <a:ext cx="8763000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Promote change: Low thresholds AND common knowledge!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Prevent change: Less communication means less risk! </a:t>
            </a:r>
          </a:p>
        </p:txBody>
      </p:sp>
      <p:sp>
        <p:nvSpPr>
          <p:cNvPr id="11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uiExpand="1" build="p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3040559"/>
            <a:ext cx="7772400" cy="2123658"/>
          </a:xfrm>
        </p:spPr>
        <p:txBody>
          <a:bodyPr/>
          <a:lstStyle/>
          <a:p>
            <a:r>
              <a:rPr lang="en-US" dirty="0" smtClean="0"/>
              <a:t>Will collective action be taken, given the individual thresholds?</a:t>
            </a:r>
            <a:endParaRPr lang="en-US" dirty="0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  <p:grpSp>
        <p:nvGrpSpPr>
          <p:cNvPr id="7" name="Group 159"/>
          <p:cNvGrpSpPr/>
          <p:nvPr/>
        </p:nvGrpSpPr>
        <p:grpSpPr>
          <a:xfrm>
            <a:off x="6477000" y="685800"/>
            <a:ext cx="2514600" cy="1981200"/>
            <a:chOff x="6324600" y="2819400"/>
            <a:chExt cx="2514600" cy="1981200"/>
          </a:xfrm>
        </p:grpSpPr>
        <p:sp>
          <p:nvSpPr>
            <p:cNvPr id="8" name="Oval 7"/>
            <p:cNvSpPr/>
            <p:nvPr/>
          </p:nvSpPr>
          <p:spPr>
            <a:xfrm>
              <a:off x="63246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7056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7056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5344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81534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 flipV="1">
            <a:off x="7162800" y="1784163"/>
            <a:ext cx="1568637" cy="730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62800" y="838200"/>
            <a:ext cx="114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8413564" y="1098363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6324600" y="16764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7003863" y="10602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V="1">
            <a:off x="6477001" y="1981200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7003863" y="10602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86800" y="609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86800" y="18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1447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53200" y="68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01000" y="2362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2362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200" y="-381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</a:rPr>
              <a:t>Ethics in Social Network Analysis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79"/>
              </a:spcBef>
            </a:pPr>
            <a:r>
              <a:rPr lang="en-US" dirty="0" smtClean="0"/>
              <a:t>Respect for autonomy, Non-</a:t>
            </a:r>
            <a:r>
              <a:rPr lang="en-US" dirty="0" err="1" smtClean="0"/>
              <a:t>maleficience</a:t>
            </a:r>
            <a:r>
              <a:rPr lang="en-US" dirty="0" smtClean="0"/>
              <a:t>, </a:t>
            </a:r>
            <a:r>
              <a:rPr lang="en-US" dirty="0" err="1" smtClean="0"/>
              <a:t>Beneficience</a:t>
            </a:r>
            <a:r>
              <a:rPr lang="en-US" dirty="0" smtClean="0"/>
              <a:t>, Justice</a:t>
            </a:r>
            <a:endParaRPr lang="en-US" dirty="0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b="1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Binomial Link Formation	</a:t>
            </a:r>
            <a:r>
              <a:rPr lang="en-US" sz="16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Erdös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16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Rényi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1959-1961</a:t>
            </a:r>
            <a:endParaRPr lang="en-US" sz="4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dirty="0" smtClean="0"/>
              <a:t>Nodes </a:t>
            </a:r>
            <a:r>
              <a:rPr lang="en-US" i="1" dirty="0" smtClean="0"/>
              <a:t>n</a:t>
            </a:r>
            <a:r>
              <a:rPr lang="en-US" dirty="0" smtClean="0"/>
              <a:t> = {1,…, </a:t>
            </a:r>
            <a:r>
              <a:rPr lang="en-US" i="1" dirty="0" smtClean="0"/>
              <a:t>n</a:t>
            </a:r>
            <a:r>
              <a:rPr lang="en-US" dirty="0" smtClean="0"/>
              <a:t>}</a:t>
            </a:r>
          </a:p>
          <a:p>
            <a:r>
              <a:rPr lang="en-US" i="1" dirty="0" err="1" smtClean="0"/>
              <a:t>i</a:t>
            </a:r>
            <a:r>
              <a:rPr lang="en-US" i="1" dirty="0" smtClean="0"/>
              <a:t>, j </a:t>
            </a:r>
            <a:r>
              <a:rPr lang="en-US" dirty="0" smtClean="0"/>
              <a:t>links form with probability </a:t>
            </a:r>
            <a:r>
              <a:rPr lang="en-US" i="1" dirty="0" smtClean="0"/>
              <a:t>p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 link: (1-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Independent probabilities</a:t>
            </a:r>
            <a:endParaRPr lang="en-US" dirty="0"/>
          </a:p>
        </p:txBody>
      </p:sp>
      <p:grpSp>
        <p:nvGrpSpPr>
          <p:cNvPr id="2" name="Group 41"/>
          <p:cNvGrpSpPr/>
          <p:nvPr/>
        </p:nvGrpSpPr>
        <p:grpSpPr>
          <a:xfrm>
            <a:off x="5791200" y="2667000"/>
            <a:ext cx="2514600" cy="1981200"/>
            <a:chOff x="6324600" y="2819400"/>
            <a:chExt cx="2514600" cy="1981200"/>
          </a:xfrm>
        </p:grpSpPr>
        <p:sp>
          <p:nvSpPr>
            <p:cNvPr id="43" name="Oval 42"/>
            <p:cNvSpPr/>
            <p:nvPr/>
          </p:nvSpPr>
          <p:spPr>
            <a:xfrm>
              <a:off x="63246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7056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67056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81534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85344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81534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V="1">
            <a:off x="6464299" y="3739963"/>
            <a:ext cx="1568637" cy="730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464299" y="2794000"/>
            <a:ext cx="114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7715063" y="3054163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5626099" y="36322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6305362" y="30160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V="1">
            <a:off x="5778500" y="3937000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 flipV="1">
            <a:off x="6305362" y="30160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477000" y="3733800"/>
            <a:ext cx="1568637" cy="730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477000" y="2787837"/>
            <a:ext cx="114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Final exam. </a:t>
            </a:r>
            <a:r>
              <a:rPr lang="en-US" dirty="0" smtClean="0"/>
              <a:t>The Final Exam is scheduled for </a:t>
            </a:r>
            <a:r>
              <a:rPr lang="en-US" u="sng" dirty="0" smtClean="0"/>
              <a:t>Monday, 4th June @ 8:30am.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Late assignments due. </a:t>
            </a:r>
          </a:p>
          <a:p>
            <a:pPr marL="1143000" lvl="1" indent="-742950">
              <a:buFont typeface="+mj-lt"/>
              <a:buAutoNum type="alphaUcPeriod"/>
            </a:pPr>
            <a:r>
              <a:rPr lang="en-US" dirty="0" smtClean="0"/>
              <a:t>Please turn in all assignments by </a:t>
            </a:r>
            <a:r>
              <a:rPr lang="en-US" u="sng" dirty="0" smtClean="0"/>
              <a:t>11th June @ 1:30pm for 75% credit</a:t>
            </a:r>
            <a:r>
              <a:rPr lang="en-US" dirty="0" smtClean="0"/>
              <a:t>. </a:t>
            </a:r>
          </a:p>
          <a:p>
            <a:pPr marL="1143000" lvl="1" indent="-742950">
              <a:buFont typeface="+mj-lt"/>
              <a:buAutoNum type="alphaUcPeriod"/>
            </a:pPr>
            <a:r>
              <a:rPr lang="en-US" dirty="0" smtClean="0"/>
              <a:t>Submissions by </a:t>
            </a:r>
            <a:r>
              <a:rPr lang="en-US" u="sng" dirty="0" smtClean="0"/>
              <a:t>14th June @ 8:30am will get 25% </a:t>
            </a:r>
            <a:r>
              <a:rPr lang="en-US" dirty="0" smtClean="0"/>
              <a:t>credit. </a:t>
            </a:r>
          </a:p>
          <a:p>
            <a:pPr marL="1143000" lvl="1" indent="-742950">
              <a:buFont typeface="+mj-lt"/>
              <a:buAutoNum type="alphaUcPeriod"/>
            </a:pPr>
            <a:r>
              <a:rPr lang="en-US" dirty="0" smtClean="0"/>
              <a:t>After 8:30am, students with </a:t>
            </a:r>
            <a:r>
              <a:rPr lang="en-US" i="1" dirty="0" smtClean="0"/>
              <a:t>any number </a:t>
            </a:r>
            <a:r>
              <a:rPr lang="en-US" dirty="0" smtClean="0"/>
              <a:t>of missing assignments </a:t>
            </a:r>
            <a:r>
              <a:rPr lang="en-US" b="1" u="sng" dirty="0" smtClean="0"/>
              <a:t>will receive an </a:t>
            </a:r>
            <a:r>
              <a:rPr lang="en-US" b="1" u="sng" dirty="0" err="1" smtClean="0">
                <a:solidFill>
                  <a:srgbClr val="FF0000"/>
                </a:solidFill>
              </a:rPr>
              <a:t>Fx</a:t>
            </a:r>
            <a:r>
              <a:rPr lang="en-US" b="1" u="sng" dirty="0" smtClean="0"/>
              <a:t> for the course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Node degree </a:t>
            </a:r>
            <a:r>
              <a:rPr lang="en-US" i="1" dirty="0" smtClean="0"/>
              <a:t>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Links form independently</a:t>
            </a:r>
            <a:endParaRPr lang="en-US" dirty="0" smtClean="0">
              <a:latin typeface="Cambria Math"/>
              <a:ea typeface="Cambria Math"/>
            </a:endParaRPr>
          </a:p>
          <a:p>
            <a:r>
              <a:rPr lang="en-US" dirty="0" smtClean="0">
                <a:latin typeface="Cambria Math"/>
                <a:ea typeface="Cambria Math"/>
              </a:rPr>
              <a:t>For 1 node </a:t>
            </a:r>
            <a:r>
              <a:rPr lang="en-US" i="1" dirty="0" err="1" smtClean="0">
                <a:latin typeface="Cambria Math"/>
                <a:ea typeface="Cambria Math"/>
              </a:rPr>
              <a:t>i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(out of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nodes):</a:t>
            </a:r>
          </a:p>
          <a:p>
            <a:endParaRPr lang="en-US" dirty="0" smtClean="0">
              <a:latin typeface="Cambria Math"/>
              <a:ea typeface="Cambria Math"/>
            </a:endParaRPr>
          </a:p>
          <a:p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→ binomial!</a:t>
            </a:r>
          </a:p>
          <a:p>
            <a:pPr>
              <a:buNone/>
            </a:pPr>
            <a:endParaRPr lang="en-US" sz="2800" i="1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2800" i="1" dirty="0" smtClean="0">
                <a:latin typeface="Cambria Math"/>
                <a:ea typeface="Cambria Math"/>
              </a:rPr>
              <a:t>Note</a:t>
            </a:r>
            <a:r>
              <a:rPr lang="en-US" sz="2800" dirty="0" smtClean="0">
                <a:latin typeface="Cambria Math"/>
                <a:ea typeface="Cambria Math"/>
              </a:rPr>
              <a:t>: </a:t>
            </a:r>
            <a:r>
              <a:rPr lang="en-US" sz="2800" i="1" dirty="0" smtClean="0">
                <a:latin typeface="Cambria Math"/>
                <a:ea typeface="Cambria Math"/>
              </a:rPr>
              <a:t>Not exactly independent, since 1 link affects 2 nodes. But as n increases, this effect is minimal</a:t>
            </a:r>
            <a:endParaRPr lang="en-US" i="1" dirty="0"/>
          </a:p>
        </p:txBody>
      </p:sp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1371600" y="3124200"/>
          <a:ext cx="6405033" cy="1295400"/>
        </p:xfrm>
        <a:graphic>
          <a:graphicData uri="http://schemas.openxmlformats.org/presentationml/2006/ole">
            <p:oleObj spid="_x0000_s33794" name="Microsoft Equation 3.0" r:id="rId3" imgW="2260440" imgH="457200" progId="Equation.3">
              <p:embed/>
            </p:oleObj>
          </a:graphicData>
        </a:graphic>
      </p:graphicFrame>
      <p:sp>
        <p:nvSpPr>
          <p:cNvPr id="6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Poisson Approximation </a:t>
            </a:r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see MOJ 1.2.3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Usually: large </a:t>
            </a:r>
            <a:r>
              <a:rPr lang="en-US" i="1" dirty="0" smtClean="0"/>
              <a:t>n</a:t>
            </a:r>
            <a:r>
              <a:rPr lang="en-US" dirty="0" smtClean="0"/>
              <a:t>, small </a:t>
            </a:r>
            <a:r>
              <a:rPr lang="en-US" i="1" dirty="0" smtClean="0"/>
              <a:t>p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Poisson: normally, # events in fixed interval, with events independent</a:t>
            </a:r>
            <a:endParaRPr lang="en-US" dirty="0"/>
          </a:p>
        </p:txBody>
      </p:sp>
      <p:graphicFrame>
        <p:nvGraphicFramePr>
          <p:cNvPr id="161794" name="Object 2"/>
          <p:cNvGraphicFramePr>
            <a:graphicFrameLocks noChangeAspect="1"/>
          </p:cNvGraphicFramePr>
          <p:nvPr/>
        </p:nvGraphicFramePr>
        <p:xfrm>
          <a:off x="1219200" y="2362200"/>
          <a:ext cx="6362700" cy="1295400"/>
        </p:xfrm>
        <a:graphic>
          <a:graphicData uri="http://schemas.openxmlformats.org/presentationml/2006/ole">
            <p:oleObj spid="_x0000_s34818" name="Microsoft Equation 3.0" r:id="rId3" imgW="2120760" imgH="431640" progId="Equation.3">
              <p:embed/>
            </p:oleObj>
          </a:graphicData>
        </a:graphic>
      </p:graphicFrame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1143000" y="5105400"/>
          <a:ext cx="4043217" cy="1295400"/>
        </p:xfrm>
        <a:graphic>
          <a:graphicData uri="http://schemas.openxmlformats.org/presentationml/2006/ole">
            <p:oleObj spid="_x0000_s34819" name="Microsoft Equation 3.0" r:id="rId4" imgW="1307880" imgH="419040" progId="Equation.3">
              <p:embed/>
            </p:oleObj>
          </a:graphicData>
        </a:graphic>
      </p:graphicFrame>
      <p:sp>
        <p:nvSpPr>
          <p:cNvPr id="6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7696200" cy="4856714"/>
          </a:xfrm>
        </p:spPr>
        <p:txBody>
          <a:bodyPr/>
          <a:lstStyle/>
          <a:p>
            <a:pPr marL="457200" indent="-457200" algn="l">
              <a:buAutoNum type="alphaLcParenR"/>
            </a:pPr>
            <a:r>
              <a:rPr lang="en-US" sz="3600" dirty="0" smtClean="0"/>
              <a:t> Given </a:t>
            </a:r>
            <a:r>
              <a:rPr lang="en-US" sz="3600" i="1" dirty="0" smtClean="0"/>
              <a:t>p </a:t>
            </a:r>
            <a:r>
              <a:rPr lang="en-US" sz="3600" dirty="0" smtClean="0"/>
              <a:t>= 0.1,</a:t>
            </a:r>
            <a:r>
              <a:rPr lang="en-US" sz="3600" i="1" dirty="0" smtClean="0"/>
              <a:t> </a:t>
            </a:r>
            <a:r>
              <a:rPr lang="en-US" sz="3600" dirty="0" smtClean="0"/>
              <a:t>what is the probability that this graph is produced?</a:t>
            </a:r>
          </a:p>
          <a:p>
            <a:pPr marL="457200" indent="-457200" algn="l">
              <a:buAutoNum type="alphaLcParenR"/>
            </a:pPr>
            <a:r>
              <a:rPr lang="en-US" sz="3600" dirty="0" smtClean="0"/>
              <a:t> Same as a), but given </a:t>
            </a:r>
            <a:r>
              <a:rPr lang="en-US" sz="3600" i="1" dirty="0" smtClean="0"/>
              <a:t>p</a:t>
            </a:r>
            <a:r>
              <a:rPr lang="en-US" sz="3600" dirty="0" smtClean="0"/>
              <a:t> = 0.4?</a:t>
            </a:r>
          </a:p>
          <a:p>
            <a:pPr marL="457200" lvl="0" indent="-457200" algn="l">
              <a:buFont typeface="Arial" pitchFamily="34" charset="0"/>
              <a:buAutoNum type="alphaLcParenR"/>
            </a:pPr>
            <a:r>
              <a:rPr lang="en-US" sz="3600" dirty="0" smtClean="0"/>
              <a:t> For the better result above, what is the Poisson approx. of P(deg(</a:t>
            </a:r>
            <a:r>
              <a:rPr lang="en-US" sz="3600" i="1" dirty="0" err="1" smtClean="0"/>
              <a:t>i</a:t>
            </a:r>
            <a:r>
              <a:rPr lang="en-US" sz="3600" dirty="0" smtClean="0"/>
              <a:t>)=3)?</a:t>
            </a:r>
          </a:p>
          <a:p>
            <a:pPr marL="457200" lvl="0" indent="-457200" algn="l">
              <a:buFont typeface="Arial" pitchFamily="34" charset="0"/>
              <a:buAutoNum type="alphaLcParenR"/>
            </a:pPr>
            <a:r>
              <a:rPr lang="en-US" sz="3600" dirty="0" smtClean="0"/>
              <a:t> Does the Poisson approximation fit for this graph?</a:t>
            </a:r>
            <a:endParaRPr lang="en-US" sz="3600" dirty="0"/>
          </a:p>
        </p:txBody>
      </p:sp>
      <p:grpSp>
        <p:nvGrpSpPr>
          <p:cNvPr id="3" name="Group 159"/>
          <p:cNvGrpSpPr/>
          <p:nvPr/>
        </p:nvGrpSpPr>
        <p:grpSpPr>
          <a:xfrm>
            <a:off x="6477000" y="685800"/>
            <a:ext cx="2514600" cy="1981200"/>
            <a:chOff x="6324600" y="2819400"/>
            <a:chExt cx="2514600" cy="1981200"/>
          </a:xfrm>
        </p:grpSpPr>
        <p:sp>
          <p:nvSpPr>
            <p:cNvPr id="161" name="Oval 160"/>
            <p:cNvSpPr/>
            <p:nvPr/>
          </p:nvSpPr>
          <p:spPr>
            <a:xfrm>
              <a:off x="63246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67056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67056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81534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85344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81534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cxnSp>
        <p:nvCxnSpPr>
          <p:cNvPr id="167" name="Straight Connector 166"/>
          <p:cNvCxnSpPr/>
          <p:nvPr/>
        </p:nvCxnSpPr>
        <p:spPr>
          <a:xfrm flipV="1">
            <a:off x="7162800" y="1784163"/>
            <a:ext cx="1568637" cy="730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7162800" y="838200"/>
            <a:ext cx="114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V="1">
            <a:off x="8413564" y="1098363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 flipH="1" flipV="1">
            <a:off x="6324600" y="16764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 flipH="1" flipV="1">
            <a:off x="7003863" y="10602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V="1">
            <a:off x="6477001" y="1981200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V="1">
            <a:off x="7003863" y="10602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10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numCol="5" rtlCol="0" anchor="ctr" anchorCtr="0">
            <a:normAutofit fontScale="77500" lnSpcReduction="20000"/>
          </a:bodyPr>
          <a:lstStyle/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1. Social networks 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2. New edges</a:t>
            </a:r>
          </a:p>
          <a:p>
            <a:pPr marL="228600" lvl="0"/>
            <a:r>
              <a:rPr lang="en-US" sz="1200" b="1" dirty="0" smtClean="0">
                <a:solidFill>
                  <a:schemeClr val="bg1"/>
                </a:solidFill>
              </a:rPr>
              <a:t>  A. Poisson rand.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Configuration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3. Nodes unite!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Measuring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homophily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Selectionn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v. socialization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Affiliation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4. New nodes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Preferential attachment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Assortativity</a:t>
            </a:r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Small world effects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5. New behaviors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A. Simple model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B. Cascades</a:t>
            </a:r>
          </a:p>
          <a:p>
            <a:pPr marL="228600" lvl="0"/>
            <a:endParaRPr lang="en-US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C. Stopping cascades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  D. Collective Action</a:t>
            </a:r>
          </a:p>
          <a:p>
            <a:pPr marL="228600" lvl="0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6.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I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12313</TotalTime>
  <Words>7408</Words>
  <Application>LibreOffice/5.4.3.2$Linux_X86_64 LibreOffice_project/40m0$Build-2</Application>
  <PresentationFormat>On-screen Show (4:3)</PresentationFormat>
  <Paragraphs>1600</Paragraphs>
  <Slides>60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AAIT Theme</vt:lpstr>
      <vt:lpstr>Microsoft Equation 3.0</vt:lpstr>
      <vt:lpstr>Final Exam Review</vt:lpstr>
      <vt:lpstr>Outline</vt:lpstr>
      <vt:lpstr>New Edges: Random Graphs</vt:lpstr>
      <vt:lpstr>Background: Binomial Distr.</vt:lpstr>
      <vt:lpstr>Background: Binomial Coeff.</vt:lpstr>
      <vt:lpstr>Binomial Link Formation Erdös and Rényi, 1959-1961</vt:lpstr>
      <vt:lpstr>Probability of Node degree d</vt:lpstr>
      <vt:lpstr>Poisson Approximation see MOJ 1.2.3</vt:lpstr>
      <vt:lpstr>Exercise:</vt:lpstr>
      <vt:lpstr>Config. model: Keep degree</vt:lpstr>
      <vt:lpstr>Add links</vt:lpstr>
      <vt:lpstr>Exercise:</vt:lpstr>
      <vt:lpstr>Nodes Unite! Homophily</vt:lpstr>
      <vt:lpstr>Grouping by similarity…</vt:lpstr>
      <vt:lpstr>Measuring homophily</vt:lpstr>
      <vt:lpstr>Example: Childhood friendships</vt:lpstr>
      <vt:lpstr>Example: Schelling Model    (1972, 1978)</vt:lpstr>
      <vt:lpstr>Local homophily → Global effect</vt:lpstr>
      <vt:lpstr>Exercise:</vt:lpstr>
      <vt:lpstr>Selection v. Social Influence</vt:lpstr>
      <vt:lpstr>What’s at play in Homophily? </vt:lpstr>
      <vt:lpstr>Example: Wikipedia editors</vt:lpstr>
      <vt:lpstr>Exercise:</vt:lpstr>
      <vt:lpstr>Extrinsic node properties – Foci</vt:lpstr>
      <vt:lpstr>Affiliation networks</vt:lpstr>
      <vt:lpstr>Social-Affiliation Networks</vt:lpstr>
      <vt:lpstr>3 types of Closure</vt:lpstr>
      <vt:lpstr>Exercise:</vt:lpstr>
      <vt:lpstr>New Nodes: Growing Networks</vt:lpstr>
      <vt:lpstr>Grow network w/ new nodes</vt:lpstr>
      <vt:lpstr>Preferential Attachment (Barabasi &amp; Albert 1999)</vt:lpstr>
      <vt:lpstr>Pref. attachment on a Graph</vt:lpstr>
      <vt:lpstr>Exercise:</vt:lpstr>
      <vt:lpstr>Assortativity</vt:lpstr>
      <vt:lpstr>Ex: Assortativity</vt:lpstr>
      <vt:lpstr>Exercise:</vt:lpstr>
      <vt:lpstr>Diameter in pref. attachment</vt:lpstr>
      <vt:lpstr>Simple process → clustering</vt:lpstr>
      <vt:lpstr>Exercise:</vt:lpstr>
      <vt:lpstr>New Behaviors: Information Cascades</vt:lpstr>
      <vt:lpstr>“Diffusion of Innovations”</vt:lpstr>
      <vt:lpstr>A-B coordination game</vt:lpstr>
      <vt:lpstr>Strategy depends on neighbors!</vt:lpstr>
      <vt:lpstr>Exercise:</vt:lpstr>
      <vt:lpstr>What happens over time?</vt:lpstr>
      <vt:lpstr>Cascades: A bigger example</vt:lpstr>
      <vt:lpstr>Cascades: A bigger example</vt:lpstr>
      <vt:lpstr>Cascades: A bigger example</vt:lpstr>
      <vt:lpstr>Exercise:</vt:lpstr>
      <vt:lpstr>Clusters kill cascades!</vt:lpstr>
      <vt:lpstr>Clusters kill cascades! Formally…</vt:lpstr>
      <vt:lpstr>Will everyone adopt A?</vt:lpstr>
      <vt:lpstr>Cascade capacity, by example</vt:lpstr>
      <vt:lpstr>Exercise:</vt:lpstr>
      <vt:lpstr>Payoffs of Collective Action</vt:lpstr>
      <vt:lpstr>Problem of common knowledge</vt:lpstr>
      <vt:lpstr>Structure affects knowledge</vt:lpstr>
      <vt:lpstr>Exercise:</vt:lpstr>
      <vt:lpstr>Ethics in Social Network Analysis</vt:lpstr>
      <vt:lpstr>Announcements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subject/>
  <dc:creator>Stephen Wu</dc:creator>
  <dc:description/>
  <cp:lastModifiedBy>Stephen Wu</cp:lastModifiedBy>
  <cp:revision>595</cp:revision>
  <dcterms:created xsi:type="dcterms:W3CDTF">2018-03-07T10:46:38Z</dcterms:created>
  <dcterms:modified xsi:type="dcterms:W3CDTF">2018-05-31T20:34:17Z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