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2" r:id="rId1"/>
  </p:sldMasterIdLst>
  <p:notesMasterIdLst>
    <p:notesMasterId r:id="rId29"/>
  </p:notesMasterIdLst>
  <p:sldIdLst>
    <p:sldId id="256" r:id="rId2"/>
    <p:sldId id="326" r:id="rId3"/>
    <p:sldId id="337" r:id="rId4"/>
    <p:sldId id="347" r:id="rId5"/>
    <p:sldId id="371" r:id="rId6"/>
    <p:sldId id="372" r:id="rId7"/>
    <p:sldId id="385" r:id="rId8"/>
    <p:sldId id="373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4" r:id="rId17"/>
    <p:sldId id="375" r:id="rId18"/>
    <p:sldId id="376" r:id="rId19"/>
    <p:sldId id="377" r:id="rId20"/>
    <p:sldId id="380" r:id="rId21"/>
    <p:sldId id="378" r:id="rId22"/>
    <p:sldId id="379" r:id="rId23"/>
    <p:sldId id="381" r:id="rId24"/>
    <p:sldId id="382" r:id="rId25"/>
    <p:sldId id="383" r:id="rId26"/>
    <p:sldId id="384" r:id="rId27"/>
    <p:sldId id="325" r:id="rId28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FCC66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25" autoAdjust="0"/>
    <p:restoredTop sz="89525" autoAdjust="0"/>
  </p:normalViewPr>
  <p:slideViewPr>
    <p:cSldViewPr>
      <p:cViewPr varScale="1">
        <p:scale>
          <a:sx n="103" d="100"/>
          <a:sy n="103" d="100"/>
        </p:scale>
        <p:origin x="-4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7681692913385827"/>
          <c:y val="9.0960557013706644E-2"/>
          <c:w val="0.79262751531058695"/>
          <c:h val="0.64256197142023919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p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</c:v>
                </c:pt>
                <c:pt idx="1">
                  <c:v>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</c:ser>
        <c:axId val="76728576"/>
        <c:axId val="76787712"/>
      </c:barChart>
      <c:catAx>
        <c:axId val="76728576"/>
        <c:scaling>
          <c:orientation val="minMax"/>
        </c:scaling>
        <c:axPos val="b"/>
        <c:tickLblPos val="nextTo"/>
        <c:txPr>
          <a:bodyPr/>
          <a:lstStyle/>
          <a:p>
            <a:pPr>
              <a:defRPr sz="2400" i="0"/>
            </a:pPr>
            <a:endParaRPr lang="en-US"/>
          </a:p>
        </c:txPr>
        <c:crossAx val="76787712"/>
        <c:crosses val="autoZero"/>
        <c:auto val="1"/>
        <c:lblAlgn val="ctr"/>
        <c:lblOffset val="100"/>
      </c:catAx>
      <c:valAx>
        <c:axId val="7678771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76728576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Sheet1!$E$1</c:f>
              <c:strCache>
                <c:ptCount val="1"/>
                <c:pt idx="0">
                  <c:v>p</c:v>
                </c:pt>
              </c:strCache>
            </c:strRef>
          </c:tx>
          <c:cat>
            <c:strRef>
              <c:f>Sheet1!$D$2:$D$3</c:f>
              <c:strCache>
                <c:ptCount val="2"/>
                <c:pt idx="0">
                  <c:v>H</c:v>
                </c:pt>
                <c:pt idx="1">
                  <c:v>T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0.30000000000000016</c:v>
                </c:pt>
                <c:pt idx="1">
                  <c:v>0.70000000000000029</c:v>
                </c:pt>
              </c:numCache>
            </c:numRef>
          </c:val>
        </c:ser>
        <c:axId val="76794496"/>
        <c:axId val="47055232"/>
      </c:barChart>
      <c:catAx>
        <c:axId val="76794496"/>
        <c:scaling>
          <c:orientation val="minMax"/>
        </c:scaling>
        <c:axPos val="b"/>
        <c:tickLblPos val="nextTo"/>
        <c:txPr>
          <a:bodyPr/>
          <a:lstStyle/>
          <a:p>
            <a:pPr>
              <a:defRPr sz="2400" i="0"/>
            </a:pPr>
            <a:endParaRPr lang="en-US"/>
          </a:p>
        </c:txPr>
        <c:crossAx val="47055232"/>
        <c:crosses val="autoZero"/>
        <c:auto val="1"/>
        <c:lblAlgn val="ctr"/>
        <c:lblOffset val="100"/>
      </c:catAx>
      <c:valAx>
        <c:axId val="4705523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76794496"/>
        <c:crosses val="autoZero"/>
        <c:crossBetween val="between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1"/>
          <c:order val="0"/>
          <c:cat>
            <c:numRef>
              <c:f>Sheet1!$G$2:$G$7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Sheet1!$H$2:$H$7</c:f>
              <c:numCache>
                <c:formatCode>#\ ?/?</c:formatCode>
                <c:ptCount val="6"/>
                <c:pt idx="0">
                  <c:v>0.16666666666666666</c:v>
                </c:pt>
                <c:pt idx="1">
                  <c:v>0.16666666666666666</c:v>
                </c:pt>
                <c:pt idx="2">
                  <c:v>0.16666666666666666</c:v>
                </c:pt>
                <c:pt idx="3">
                  <c:v>0.16666666666666666</c:v>
                </c:pt>
                <c:pt idx="4">
                  <c:v>0.16666666666666666</c:v>
                </c:pt>
                <c:pt idx="5">
                  <c:v>0.16666666666666666</c:v>
                </c:pt>
              </c:numCache>
            </c:numRef>
          </c:val>
        </c:ser>
        <c:axId val="47066112"/>
        <c:axId val="47072000"/>
      </c:barChart>
      <c:catAx>
        <c:axId val="47066112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47072000"/>
        <c:crosses val="autoZero"/>
        <c:auto val="1"/>
        <c:lblAlgn val="ctr"/>
        <c:lblOffset val="100"/>
      </c:catAx>
      <c:valAx>
        <c:axId val="47072000"/>
        <c:scaling>
          <c:orientation val="minMax"/>
          <c:max val="1.1000000000000001"/>
          <c:min val="0"/>
        </c:scaling>
        <c:axPos val="l"/>
        <c:majorGridlines/>
        <c:numFmt formatCode="#\ ?/?" sourceLinked="1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47066112"/>
        <c:crosses val="autoZero"/>
        <c:crossBetween val="between"/>
        <c:majorUnit val="0.5"/>
      </c:valAx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1"/>
          <c:order val="0"/>
          <c:cat>
            <c:numRef>
              <c:f>Sheet1!$J$2:$J$7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Sheet1!$K$2:$K$7</c:f>
              <c:numCache>
                <c:formatCode>#\ ??/??</c:formatCode>
                <c:ptCount val="6"/>
                <c:pt idx="0">
                  <c:v>0.16666666666666666</c:v>
                </c:pt>
                <c:pt idx="1">
                  <c:v>0.33333333333333331</c:v>
                </c:pt>
                <c:pt idx="2">
                  <c:v>8.3333333333333343E-2</c:v>
                </c:pt>
                <c:pt idx="3">
                  <c:v>8.3333333333333343E-2</c:v>
                </c:pt>
                <c:pt idx="4">
                  <c:v>0.16666666666666666</c:v>
                </c:pt>
                <c:pt idx="5">
                  <c:v>0.16666666666666666</c:v>
                </c:pt>
              </c:numCache>
            </c:numRef>
          </c:val>
        </c:ser>
        <c:axId val="47082880"/>
        <c:axId val="47092864"/>
      </c:barChart>
      <c:catAx>
        <c:axId val="47082880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47092864"/>
        <c:crosses val="autoZero"/>
        <c:auto val="1"/>
        <c:lblAlgn val="ctr"/>
        <c:lblOffset val="100"/>
      </c:catAx>
      <c:valAx>
        <c:axId val="47092864"/>
        <c:scaling>
          <c:orientation val="minMax"/>
          <c:max val="1"/>
          <c:min val="0"/>
        </c:scaling>
        <c:axPos val="l"/>
        <c:majorGridlines/>
        <c:numFmt formatCode="#\ ??/??" sourceLinked="1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47082880"/>
        <c:crosses val="autoZero"/>
        <c:crossBetween val="between"/>
        <c:majorUnit val="0.33300000000000046"/>
      </c:valAx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cat>
            <c:numRef>
              <c:f>Sheet2!$A$13:$A$23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Sheet2!$B$13:$B$23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13</c:v>
                </c:pt>
                <c:pt idx="4">
                  <c:v>21</c:v>
                </c:pt>
                <c:pt idx="5">
                  <c:v>26</c:v>
                </c:pt>
                <c:pt idx="6">
                  <c:v>21</c:v>
                </c:pt>
                <c:pt idx="7">
                  <c:v>8</c:v>
                </c:pt>
                <c:pt idx="8">
                  <c:v>6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axId val="77086080"/>
        <c:axId val="77088256"/>
      </c:barChart>
      <c:catAx>
        <c:axId val="770860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 dirty="0"/>
                  <a:t>Number of Heads, out of </a:t>
                </a:r>
                <a:r>
                  <a:rPr lang="en-US" sz="2000" dirty="0" smtClean="0"/>
                  <a:t>10 flips</a:t>
                </a:r>
                <a:endParaRPr lang="en-US" sz="2000" dirty="0"/>
              </a:p>
            </c:rich>
          </c:tx>
          <c:layout/>
        </c:title>
        <c:numFmt formatCode="General" sourceLinked="1"/>
        <c:tickLblPos val="nextTo"/>
        <c:crossAx val="77088256"/>
        <c:crosses val="autoZero"/>
        <c:auto val="1"/>
        <c:lblAlgn val="ctr"/>
        <c:lblOffset val="100"/>
      </c:catAx>
      <c:valAx>
        <c:axId val="77088256"/>
        <c:scaling>
          <c:orientation val="minMax"/>
        </c:scaling>
        <c:axPos val="l"/>
        <c:majorGridlines/>
        <c:numFmt formatCode="General" sourceLinked="1"/>
        <c:tickLblPos val="nextTo"/>
        <c:crossAx val="77086080"/>
        <c:crosses val="autoZero"/>
        <c:crossBetween val="between"/>
      </c:valAx>
    </c:plotArea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AE066-929E-4C9D-ABCF-990BD1072CD3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1ED5D-D581-45DD-8794-E9C46D49B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more possible outcomes. You also need to estimate more parameters – a probability for each outcome (or one less that number).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lphaLcParenR"/>
            </a:pPr>
            <a:r>
              <a:rPr lang="en-US" dirty="0" smtClean="0"/>
              <a:t>(0.1)^2</a:t>
            </a:r>
            <a:r>
              <a:rPr lang="en-US" baseline="0" dirty="0" smtClean="0"/>
              <a:t> * (0.9)^13 = 2.54 x 10^-3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(0.4)^2 * (0.6)^13 = 2.09 x 10^-4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(0.1)^7 * (0.9)^8 = 4.30 x 10^-8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(0.4)^7 * (0.6)^8 = 2.75 x 10^-5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lphaLcParenR"/>
            </a:pPr>
            <a:r>
              <a:rPr lang="en-US" dirty="0" smtClean="0"/>
              <a:t>(0.1)^2</a:t>
            </a:r>
            <a:r>
              <a:rPr lang="en-US" baseline="0" dirty="0" smtClean="0"/>
              <a:t> * (0.9)^13 = 2.54 x 10^-3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(0.4)^2 * (0.6)^13 = 2.09 x 10^-4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(0.1)^7 * (0.9)^8 = 4.30 x 10^-8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(0.4)^7 * (0.6)^8 = 2.75 x 10^-5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Avg</a:t>
            </a:r>
            <a:r>
              <a:rPr lang="en-US" dirty="0" smtClean="0"/>
              <a:t> node degree</a:t>
            </a:r>
          </a:p>
          <a:p>
            <a:r>
              <a:rPr lang="en-US" dirty="0" smtClean="0"/>
              <a:t>3+2+1+4+1+3 -&gt; 2.33</a:t>
            </a:r>
          </a:p>
          <a:p>
            <a:r>
              <a:rPr lang="en-US" dirty="0" smtClean="0"/>
              <a:t>-&gt;</a:t>
            </a:r>
            <a:r>
              <a:rPr lang="en-US" baseline="0" dirty="0" smtClean="0"/>
              <a:t> 2</a:t>
            </a:r>
          </a:p>
          <a:p>
            <a:r>
              <a:rPr lang="en-US" baseline="0" dirty="0" smtClean="0"/>
              <a:t>-&gt;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3"/>
          <p:cNvSpPr>
            <a:spLocks noGrp="1"/>
          </p:cNvSpPr>
          <p:nvPr>
            <p:ph type="dt" idx="1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1DABD47-36E5-4402-8BE9-D0B7A56018C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4/16/2018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1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1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E47ABE2-0FC7-45CF-98FD-F45B515E586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28600" y="274680"/>
            <a:ext cx="8686440" cy="1142640"/>
          </a:xfrm>
          <a:prstGeom prst="rect">
            <a:avLst/>
          </a:prstGeom>
        </p:spPr>
        <p:txBody>
          <a:bodyPr anchor="ctr"/>
          <a:lstStyle>
            <a:lvl1pPr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lnSpc>
                <a:spcPct val="100000"/>
              </a:lnSpc>
            </a:pP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>
              <a:buFont typeface="Arial" pitchFamily="34" charset="0"/>
              <a:buChar char="•"/>
              <a:defRPr sz="4000">
                <a:latin typeface="+mn-lt"/>
              </a:defRPr>
            </a:lvl1pPr>
            <a:lvl2pPr>
              <a:buFont typeface="Arial" pitchFamily="34" charset="0"/>
              <a:buChar char="•"/>
              <a:defRPr sz="4000">
                <a:latin typeface="+mn-lt"/>
              </a:defRPr>
            </a:lvl2pPr>
            <a:lvl3pPr>
              <a:buFont typeface="Arial" pitchFamily="34" charset="0"/>
              <a:buChar char="•"/>
              <a:defRPr sz="4000">
                <a:latin typeface="+mn-lt"/>
              </a:defRPr>
            </a:lvl3pPr>
            <a:lvl4pPr>
              <a:buFont typeface="Arial" pitchFamily="34" charset="0"/>
              <a:buChar char="•"/>
              <a:defRPr sz="4000">
                <a:latin typeface="+mn-lt"/>
              </a:defRPr>
            </a:lvl4pPr>
            <a:lvl5pPr>
              <a:buFont typeface="Arial" pitchFamily="34" charset="0"/>
              <a:buChar char="•"/>
              <a:defRPr sz="40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view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1000"/>
            <a:ext cx="7772400" cy="1362075"/>
          </a:xfrm>
        </p:spPr>
        <p:txBody>
          <a:bodyPr anchor="t"/>
          <a:lstStyle>
            <a:lvl1pPr algn="l">
              <a:defRPr sz="4000" b="0" cap="sm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40559"/>
            <a:ext cx="7772400" cy="769441"/>
          </a:xfrm>
        </p:spPr>
        <p:txBody>
          <a:bodyPr anchor="ctr" anchorCtr="0">
            <a:spAutoFit/>
          </a:bodyPr>
          <a:lstStyle>
            <a:lvl1pPr marL="0" indent="0" algn="ctr">
              <a:buNone/>
              <a:defRPr sz="4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69529-68D7-4B27-AE22-45CE24A50B5C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45" r:id="rId3"/>
    <p:sldLayoutId id="2147483725" r:id="rId4"/>
    <p:sldLayoutId id="2147483734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44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838200" y="-38100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700" spc="-1" dirty="0" smtClean="0">
                <a:solidFill>
                  <a:srgbClr val="1F497D"/>
                </a:solidFill>
              </a:rPr>
              <a:t>Random Graphs</a:t>
            </a:r>
            <a:endParaRPr lang="en-US" sz="60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47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Social Network Analysis, Lecture 6</a:t>
            </a:r>
          </a:p>
          <a:p>
            <a:pPr>
              <a:spcBef>
                <a:spcPts val="479"/>
              </a:spcBef>
            </a:pPr>
            <a:r>
              <a:rPr lang="en-US" spc="-1" smtClean="0">
                <a:solidFill>
                  <a:srgbClr val="8B8B8B"/>
                </a:solidFill>
              </a:rPr>
              <a:t>MOJ 1.2.3, </a:t>
            </a:r>
            <a:r>
              <a:rPr lang="en-US" spc="-1" dirty="0" smtClean="0">
                <a:solidFill>
                  <a:srgbClr val="8B8B8B"/>
                </a:solidFill>
              </a:rPr>
              <a:t>4; E&amp;K 20.1-20.2</a:t>
            </a:r>
          </a:p>
          <a:p>
            <a:pPr>
              <a:spcBef>
                <a:spcPts val="47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AAIT ITSC Spring 2018</a:t>
            </a:r>
            <a:endParaRPr lang="en-US" spc="-1" dirty="0" smtClean="0">
              <a:latin typeface="Arial"/>
            </a:endParaRPr>
          </a:p>
          <a:p>
            <a:pPr>
              <a:spcBef>
                <a:spcPts val="43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Instructor: Stephen Wu</a:t>
            </a:r>
            <a:endParaRPr lang="en-US" spc="-1" dirty="0" smtClean="0">
              <a:latin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Binomial Link Formation	</a:t>
            </a:r>
            <a:r>
              <a:rPr lang="en-US" sz="16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Erdös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sz="16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Rényi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1959-1961</a:t>
            </a:r>
            <a:endParaRPr lang="en-US" sz="4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/>
          <a:lstStyle/>
          <a:p>
            <a:r>
              <a:rPr lang="en-US" dirty="0" smtClean="0"/>
              <a:t>Nodes </a:t>
            </a:r>
            <a:r>
              <a:rPr lang="en-US" i="1" dirty="0" smtClean="0"/>
              <a:t>n</a:t>
            </a:r>
            <a:r>
              <a:rPr lang="en-US" dirty="0" smtClean="0"/>
              <a:t> = {1,…, </a:t>
            </a:r>
            <a:r>
              <a:rPr lang="en-US" i="1" dirty="0" smtClean="0"/>
              <a:t>n</a:t>
            </a:r>
            <a:r>
              <a:rPr lang="en-US" dirty="0" smtClean="0"/>
              <a:t>}</a:t>
            </a:r>
          </a:p>
          <a:p>
            <a:r>
              <a:rPr lang="en-US" i="1" dirty="0" err="1" smtClean="0"/>
              <a:t>i</a:t>
            </a:r>
            <a:r>
              <a:rPr lang="en-US" i="1" dirty="0" smtClean="0"/>
              <a:t>, j </a:t>
            </a:r>
            <a:r>
              <a:rPr lang="en-US" dirty="0" smtClean="0"/>
              <a:t>links form with probability </a:t>
            </a:r>
            <a:r>
              <a:rPr lang="en-US" i="1" dirty="0" smtClean="0"/>
              <a:t>p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No link: (1-</a:t>
            </a:r>
            <a:r>
              <a:rPr lang="en-US" i="1" dirty="0" smtClean="0"/>
              <a:t>p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Independent probabilities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5791200" y="2667000"/>
            <a:ext cx="2514600" cy="1981200"/>
            <a:chOff x="6324600" y="2819400"/>
            <a:chExt cx="2514600" cy="1981200"/>
          </a:xfrm>
        </p:grpSpPr>
        <p:sp>
          <p:nvSpPr>
            <p:cNvPr id="43" name="Oval 42"/>
            <p:cNvSpPr/>
            <p:nvPr/>
          </p:nvSpPr>
          <p:spPr>
            <a:xfrm>
              <a:off x="6324600" y="3657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6705600" y="4495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67056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8153400" y="4495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8534400" y="3657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81534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cxnSp>
        <p:nvCxnSpPr>
          <p:cNvPr id="58" name="Straight Connector 57"/>
          <p:cNvCxnSpPr/>
          <p:nvPr/>
        </p:nvCxnSpPr>
        <p:spPr>
          <a:xfrm flipV="1">
            <a:off x="6464299" y="3739963"/>
            <a:ext cx="1568637" cy="7304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464299" y="2794000"/>
            <a:ext cx="1143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V="1">
            <a:off x="7715063" y="3054163"/>
            <a:ext cx="578037" cy="2732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 flipH="1" flipV="1">
            <a:off x="5626099" y="3632200"/>
            <a:ext cx="1371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 flipH="1" flipV="1">
            <a:off x="6305362" y="3016063"/>
            <a:ext cx="1460874" cy="12322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6200000" flipV="1">
            <a:off x="5778500" y="3937000"/>
            <a:ext cx="578037" cy="2732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16200000" flipV="1">
            <a:off x="6305362" y="3016063"/>
            <a:ext cx="1460874" cy="12322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6477000" y="3733800"/>
            <a:ext cx="1568637" cy="7304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477000" y="2787837"/>
            <a:ext cx="1143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Exercise (with calculator):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1295400"/>
            <a:ext cx="7772400" cy="1446550"/>
          </a:xfrm>
        </p:spPr>
        <p:txBody>
          <a:bodyPr/>
          <a:lstStyle/>
          <a:p>
            <a:r>
              <a:rPr lang="en-US" dirty="0" smtClean="0"/>
              <a:t>Given </a:t>
            </a:r>
            <a:r>
              <a:rPr lang="en-US" i="1" dirty="0" smtClean="0"/>
              <a:t>p</a:t>
            </a:r>
            <a:r>
              <a:rPr lang="en-US" dirty="0" smtClean="0"/>
              <a:t>,</a:t>
            </a:r>
            <a:r>
              <a:rPr lang="en-US" i="1" dirty="0" smtClean="0"/>
              <a:t> </a:t>
            </a:r>
            <a:r>
              <a:rPr lang="en-US" dirty="0" smtClean="0"/>
              <a:t>what is the probability that each graph is produced?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47800" y="4191000"/>
            <a:ext cx="2514600" cy="1981200"/>
            <a:chOff x="6324600" y="2819400"/>
            <a:chExt cx="2514600" cy="1981200"/>
          </a:xfrm>
        </p:grpSpPr>
        <p:sp>
          <p:nvSpPr>
            <p:cNvPr id="17" name="Oval 16"/>
            <p:cNvSpPr/>
            <p:nvPr/>
          </p:nvSpPr>
          <p:spPr>
            <a:xfrm>
              <a:off x="6324600" y="3657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6705600" y="4495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67056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8153400" y="4495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8534400" y="3657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81534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27" name="Text Placeholder 4"/>
          <p:cNvSpPr txBox="1">
            <a:spLocks/>
          </p:cNvSpPr>
          <p:nvPr/>
        </p:nvSpPr>
        <p:spPr>
          <a:xfrm>
            <a:off x="0" y="2819400"/>
            <a:ext cx="4038600" cy="58477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spcBef>
                <a:spcPct val="20000"/>
              </a:spcBef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a)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sz="3200" b="0" u="none" strike="noStrike" kern="1200" cap="none" spc="0" normalizeH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0.1    </a:t>
            </a: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b) </a:t>
            </a:r>
            <a:r>
              <a:rPr lang="en-US" sz="3200" i="1" dirty="0" smtClean="0">
                <a:solidFill>
                  <a:schemeClr val="bg2">
                    <a:lumMod val="25000"/>
                  </a:schemeClr>
                </a:solidFill>
              </a:rPr>
              <a:t>p</a:t>
            </a: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 = 0.4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Text Placeholder 4"/>
          <p:cNvSpPr txBox="1">
            <a:spLocks/>
          </p:cNvSpPr>
          <p:nvPr/>
        </p:nvSpPr>
        <p:spPr>
          <a:xfrm>
            <a:off x="4876800" y="2819400"/>
            <a:ext cx="3962400" cy="58477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c)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sz="3200" b="0" u="none" strike="noStrike" kern="1200" cap="none" spc="0" normalizeH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0.1    d) </a:t>
            </a:r>
            <a:r>
              <a:rPr kumimoji="0" lang="en-US" sz="3200" b="0" i="1" u="none" strike="noStrike" kern="1200" cap="none" spc="0" normalizeH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sz="3200" b="0" u="none" strike="noStrike" kern="1200" cap="none" spc="0" normalizeH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0.4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1" name="Straight Connector 40"/>
          <p:cNvCxnSpPr>
            <a:stCxn id="19" idx="6"/>
            <a:endCxn id="25" idx="3"/>
          </p:cNvCxnSpPr>
          <p:nvPr/>
        </p:nvCxnSpPr>
        <p:spPr>
          <a:xfrm flipV="1">
            <a:off x="2133600" y="5289363"/>
            <a:ext cx="1568637" cy="7304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0" idx="6"/>
            <a:endCxn id="26" idx="2"/>
          </p:cNvCxnSpPr>
          <p:nvPr/>
        </p:nvCxnSpPr>
        <p:spPr>
          <a:xfrm>
            <a:off x="2133600" y="4343400"/>
            <a:ext cx="1143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5715000" y="4191000"/>
            <a:ext cx="2514600" cy="1981200"/>
            <a:chOff x="6324600" y="2819400"/>
            <a:chExt cx="2514600" cy="1981200"/>
          </a:xfrm>
        </p:grpSpPr>
        <p:sp>
          <p:nvSpPr>
            <p:cNvPr id="161" name="Oval 160"/>
            <p:cNvSpPr/>
            <p:nvPr/>
          </p:nvSpPr>
          <p:spPr>
            <a:xfrm>
              <a:off x="6324600" y="3657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62" name="Oval 161"/>
            <p:cNvSpPr/>
            <p:nvPr/>
          </p:nvSpPr>
          <p:spPr>
            <a:xfrm>
              <a:off x="6705600" y="4495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63" name="Oval 162"/>
            <p:cNvSpPr/>
            <p:nvPr/>
          </p:nvSpPr>
          <p:spPr>
            <a:xfrm>
              <a:off x="67056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64" name="Oval 163"/>
            <p:cNvSpPr/>
            <p:nvPr/>
          </p:nvSpPr>
          <p:spPr>
            <a:xfrm>
              <a:off x="8153400" y="4495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65" name="Oval 164"/>
            <p:cNvSpPr/>
            <p:nvPr/>
          </p:nvSpPr>
          <p:spPr>
            <a:xfrm>
              <a:off x="8534400" y="3657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66" name="Oval 165"/>
            <p:cNvSpPr/>
            <p:nvPr/>
          </p:nvSpPr>
          <p:spPr>
            <a:xfrm>
              <a:off x="81534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cxnSp>
        <p:nvCxnSpPr>
          <p:cNvPr id="167" name="Straight Connector 166"/>
          <p:cNvCxnSpPr/>
          <p:nvPr/>
        </p:nvCxnSpPr>
        <p:spPr>
          <a:xfrm flipV="1">
            <a:off x="6400800" y="5289363"/>
            <a:ext cx="1568637" cy="7304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6400800" y="4343400"/>
            <a:ext cx="1143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65" idx="0"/>
            <a:endCxn id="166" idx="5"/>
          </p:cNvCxnSpPr>
          <p:nvPr/>
        </p:nvCxnSpPr>
        <p:spPr>
          <a:xfrm rot="16200000" flipV="1">
            <a:off x="7651564" y="4603563"/>
            <a:ext cx="578037" cy="2732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2" idx="0"/>
            <a:endCxn id="163" idx="4"/>
          </p:cNvCxnSpPr>
          <p:nvPr/>
        </p:nvCxnSpPr>
        <p:spPr>
          <a:xfrm rot="5400000" flipH="1" flipV="1">
            <a:off x="5562600" y="5181600"/>
            <a:ext cx="1371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62" idx="7"/>
            <a:endCxn id="166" idx="3"/>
          </p:cNvCxnSpPr>
          <p:nvPr/>
        </p:nvCxnSpPr>
        <p:spPr>
          <a:xfrm rot="5400000" flipH="1" flipV="1">
            <a:off x="6241863" y="4565463"/>
            <a:ext cx="1460874" cy="12322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162" idx="1"/>
            <a:endCxn id="161" idx="4"/>
          </p:cNvCxnSpPr>
          <p:nvPr/>
        </p:nvCxnSpPr>
        <p:spPr>
          <a:xfrm rot="16200000" flipV="1">
            <a:off x="5715001" y="5486400"/>
            <a:ext cx="578037" cy="2732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164" idx="1"/>
            <a:endCxn id="163" idx="5"/>
          </p:cNvCxnSpPr>
          <p:nvPr/>
        </p:nvCxnSpPr>
        <p:spPr>
          <a:xfrm rot="16200000" flipV="1">
            <a:off x="6241863" y="4565463"/>
            <a:ext cx="1460874" cy="12322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Discussion: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3040559"/>
            <a:ext cx="7772400" cy="2800767"/>
          </a:xfrm>
        </p:spPr>
        <p:txBody>
          <a:bodyPr/>
          <a:lstStyle/>
          <a:p>
            <a:r>
              <a:rPr lang="en-US" dirty="0" smtClean="0"/>
              <a:t>Derive a general equation for the probability of a network with </a:t>
            </a:r>
            <a:r>
              <a:rPr lang="en-US" i="1" dirty="0" smtClean="0"/>
              <a:t>n</a:t>
            </a:r>
            <a:r>
              <a:rPr lang="en-US" dirty="0" smtClean="0"/>
              <a:t> nodes, </a:t>
            </a:r>
            <a:r>
              <a:rPr lang="en-US" i="1" dirty="0" smtClean="0"/>
              <a:t>m </a:t>
            </a:r>
            <a:r>
              <a:rPr lang="en-US" dirty="0" smtClean="0"/>
              <a:t>edges, and link formation probability </a:t>
            </a:r>
            <a:r>
              <a:rPr lang="en-US" i="1" dirty="0" smtClean="0"/>
              <a:t>p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of Node degree </a:t>
            </a:r>
            <a:r>
              <a:rPr lang="en-US" i="1" dirty="0" smtClean="0"/>
              <a:t>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Links form independently</a:t>
            </a:r>
            <a:endParaRPr lang="en-US" dirty="0" smtClean="0">
              <a:latin typeface="Cambria Math"/>
              <a:ea typeface="Cambria Math"/>
            </a:endParaRPr>
          </a:p>
          <a:p>
            <a:r>
              <a:rPr lang="en-US" dirty="0" smtClean="0">
                <a:latin typeface="Cambria Math"/>
                <a:ea typeface="Cambria Math"/>
              </a:rPr>
              <a:t>For 1 node </a:t>
            </a:r>
            <a:r>
              <a:rPr lang="en-US" i="1" dirty="0" err="1" smtClean="0">
                <a:latin typeface="Cambria Math"/>
                <a:ea typeface="Cambria Math"/>
              </a:rPr>
              <a:t>i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(out of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nodes):</a:t>
            </a:r>
          </a:p>
          <a:p>
            <a:endParaRPr lang="en-US" dirty="0" smtClean="0">
              <a:latin typeface="Cambria Math"/>
              <a:ea typeface="Cambria Math"/>
            </a:endParaRPr>
          </a:p>
          <a:p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→ binomial!</a:t>
            </a:r>
          </a:p>
          <a:p>
            <a:pPr>
              <a:buNone/>
            </a:pPr>
            <a:endParaRPr lang="en-US" sz="2800" i="1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sz="2800" i="1" dirty="0" smtClean="0">
                <a:latin typeface="Cambria Math"/>
                <a:ea typeface="Cambria Math"/>
              </a:rPr>
              <a:t>Note</a:t>
            </a:r>
            <a:r>
              <a:rPr lang="en-US" sz="2800" dirty="0" smtClean="0">
                <a:latin typeface="Cambria Math"/>
                <a:ea typeface="Cambria Math"/>
              </a:rPr>
              <a:t>: </a:t>
            </a:r>
            <a:r>
              <a:rPr lang="en-US" sz="2800" i="1" dirty="0" smtClean="0">
                <a:latin typeface="Cambria Math"/>
                <a:ea typeface="Cambria Math"/>
              </a:rPr>
              <a:t>Not exactly independent, since 1 link affects 2 nodes. But as n increases, this effect is minimal</a:t>
            </a:r>
            <a:endParaRPr lang="en-US" i="1" dirty="0"/>
          </a:p>
        </p:txBody>
      </p:sp>
      <p:graphicFrame>
        <p:nvGraphicFramePr>
          <p:cNvPr id="162819" name="Object 3"/>
          <p:cNvGraphicFramePr>
            <a:graphicFrameLocks noChangeAspect="1"/>
          </p:cNvGraphicFramePr>
          <p:nvPr/>
        </p:nvGraphicFramePr>
        <p:xfrm>
          <a:off x="1371600" y="3124200"/>
          <a:ext cx="6405033" cy="1295400"/>
        </p:xfrm>
        <a:graphic>
          <a:graphicData uri="http://schemas.openxmlformats.org/presentationml/2006/ole">
            <p:oleObj spid="_x0000_s162819" name="Microsoft Equation 3.0" r:id="rId3" imgW="226044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Poisson Approximation </a:t>
            </a:r>
            <a:r>
              <a:rPr lang="en-US" sz="18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see MOJ 1.2.3</a:t>
            </a:r>
            <a:endParaRPr lang="en-US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Usually: large </a:t>
            </a:r>
            <a:r>
              <a:rPr lang="en-US" i="1" dirty="0" smtClean="0"/>
              <a:t>n</a:t>
            </a:r>
            <a:r>
              <a:rPr lang="en-US" dirty="0" smtClean="0"/>
              <a:t>, small </a:t>
            </a:r>
            <a:r>
              <a:rPr lang="en-US" i="1" dirty="0" smtClean="0"/>
              <a:t>p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Poisson: normally, # events in fixed interval, with events independent</a:t>
            </a:r>
            <a:endParaRPr lang="en-US" dirty="0"/>
          </a:p>
        </p:txBody>
      </p:sp>
      <p:graphicFrame>
        <p:nvGraphicFramePr>
          <p:cNvPr id="161794" name="Object 2"/>
          <p:cNvGraphicFramePr>
            <a:graphicFrameLocks noChangeAspect="1"/>
          </p:cNvGraphicFramePr>
          <p:nvPr/>
        </p:nvGraphicFramePr>
        <p:xfrm>
          <a:off x="1219200" y="2362200"/>
          <a:ext cx="6362700" cy="1295400"/>
        </p:xfrm>
        <a:graphic>
          <a:graphicData uri="http://schemas.openxmlformats.org/presentationml/2006/ole">
            <p:oleObj spid="_x0000_s161794" name="Microsoft Equation 3.0" r:id="rId3" imgW="2120760" imgH="431640" progId="Equation.3">
              <p:embed/>
            </p:oleObj>
          </a:graphicData>
        </a:graphic>
      </p:graphicFrame>
      <p:graphicFrame>
        <p:nvGraphicFramePr>
          <p:cNvPr id="161796" name="Object 4"/>
          <p:cNvGraphicFramePr>
            <a:graphicFrameLocks noChangeAspect="1"/>
          </p:cNvGraphicFramePr>
          <p:nvPr/>
        </p:nvGraphicFramePr>
        <p:xfrm>
          <a:off x="1143000" y="5105400"/>
          <a:ext cx="4043217" cy="1295400"/>
        </p:xfrm>
        <a:graphic>
          <a:graphicData uri="http://schemas.openxmlformats.org/presentationml/2006/ole">
            <p:oleObj spid="_x0000_s161796" name="Microsoft Equation 3.0" r:id="rId4" imgW="130788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Poisson model</a:t>
            </a:r>
            <a:endParaRPr lang="en-US" dirty="0"/>
          </a:p>
        </p:txBody>
      </p:sp>
      <p:pic>
        <p:nvPicPr>
          <p:cNvPr id="15667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71366" y="1143000"/>
            <a:ext cx="4472634" cy="284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667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2286000"/>
            <a:ext cx="705496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438084" y="6488668"/>
            <a:ext cx="170591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Images MOJ 1.2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World 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Watts &amp; </a:t>
            </a:r>
            <a:r>
              <a:rPr lang="en-US" dirty="0" err="1" smtClean="0"/>
              <a:t>Strogatz</a:t>
            </a:r>
            <a:r>
              <a:rPr lang="en-US" dirty="0" smtClean="0"/>
              <a:t>, 1998ff; MOJ 4.1.2, E&amp;K 20.1-20.2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 alternate model?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Real life: high clustering, low avg. path length/diameter</a:t>
            </a:r>
          </a:p>
          <a:p>
            <a:pPr lvl="1"/>
            <a:r>
              <a:rPr lang="en-US" dirty="0" smtClean="0"/>
              <a:t>E.g., me: CC=0.556, APL=2.93, </a:t>
            </a:r>
            <a:r>
              <a:rPr lang="en-US" i="1" dirty="0" smtClean="0"/>
              <a:t>d</a:t>
            </a:r>
            <a:r>
              <a:rPr lang="en-US" dirty="0" smtClean="0"/>
              <a:t>=10</a:t>
            </a:r>
          </a:p>
          <a:p>
            <a:r>
              <a:rPr lang="en-US" dirty="0" smtClean="0"/>
              <a:t>Poisson: lacks high clustering</a:t>
            </a:r>
          </a:p>
          <a:p>
            <a:pPr lvl="1"/>
            <a:r>
              <a:rPr lang="en-US" dirty="0" smtClean="0"/>
              <a:t>Any link formation </a:t>
            </a:r>
            <a:r>
              <a:rPr lang="en-US" dirty="0" err="1" smtClean="0"/>
              <a:t>prob</a:t>
            </a:r>
            <a:r>
              <a:rPr lang="en-US" dirty="0" smtClean="0"/>
              <a:t>: </a:t>
            </a:r>
            <a:r>
              <a:rPr lang="en-US" i="1" dirty="0" smtClean="0"/>
              <a:t>p</a:t>
            </a:r>
          </a:p>
          <a:p>
            <a:pPr lvl="1"/>
            <a:r>
              <a:rPr lang="en-US" dirty="0" smtClean="0"/>
              <a:t>Triadic closure? Etc?</a:t>
            </a:r>
          </a:p>
          <a:p>
            <a:r>
              <a:rPr lang="en-US" dirty="0" smtClean="0"/>
              <a:t>Low avg. path length/diameter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Watts-</a:t>
            </a:r>
            <a:r>
              <a:rPr lang="en-US" dirty="0" err="1" smtClean="0"/>
              <a:t>Strogatz</a:t>
            </a:r>
            <a:r>
              <a:rPr lang="en-US" dirty="0" smtClean="0"/>
              <a:t>: Starting out</a:t>
            </a:r>
            <a:endParaRPr lang="en-US" dirty="0"/>
          </a:p>
        </p:txBody>
      </p:sp>
      <p:pic>
        <p:nvPicPr>
          <p:cNvPr id="17715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2872" y="1600200"/>
            <a:ext cx="743825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Group 30"/>
          <p:cNvGrpSpPr/>
          <p:nvPr/>
        </p:nvGrpSpPr>
        <p:grpSpPr>
          <a:xfrm>
            <a:off x="4648200" y="2590800"/>
            <a:ext cx="2895600" cy="1015663"/>
            <a:chOff x="4648201" y="838200"/>
            <a:chExt cx="2895600" cy="1015663"/>
          </a:xfrm>
        </p:grpSpPr>
        <p:sp>
          <p:nvSpPr>
            <p:cNvPr id="8" name="TextBox 7"/>
            <p:cNvSpPr txBox="1"/>
            <p:nvPr/>
          </p:nvSpPr>
          <p:spPr>
            <a:xfrm>
              <a:off x="4648201" y="838200"/>
              <a:ext cx="1905000" cy="10156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each connected to 2 neighbors each side</a:t>
              </a:r>
              <a:endParaRPr lang="en-US" sz="2000" dirty="0"/>
            </a:p>
          </p:txBody>
        </p:sp>
        <p:cxnSp>
          <p:nvCxnSpPr>
            <p:cNvPr id="9" name="Straight Connector 8"/>
            <p:cNvCxnSpPr>
              <a:endCxn id="8" idx="3"/>
            </p:cNvCxnSpPr>
            <p:nvPr/>
          </p:nvCxnSpPr>
          <p:spPr>
            <a:xfrm rot="10800000" flipV="1">
              <a:off x="6553201" y="1142998"/>
              <a:ext cx="990600" cy="2030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533400" y="6150114"/>
            <a:ext cx="79213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High</a:t>
            </a:r>
            <a:r>
              <a:rPr lang="en-US" sz="4000" dirty="0" smtClean="0">
                <a:solidFill>
                  <a:prstClr val="black"/>
                </a:solidFill>
              </a:rPr>
              <a:t> clustering, </a:t>
            </a:r>
            <a:r>
              <a:rPr lang="en-US" sz="4000" dirty="0" smtClean="0">
                <a:solidFill>
                  <a:schemeClr val="bg1"/>
                </a:solidFill>
              </a:rPr>
              <a:t>high</a:t>
            </a:r>
            <a:r>
              <a:rPr lang="en-US" sz="4000" dirty="0" smtClean="0">
                <a:solidFill>
                  <a:prstClr val="black"/>
                </a:solidFill>
              </a:rPr>
              <a:t> diameter/APL</a:t>
            </a:r>
            <a:endParaRPr lang="en-US" sz="40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" y="6146800"/>
            <a:ext cx="79213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4000" dirty="0" smtClean="0">
                <a:solidFill>
                  <a:prstClr val="black"/>
                </a:solidFill>
              </a:rPr>
              <a:t>High clustering, high diameter/APL</a:t>
            </a:r>
            <a:endParaRPr lang="en-US" sz="40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Watts-</a:t>
            </a:r>
            <a:r>
              <a:rPr lang="en-US" dirty="0" err="1" smtClean="0"/>
              <a:t>Strogatz</a:t>
            </a:r>
            <a:r>
              <a:rPr lang="en-US" dirty="0" smtClean="0"/>
              <a:t>: Rewiring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3400" y="6150114"/>
            <a:ext cx="79213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High</a:t>
            </a:r>
            <a:r>
              <a:rPr lang="en-US" sz="4000" dirty="0" smtClean="0">
                <a:solidFill>
                  <a:prstClr val="black"/>
                </a:solidFill>
              </a:rPr>
              <a:t> clustering, </a:t>
            </a:r>
            <a:r>
              <a:rPr lang="en-US" sz="4000" dirty="0" smtClean="0">
                <a:solidFill>
                  <a:schemeClr val="bg1"/>
                </a:solidFill>
              </a:rPr>
              <a:t>high</a:t>
            </a:r>
            <a:r>
              <a:rPr lang="en-US" sz="4000" dirty="0" smtClean="0">
                <a:solidFill>
                  <a:prstClr val="black"/>
                </a:solidFill>
              </a:rPr>
              <a:t> diameter/APL</a:t>
            </a:r>
            <a:endParaRPr lang="en-US" sz="40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" y="6146800"/>
            <a:ext cx="82234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4000" dirty="0" smtClean="0">
                <a:solidFill>
                  <a:prstClr val="black"/>
                </a:solidFill>
              </a:rPr>
              <a:t>High clustering, lower diameter/APL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1781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24104" y="1600200"/>
            <a:ext cx="769579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Connector 13"/>
          <p:cNvCxnSpPr/>
          <p:nvPr/>
        </p:nvCxnSpPr>
        <p:spPr>
          <a:xfrm flipV="1">
            <a:off x="3276600" y="1727200"/>
            <a:ext cx="1790700" cy="101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Today… Random graphs!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Last: Community Detection</a:t>
            </a:r>
          </a:p>
          <a:p>
            <a:r>
              <a:rPr lang="en-US" dirty="0" smtClean="0"/>
              <a:t>Background: Probability Theory</a:t>
            </a:r>
          </a:p>
          <a:p>
            <a:r>
              <a:rPr lang="en-US" dirty="0" smtClean="0"/>
              <a:t>Static random models</a:t>
            </a:r>
          </a:p>
          <a:p>
            <a:pPr lvl="1"/>
            <a:r>
              <a:rPr lang="en-US" dirty="0" smtClean="0"/>
              <a:t>Poisson random networks</a:t>
            </a:r>
          </a:p>
          <a:p>
            <a:pPr lvl="1"/>
            <a:r>
              <a:rPr lang="en-US" dirty="0" smtClean="0"/>
              <a:t>“Small World” model</a:t>
            </a:r>
          </a:p>
          <a:p>
            <a:pPr lvl="1"/>
            <a:r>
              <a:rPr lang="en-US" dirty="0" smtClean="0"/>
              <a:t>The configuration model</a:t>
            </a:r>
          </a:p>
          <a:p>
            <a:r>
              <a:rPr lang="en-US" dirty="0" smtClean="0"/>
              <a:t>Calculating metrics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Think-Pair-Share: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3040559"/>
            <a:ext cx="7772400" cy="2123658"/>
          </a:xfrm>
        </p:spPr>
        <p:txBody>
          <a:bodyPr/>
          <a:lstStyle/>
          <a:p>
            <a:r>
              <a:rPr lang="en-US" dirty="0" smtClean="0"/>
              <a:t>Why is the Watts-</a:t>
            </a:r>
            <a:r>
              <a:rPr lang="en-US" dirty="0" err="1" smtClean="0"/>
              <a:t>Strogatz</a:t>
            </a:r>
            <a:r>
              <a:rPr lang="en-US" dirty="0" smtClean="0"/>
              <a:t> model often called the “small world” model?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Watts-</a:t>
            </a:r>
            <a:r>
              <a:rPr lang="en-US" dirty="0" err="1" smtClean="0"/>
              <a:t>Strogatz</a:t>
            </a:r>
            <a:r>
              <a:rPr lang="en-US" dirty="0" smtClean="0"/>
              <a:t>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Model “small world phenomenon”</a:t>
            </a:r>
          </a:p>
          <a:p>
            <a:pPr lvl="1"/>
            <a:r>
              <a:rPr lang="en-US" dirty="0" smtClean="0"/>
              <a:t>high clustering</a:t>
            </a:r>
          </a:p>
          <a:p>
            <a:pPr lvl="1"/>
            <a:r>
              <a:rPr lang="en-US" dirty="0" smtClean="0"/>
              <a:t>low distance</a:t>
            </a:r>
          </a:p>
          <a:p>
            <a:r>
              <a:rPr lang="en-US" dirty="0" smtClean="0"/>
              <a:t>Start w/ highly clustered network</a:t>
            </a:r>
          </a:p>
          <a:p>
            <a:r>
              <a:rPr lang="en-US" dirty="0" smtClean="0"/>
              <a:t>Rewire some links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Explore in Assignment 3!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Configuration 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Bender &amp; Canfield 1978; MOJ 4.1.4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Degr</a:t>
            </a:r>
            <a:r>
              <a:rPr lang="en-US" dirty="0" smtClean="0"/>
              <a:t>. Distributions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dirty="0" smtClean="0">
                <a:ea typeface="Cambria Math"/>
              </a:rPr>
              <a:t>Sequences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with degree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i</a:t>
            </a:r>
            <a:r>
              <a:rPr lang="en-US" dirty="0" smtClean="0"/>
              <a:t>, list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times</a:t>
            </a:r>
          </a:p>
          <a:p>
            <a:pPr lvl="1"/>
            <a:r>
              <a:rPr lang="en-US" dirty="0" smtClean="0"/>
              <a:t>Ex: 11122</a:t>
            </a:r>
            <a:r>
              <a:rPr lang="en-US" dirty="0" smtClean="0">
                <a:solidFill>
                  <a:schemeClr val="accent6"/>
                </a:solidFill>
              </a:rPr>
              <a:t>33</a:t>
            </a:r>
            <a:r>
              <a:rPr lang="en-US" dirty="0" smtClean="0"/>
              <a:t>4455666</a:t>
            </a:r>
            <a:r>
              <a:rPr lang="en-US" dirty="0" smtClean="0">
                <a:solidFill>
                  <a:schemeClr val="accent3"/>
                </a:solidFill>
              </a:rPr>
              <a:t>777</a:t>
            </a:r>
            <a:r>
              <a:rPr lang="en-US" dirty="0" smtClean="0"/>
              <a:t>88999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438400" y="3657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267200" y="3657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352800" y="3048000"/>
            <a:ext cx="304800" cy="30480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352800" y="4267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943600" y="3657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934200" y="4343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10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943600" y="5029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5029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590800" y="5029200"/>
            <a:ext cx="304800" cy="304800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429000" y="5715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6" name="Straight Connector 15"/>
          <p:cNvCxnSpPr>
            <a:stCxn id="6" idx="7"/>
            <a:endCxn id="8" idx="3"/>
          </p:cNvCxnSpPr>
          <p:nvPr/>
        </p:nvCxnSpPr>
        <p:spPr>
          <a:xfrm rot="5400000" flipH="1" flipV="1">
            <a:off x="2850963" y="3155763"/>
            <a:ext cx="394074" cy="69887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5"/>
            <a:endCxn id="7" idx="1"/>
          </p:cNvCxnSpPr>
          <p:nvPr/>
        </p:nvCxnSpPr>
        <p:spPr>
          <a:xfrm rot="16200000" flipH="1">
            <a:off x="3765363" y="3155763"/>
            <a:ext cx="394074" cy="69887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1"/>
            <a:endCxn id="6" idx="5"/>
          </p:cNvCxnSpPr>
          <p:nvPr/>
        </p:nvCxnSpPr>
        <p:spPr>
          <a:xfrm rot="16200000" flipV="1">
            <a:off x="2850963" y="3765363"/>
            <a:ext cx="394074" cy="6988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7"/>
            <a:endCxn id="13" idx="3"/>
          </p:cNvCxnSpPr>
          <p:nvPr/>
        </p:nvCxnSpPr>
        <p:spPr>
          <a:xfrm rot="5400000" flipH="1" flipV="1">
            <a:off x="3765363" y="5213163"/>
            <a:ext cx="470274" cy="6226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0"/>
            <a:endCxn id="8" idx="4"/>
          </p:cNvCxnSpPr>
          <p:nvPr/>
        </p:nvCxnSpPr>
        <p:spPr>
          <a:xfrm rot="5400000" flipH="1" flipV="1">
            <a:off x="3048000" y="3810000"/>
            <a:ext cx="914400" cy="158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7"/>
            <a:endCxn id="7" idx="3"/>
          </p:cNvCxnSpPr>
          <p:nvPr/>
        </p:nvCxnSpPr>
        <p:spPr>
          <a:xfrm rot="5400000" flipH="1" flipV="1">
            <a:off x="3765363" y="3765363"/>
            <a:ext cx="394074" cy="6988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5" idx="1"/>
            <a:endCxn id="14" idx="5"/>
          </p:cNvCxnSpPr>
          <p:nvPr/>
        </p:nvCxnSpPr>
        <p:spPr>
          <a:xfrm rot="16200000" flipV="1">
            <a:off x="2927163" y="5213163"/>
            <a:ext cx="470274" cy="62267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6"/>
            <a:endCxn id="10" idx="2"/>
          </p:cNvCxnSpPr>
          <p:nvPr/>
        </p:nvCxnSpPr>
        <p:spPr>
          <a:xfrm>
            <a:off x="4572000" y="3810000"/>
            <a:ext cx="1371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0"/>
            <a:endCxn id="10" idx="4"/>
          </p:cNvCxnSpPr>
          <p:nvPr/>
        </p:nvCxnSpPr>
        <p:spPr>
          <a:xfrm rot="5400000" flipH="1" flipV="1">
            <a:off x="5562600" y="4495800"/>
            <a:ext cx="10668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6"/>
            <a:endCxn id="12" idx="2"/>
          </p:cNvCxnSpPr>
          <p:nvPr/>
        </p:nvCxnSpPr>
        <p:spPr>
          <a:xfrm>
            <a:off x="4572000" y="5181600"/>
            <a:ext cx="1371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6"/>
            <a:endCxn id="13" idx="2"/>
          </p:cNvCxnSpPr>
          <p:nvPr/>
        </p:nvCxnSpPr>
        <p:spPr>
          <a:xfrm>
            <a:off x="2895600" y="5181600"/>
            <a:ext cx="1371600" cy="158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Randomly select pairs; link &amp; remove</a:t>
            </a:r>
          </a:p>
          <a:p>
            <a:pPr marL="342900" lvl="1" indent="-342900" algn="ctr">
              <a:buNone/>
            </a:pPr>
            <a:r>
              <a:rPr lang="en-US" sz="4400" dirty="0" smtClean="0"/>
              <a:t>1112233445566677788999</a:t>
            </a:r>
          </a:p>
          <a:p>
            <a:endParaRPr lang="en-US" dirty="0"/>
          </a:p>
        </p:txBody>
      </p:sp>
      <p:sp>
        <p:nvSpPr>
          <p:cNvPr id="6" name="Left Bracket 5"/>
          <p:cNvSpPr/>
          <p:nvPr/>
        </p:nvSpPr>
        <p:spPr>
          <a:xfrm rot="16200000">
            <a:off x="4267200" y="1905000"/>
            <a:ext cx="304800" cy="2438400"/>
          </a:xfrm>
          <a:prstGeom prst="leftBracket">
            <a:avLst>
              <a:gd name="adj" fmla="val 72083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86400" y="2362200"/>
            <a:ext cx="381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71800" y="2362200"/>
            <a:ext cx="381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3581400"/>
            <a:ext cx="1244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Links: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1828800" y="3581400"/>
            <a:ext cx="724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3,7</a:t>
            </a:r>
            <a:endParaRPr lang="en-US" sz="3200" dirty="0"/>
          </a:p>
        </p:txBody>
      </p:sp>
      <p:sp>
        <p:nvSpPr>
          <p:cNvPr id="11" name="Left Bracket 10"/>
          <p:cNvSpPr/>
          <p:nvPr/>
        </p:nvSpPr>
        <p:spPr>
          <a:xfrm rot="16200000">
            <a:off x="4876800" y="2819400"/>
            <a:ext cx="304800" cy="609600"/>
          </a:xfrm>
          <a:prstGeom prst="leftBracket">
            <a:avLst>
              <a:gd name="adj" fmla="val 72083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51722" y="3581400"/>
            <a:ext cx="724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6,6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5181600" y="2362200"/>
            <a:ext cx="381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26280" y="2362200"/>
            <a:ext cx="381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ket 15"/>
          <p:cNvSpPr/>
          <p:nvPr/>
        </p:nvSpPr>
        <p:spPr>
          <a:xfrm rot="16200000">
            <a:off x="7010400" y="2819400"/>
            <a:ext cx="304800" cy="609600"/>
          </a:xfrm>
          <a:prstGeom prst="leftBracket">
            <a:avLst>
              <a:gd name="adj" fmla="val 72083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313722" y="3581400"/>
            <a:ext cx="724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8,9</a:t>
            </a:r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7360920" y="2362200"/>
            <a:ext cx="29718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17030" y="2362200"/>
            <a:ext cx="3048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ket 21"/>
          <p:cNvSpPr/>
          <p:nvPr/>
        </p:nvSpPr>
        <p:spPr>
          <a:xfrm rot="16200000">
            <a:off x="4381500" y="1409700"/>
            <a:ext cx="304800" cy="3429000"/>
          </a:xfrm>
          <a:prstGeom prst="leftBracket">
            <a:avLst>
              <a:gd name="adj" fmla="val 72083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075722" y="3581400"/>
            <a:ext cx="724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3,7</a:t>
            </a:r>
            <a:endParaRPr lang="en-US" sz="3200" dirty="0"/>
          </a:p>
        </p:txBody>
      </p:sp>
      <p:sp>
        <p:nvSpPr>
          <p:cNvPr id="24" name="Rectangle 23"/>
          <p:cNvSpPr/>
          <p:nvPr/>
        </p:nvSpPr>
        <p:spPr>
          <a:xfrm>
            <a:off x="6096000" y="2362200"/>
            <a:ext cx="3048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743200" y="2362200"/>
            <a:ext cx="228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828800" y="4104382"/>
            <a:ext cx="297389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1,4   1,5  2,4  6,8</a:t>
            </a:r>
          </a:p>
          <a:p>
            <a:r>
              <a:rPr lang="en-US" sz="3200" dirty="0" smtClean="0"/>
              <a:t>5,7   1,9  2,9  </a:t>
            </a:r>
            <a:endParaRPr lang="en-US" sz="3200" dirty="0"/>
          </a:p>
        </p:txBody>
      </p:sp>
      <p:grpSp>
        <p:nvGrpSpPr>
          <p:cNvPr id="27" name="Group 30"/>
          <p:cNvGrpSpPr/>
          <p:nvPr/>
        </p:nvGrpSpPr>
        <p:grpSpPr>
          <a:xfrm>
            <a:off x="228600" y="4038598"/>
            <a:ext cx="2362200" cy="628712"/>
            <a:chOff x="4648201" y="457198"/>
            <a:chExt cx="2362200" cy="628712"/>
          </a:xfrm>
        </p:grpSpPr>
        <p:sp>
          <p:nvSpPr>
            <p:cNvPr id="28" name="TextBox 27"/>
            <p:cNvSpPr txBox="1"/>
            <p:nvPr/>
          </p:nvSpPr>
          <p:spPr>
            <a:xfrm>
              <a:off x="4648201" y="685800"/>
              <a:ext cx="1295400" cy="4001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self-link</a:t>
              </a:r>
              <a:endParaRPr lang="en-US" sz="2000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 rot="10800000" flipV="1">
              <a:off x="5943601" y="457198"/>
              <a:ext cx="1066800" cy="3048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0"/>
          <p:cNvGrpSpPr/>
          <p:nvPr/>
        </p:nvGrpSpPr>
        <p:grpSpPr>
          <a:xfrm>
            <a:off x="4800600" y="3505200"/>
            <a:ext cx="3733800" cy="400110"/>
            <a:chOff x="4495801" y="-76200"/>
            <a:chExt cx="3733800" cy="400110"/>
          </a:xfrm>
        </p:grpSpPr>
        <p:sp>
          <p:nvSpPr>
            <p:cNvPr id="36" name="TextBox 35"/>
            <p:cNvSpPr txBox="1"/>
            <p:nvPr/>
          </p:nvSpPr>
          <p:spPr>
            <a:xfrm>
              <a:off x="4876801" y="-76200"/>
              <a:ext cx="3352800" cy="4001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duplicate link: multi-graph!</a:t>
              </a:r>
              <a:endParaRPr lang="en-US" sz="2000" dirty="0"/>
            </a:p>
          </p:txBody>
        </p:sp>
        <p:cxnSp>
          <p:nvCxnSpPr>
            <p:cNvPr id="37" name="Straight Connector 36"/>
            <p:cNvCxnSpPr>
              <a:stCxn id="36" idx="1"/>
              <a:endCxn id="23" idx="3"/>
            </p:cNvCxnSpPr>
            <p:nvPr/>
          </p:nvCxnSpPr>
          <p:spPr>
            <a:xfrm rot="10800000" flipV="1">
              <a:off x="4495801" y="123854"/>
              <a:ext cx="381000" cy="1685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609600" y="5181600"/>
            <a:ext cx="3124200" cy="156966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Despite self-links and duplicate links, new graph with similar degree distribution!</a:t>
            </a:r>
          </a:p>
        </p:txBody>
      </p:sp>
      <p:sp>
        <p:nvSpPr>
          <p:cNvPr id="42" name="Oval 41"/>
          <p:cNvSpPr/>
          <p:nvPr/>
        </p:nvSpPr>
        <p:spPr>
          <a:xfrm>
            <a:off x="4495800" y="4724400"/>
            <a:ext cx="304800" cy="3048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324600" y="4724400"/>
            <a:ext cx="304800" cy="3048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5410200" y="4191000"/>
            <a:ext cx="304800" cy="3048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5410200" y="5257800"/>
            <a:ext cx="304800" cy="3048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8001000" y="4724400"/>
            <a:ext cx="304800" cy="3048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8686800" y="5334000"/>
            <a:ext cx="304800" cy="3048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10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8001000" y="5867400"/>
            <a:ext cx="304800" cy="3048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324600" y="5867400"/>
            <a:ext cx="304800" cy="3048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648200" y="5867400"/>
            <a:ext cx="304800" cy="3048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5410200" y="6400800"/>
            <a:ext cx="304800" cy="3048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52" name="Straight Connector 51"/>
          <p:cNvCxnSpPr>
            <a:stCxn id="50" idx="0"/>
            <a:endCxn id="44" idx="3"/>
          </p:cNvCxnSpPr>
          <p:nvPr/>
        </p:nvCxnSpPr>
        <p:spPr>
          <a:xfrm rot="5400000" flipH="1" flipV="1">
            <a:off x="4419600" y="4832164"/>
            <a:ext cx="1416237" cy="65423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5" idx="4"/>
            <a:endCxn id="51" idx="0"/>
          </p:cNvCxnSpPr>
          <p:nvPr/>
        </p:nvCxnSpPr>
        <p:spPr>
          <a:xfrm rot="5400000">
            <a:off x="5143500" y="5981700"/>
            <a:ext cx="838200" cy="158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5" idx="1"/>
            <a:endCxn id="42" idx="5"/>
          </p:cNvCxnSpPr>
          <p:nvPr/>
        </p:nvCxnSpPr>
        <p:spPr>
          <a:xfrm rot="16200000" flipV="1">
            <a:off x="4946463" y="4794063"/>
            <a:ext cx="317874" cy="69887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6" idx="3"/>
            <a:endCxn id="49" idx="7"/>
          </p:cNvCxnSpPr>
          <p:nvPr/>
        </p:nvCxnSpPr>
        <p:spPr>
          <a:xfrm rot="5400000">
            <a:off x="6851463" y="4717863"/>
            <a:ext cx="927474" cy="146087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0" idx="7"/>
            <a:endCxn id="44" idx="4"/>
          </p:cNvCxnSpPr>
          <p:nvPr/>
        </p:nvCxnSpPr>
        <p:spPr>
          <a:xfrm rot="5400000" flipH="1" flipV="1">
            <a:off x="4527363" y="4876801"/>
            <a:ext cx="1416237" cy="65423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2" idx="6"/>
            <a:endCxn id="43" idx="2"/>
          </p:cNvCxnSpPr>
          <p:nvPr/>
        </p:nvCxnSpPr>
        <p:spPr>
          <a:xfrm>
            <a:off x="4800600" y="4876800"/>
            <a:ext cx="1524000" cy="158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6"/>
            <a:endCxn id="48" idx="3"/>
          </p:cNvCxnSpPr>
          <p:nvPr/>
        </p:nvCxnSpPr>
        <p:spPr>
          <a:xfrm flipV="1">
            <a:off x="5715000" y="6127563"/>
            <a:ext cx="2330637" cy="42563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6"/>
            <a:endCxn id="46" idx="1"/>
          </p:cNvCxnSpPr>
          <p:nvPr/>
        </p:nvCxnSpPr>
        <p:spPr>
          <a:xfrm>
            <a:off x="5715000" y="4343400"/>
            <a:ext cx="2330637" cy="42563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8" idx="0"/>
            <a:endCxn id="46" idx="4"/>
          </p:cNvCxnSpPr>
          <p:nvPr/>
        </p:nvCxnSpPr>
        <p:spPr>
          <a:xfrm rot="5400000" flipH="1" flipV="1">
            <a:off x="7734300" y="5448300"/>
            <a:ext cx="838200" cy="158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9" idx="6"/>
            <a:endCxn id="48" idx="2"/>
          </p:cNvCxnSpPr>
          <p:nvPr/>
        </p:nvCxnSpPr>
        <p:spPr>
          <a:xfrm>
            <a:off x="6629400" y="6019800"/>
            <a:ext cx="1371600" cy="158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5" idx="5"/>
            <a:endCxn id="49" idx="1"/>
          </p:cNvCxnSpPr>
          <p:nvPr/>
        </p:nvCxnSpPr>
        <p:spPr>
          <a:xfrm rot="16200000" flipH="1">
            <a:off x="5822763" y="5365563"/>
            <a:ext cx="394074" cy="69887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8" grpId="0" animBg="1"/>
      <p:bldP spid="10" grpId="0"/>
      <p:bldP spid="11" grpId="0" animBg="1"/>
      <p:bldP spid="11" grpId="1" animBg="1"/>
      <p:bldP spid="12" grpId="0"/>
      <p:bldP spid="13" grpId="0" animBg="1"/>
      <p:bldP spid="15" grpId="0" animBg="1"/>
      <p:bldP spid="16" grpId="0" animBg="1"/>
      <p:bldP spid="16" grpId="1" animBg="1"/>
      <p:bldP spid="17" grpId="0"/>
      <p:bldP spid="18" grpId="0" animBg="1"/>
      <p:bldP spid="19" grpId="0" animBg="1"/>
      <p:bldP spid="22" grpId="0" animBg="1"/>
      <p:bldP spid="22" grpId="1" animBg="1"/>
      <p:bldP spid="23" grpId="0"/>
      <p:bldP spid="24" grpId="0" animBg="1"/>
      <p:bldP spid="25" grpId="0" animBg="1"/>
      <p:bldP spid="26" grpId="0"/>
      <p:bldP spid="40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Metrics on Random Networks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will vary!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graph for calculations?</a:t>
            </a:r>
          </a:p>
          <a:p>
            <a:pPr lvl="1"/>
            <a:r>
              <a:rPr lang="en-US" dirty="0" smtClean="0"/>
              <a:t>E.g., Poisson, 6 nodes, </a:t>
            </a:r>
            <a:r>
              <a:rPr lang="en-US" i="1" dirty="0" smtClean="0"/>
              <a:t>p</a:t>
            </a:r>
            <a:r>
              <a:rPr lang="en-US" dirty="0" smtClean="0"/>
              <a:t>=0.4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457200" y="3048000"/>
            <a:ext cx="8153400" cy="1981200"/>
            <a:chOff x="914400" y="2362200"/>
            <a:chExt cx="8153400" cy="1981200"/>
          </a:xfrm>
        </p:grpSpPr>
        <p:grpSp>
          <p:nvGrpSpPr>
            <p:cNvPr id="6" name="Group 5"/>
            <p:cNvGrpSpPr/>
            <p:nvPr/>
          </p:nvGrpSpPr>
          <p:grpSpPr>
            <a:xfrm>
              <a:off x="914400" y="2362200"/>
              <a:ext cx="2514600" cy="1981200"/>
              <a:chOff x="6324600" y="2819400"/>
              <a:chExt cx="2514600" cy="19812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6324600" y="36576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705600" y="44958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705600" y="28194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8153400" y="44958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8534400" y="36576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153400" y="28194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 flipV="1">
              <a:off x="1587499" y="3435163"/>
              <a:ext cx="1568637" cy="73043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87499" y="2489200"/>
              <a:ext cx="11430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V="1">
              <a:off x="2838263" y="2749363"/>
              <a:ext cx="578037" cy="27323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 flipV="1">
              <a:off x="749299" y="3327400"/>
              <a:ext cx="13716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 flipV="1">
              <a:off x="1428562" y="2711263"/>
              <a:ext cx="1460874" cy="12322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V="1">
              <a:off x="907051" y="3657600"/>
              <a:ext cx="578037" cy="27323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V="1">
              <a:off x="1428562" y="2711263"/>
              <a:ext cx="1460874" cy="12322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600200" y="3429000"/>
              <a:ext cx="1568637" cy="73043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600200" y="2483037"/>
              <a:ext cx="11430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3733800" y="2362200"/>
              <a:ext cx="2514600" cy="1981200"/>
              <a:chOff x="6324600" y="2819400"/>
              <a:chExt cx="2514600" cy="19812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6324600" y="36576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705600" y="44958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6705600" y="28194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8153400" y="44958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8534400" y="36576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8153400" y="28194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cxnSp>
          <p:nvCxnSpPr>
            <p:cNvPr id="29" name="Straight Connector 28"/>
            <p:cNvCxnSpPr/>
            <p:nvPr/>
          </p:nvCxnSpPr>
          <p:spPr>
            <a:xfrm flipV="1">
              <a:off x="4406899" y="3435163"/>
              <a:ext cx="1568637" cy="73043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406899" y="2489200"/>
              <a:ext cx="11430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6" idx="0"/>
              <a:endCxn id="28" idx="4"/>
            </p:cNvCxnSpPr>
            <p:nvPr/>
          </p:nvCxnSpPr>
          <p:spPr>
            <a:xfrm rot="5400000" flipH="1" flipV="1">
              <a:off x="5029200" y="3352800"/>
              <a:ext cx="13716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 flipH="1" flipV="1">
              <a:off x="4247962" y="2711263"/>
              <a:ext cx="1460874" cy="12322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6200000" flipV="1">
              <a:off x="3721100" y="3632200"/>
              <a:ext cx="578037" cy="27323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7" idx="1"/>
            </p:cNvCxnSpPr>
            <p:nvPr/>
          </p:nvCxnSpPr>
          <p:spPr>
            <a:xfrm rot="16200000" flipV="1">
              <a:off x="4851213" y="2108012"/>
              <a:ext cx="648074" cy="16259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419600" y="3429000"/>
              <a:ext cx="1568637" cy="73043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419600" y="2483037"/>
              <a:ext cx="11430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6553200" y="2362200"/>
              <a:ext cx="2514600" cy="1981200"/>
              <a:chOff x="6324600" y="2819400"/>
              <a:chExt cx="2514600" cy="1981200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6324600" y="36576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705600" y="44958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705600" y="28194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8153400" y="44958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8534400" y="36576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8153400" y="28194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cxnSp>
          <p:nvCxnSpPr>
            <p:cNvPr id="45" name="Straight Connector 44"/>
            <p:cNvCxnSpPr/>
            <p:nvPr/>
          </p:nvCxnSpPr>
          <p:spPr>
            <a:xfrm flipV="1">
              <a:off x="7226299" y="3435163"/>
              <a:ext cx="1568637" cy="73043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226299" y="2489200"/>
              <a:ext cx="11430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V="1">
              <a:off x="8477063" y="2749363"/>
              <a:ext cx="578037" cy="27323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 flipH="1" flipV="1">
              <a:off x="6388099" y="3327400"/>
              <a:ext cx="13716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 flipH="1" flipV="1">
              <a:off x="7067362" y="2711263"/>
              <a:ext cx="1460874" cy="12322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4" idx="2"/>
              <a:endCxn id="39" idx="6"/>
            </p:cNvCxnSpPr>
            <p:nvPr/>
          </p:nvCxnSpPr>
          <p:spPr>
            <a:xfrm rot="10800000" flipV="1">
              <a:off x="6858000" y="2514600"/>
              <a:ext cx="1524000" cy="838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2" idx="2"/>
              <a:endCxn id="40" idx="6"/>
            </p:cNvCxnSpPr>
            <p:nvPr/>
          </p:nvCxnSpPr>
          <p:spPr>
            <a:xfrm rot="10800000">
              <a:off x="7239000" y="4191000"/>
              <a:ext cx="11430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7239000" y="3429000"/>
              <a:ext cx="1568637" cy="73043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39" idx="0"/>
              <a:endCxn id="41" idx="3"/>
            </p:cNvCxnSpPr>
            <p:nvPr/>
          </p:nvCxnSpPr>
          <p:spPr>
            <a:xfrm rot="5400000" flipH="1" flipV="1">
              <a:off x="6553200" y="2774764"/>
              <a:ext cx="578037" cy="27323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1"/>
              <a:endCxn id="41" idx="5"/>
            </p:cNvCxnSpPr>
            <p:nvPr/>
          </p:nvCxnSpPr>
          <p:spPr>
            <a:xfrm rot="16200000" flipV="1">
              <a:off x="7689663" y="2127063"/>
              <a:ext cx="622674" cy="16132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609600" y="5181600"/>
            <a:ext cx="235577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Avg</a:t>
            </a:r>
            <a:r>
              <a:rPr lang="en-US" dirty="0" smtClean="0"/>
              <a:t> node degree: 2.33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352800" y="5181600"/>
            <a:ext cx="205120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Avg</a:t>
            </a:r>
            <a:r>
              <a:rPr lang="en-US" dirty="0" smtClean="0"/>
              <a:t> node degree: 2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172200" y="5181600"/>
            <a:ext cx="205120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Avg</a:t>
            </a:r>
            <a:r>
              <a:rPr lang="en-US" dirty="0" smtClean="0"/>
              <a:t> node degree: 3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2667000" y="5715000"/>
            <a:ext cx="3886200" cy="95410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sz="2800" dirty="0" smtClean="0"/>
              <a:t>Simulate!</a:t>
            </a:r>
          </a:p>
          <a:p>
            <a:pPr marL="342900" indent="-342900">
              <a:buAutoNum type="arabicParenBoth"/>
            </a:pPr>
            <a:r>
              <a:rPr lang="en-US" sz="2800" dirty="0" smtClean="0"/>
              <a:t>Consider the Limit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1" grpId="0" animBg="1"/>
      <p:bldP spid="72" grpId="0" animBg="1"/>
      <p:bldP spid="7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Assignment 2 being graded</a:t>
            </a:r>
            <a:r>
              <a:rPr lang="en-US" dirty="0" smtClean="0"/>
              <a:t>: Grades for Assignment 2 are not ready. Please see me if you haven’t gotten Assignment 0 or 1 grades.</a:t>
            </a:r>
          </a:p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Midterm</a:t>
            </a:r>
            <a:r>
              <a:rPr lang="en-US" dirty="0" smtClean="0"/>
              <a:t>: Remember there will be a midterm Mon 23</a:t>
            </a:r>
            <a:r>
              <a:rPr lang="en-US" baseline="30000" dirty="0" smtClean="0"/>
              <a:t>rd</a:t>
            </a:r>
            <a:r>
              <a:rPr lang="en-US" dirty="0" smtClean="0"/>
              <a:t> April @ 8:00am.</a:t>
            </a:r>
          </a:p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Assignment 3</a:t>
            </a:r>
            <a:r>
              <a:rPr lang="en-US" dirty="0" smtClean="0"/>
              <a:t>: Remember </a:t>
            </a:r>
            <a:r>
              <a:rPr lang="en-US" b="1" dirty="0" smtClean="0">
                <a:solidFill>
                  <a:srgbClr val="FF0000"/>
                </a:solidFill>
              </a:rPr>
              <a:t>Assignment 3 is due</a:t>
            </a:r>
            <a:r>
              <a:rPr lang="en-US" dirty="0" smtClean="0"/>
              <a:t> Thu 26</a:t>
            </a:r>
            <a:r>
              <a:rPr lang="en-US" baseline="30000" dirty="0" smtClean="0"/>
              <a:t>th</a:t>
            </a:r>
            <a:r>
              <a:rPr lang="en-US" dirty="0" smtClean="0"/>
              <a:t> April @ 8:30am.</a:t>
            </a:r>
            <a:endParaRPr lang="en-US" b="1" dirty="0" smtClean="0"/>
          </a:p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New Lecture Schedule</a:t>
            </a:r>
            <a:r>
              <a:rPr lang="en-US" dirty="0" smtClean="0"/>
              <a:t>: Mon @ 8:00am, starting today.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Probability Theory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Background: 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RV</a:t>
            </a:r>
            <a:r>
              <a:rPr lang="en-US" dirty="0" smtClean="0"/>
              <a:t>s: Represent probabilistic events</a:t>
            </a:r>
          </a:p>
          <a:p>
            <a:pPr lvl="1"/>
            <a:r>
              <a:rPr lang="en-US" dirty="0" smtClean="0"/>
              <a:t>E.g., coin flip </a:t>
            </a:r>
            <a:r>
              <a:rPr lang="en-US" i="1" dirty="0" smtClean="0"/>
              <a:t>X</a:t>
            </a:r>
          </a:p>
          <a:p>
            <a:pPr lvl="1" algn="ctr">
              <a:buNone/>
            </a:pPr>
            <a:r>
              <a:rPr lang="en-US" i="1" dirty="0" smtClean="0"/>
              <a:t>X</a:t>
            </a:r>
            <a:r>
              <a:rPr lang="en-US" dirty="0" smtClean="0"/>
              <a:t>: {H, T}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dirty="0" smtClean="0"/>
              <a:t>{</a:t>
            </a:r>
            <a:r>
              <a:rPr lang="en-US" i="1" dirty="0" smtClean="0"/>
              <a:t>p</a:t>
            </a:r>
            <a:r>
              <a:rPr lang="en-US" dirty="0" smtClean="0"/>
              <a:t>, (1-</a:t>
            </a:r>
            <a:r>
              <a:rPr lang="en-US" i="1" dirty="0" smtClean="0"/>
              <a:t>p</a:t>
            </a:r>
            <a:r>
              <a:rPr lang="en-US" dirty="0" smtClean="0"/>
              <a:t>)}</a:t>
            </a:r>
          </a:p>
          <a:p>
            <a:pPr lvl="1" algn="ctr">
              <a:buNone/>
            </a:pPr>
            <a:endParaRPr lang="en-US" dirty="0" smtClean="0"/>
          </a:p>
          <a:p>
            <a:pPr lvl="1" algn="ctr">
              <a:buNone/>
            </a:pPr>
            <a:endParaRPr lang="en-US" dirty="0" smtClean="0"/>
          </a:p>
          <a:p>
            <a:pPr lvl="1"/>
            <a:r>
              <a:rPr lang="en-US" dirty="0" smtClean="0"/>
              <a:t>Options should add to 1</a:t>
            </a:r>
          </a:p>
          <a:p>
            <a:r>
              <a:rPr lang="en-US" dirty="0" smtClean="0"/>
              <a:t>Instances of coin flips = </a:t>
            </a:r>
            <a:r>
              <a:rPr lang="en-US" b="1" dirty="0" smtClean="0"/>
              <a:t>samples</a:t>
            </a:r>
          </a:p>
          <a:p>
            <a:r>
              <a:rPr lang="en-US" dirty="0" smtClean="0"/>
              <a:t>How flips play out = </a:t>
            </a:r>
            <a:r>
              <a:rPr lang="en-US" b="1" dirty="0" smtClean="0"/>
              <a:t>distribution</a:t>
            </a:r>
          </a:p>
          <a:p>
            <a:pPr lvl="1"/>
            <a:endParaRPr lang="en-US" dirty="0" smtClean="0"/>
          </a:p>
        </p:txBody>
      </p:sp>
      <p:grpSp>
        <p:nvGrpSpPr>
          <p:cNvPr id="23" name="Group 30"/>
          <p:cNvGrpSpPr/>
          <p:nvPr/>
        </p:nvGrpSpPr>
        <p:grpSpPr>
          <a:xfrm>
            <a:off x="2209800" y="3505200"/>
            <a:ext cx="2895600" cy="1165086"/>
            <a:chOff x="5638801" y="457200"/>
            <a:chExt cx="2895600" cy="1165086"/>
          </a:xfrm>
        </p:grpSpPr>
        <p:sp>
          <p:nvSpPr>
            <p:cNvPr id="24" name="TextBox 23"/>
            <p:cNvSpPr txBox="1"/>
            <p:nvPr/>
          </p:nvSpPr>
          <p:spPr>
            <a:xfrm>
              <a:off x="5638801" y="914400"/>
              <a:ext cx="1752600" cy="7078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heads w/ </a:t>
              </a:r>
              <a:r>
                <a:rPr lang="en-US" sz="2000" dirty="0" err="1" smtClean="0"/>
                <a:t>prob</a:t>
              </a:r>
              <a:r>
                <a:rPr lang="en-US" sz="2000" dirty="0" smtClean="0"/>
                <a:t> </a:t>
              </a:r>
              <a:r>
                <a:rPr lang="en-US" sz="2000" i="1" dirty="0" smtClean="0"/>
                <a:t>p</a:t>
              </a:r>
              <a:endParaRPr lang="en-US" sz="2000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 rot="5400000">
              <a:off x="6819901" y="647700"/>
              <a:ext cx="457200" cy="76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 flipV="1">
              <a:off x="7239001" y="533400"/>
              <a:ext cx="129540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0"/>
          <p:cNvGrpSpPr/>
          <p:nvPr/>
        </p:nvGrpSpPr>
        <p:grpSpPr>
          <a:xfrm>
            <a:off x="4191000" y="3581400"/>
            <a:ext cx="2667000" cy="1088886"/>
            <a:chOff x="4876801" y="533400"/>
            <a:chExt cx="2667000" cy="1088886"/>
          </a:xfrm>
        </p:grpSpPr>
        <p:sp>
          <p:nvSpPr>
            <p:cNvPr id="39" name="TextBox 38"/>
            <p:cNvSpPr txBox="1"/>
            <p:nvPr/>
          </p:nvSpPr>
          <p:spPr>
            <a:xfrm>
              <a:off x="5638801" y="914400"/>
              <a:ext cx="1905000" cy="7078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tails w/ </a:t>
              </a:r>
              <a:r>
                <a:rPr lang="en-US" sz="2000" dirty="0" err="1" smtClean="0"/>
                <a:t>prob</a:t>
              </a:r>
              <a:r>
                <a:rPr lang="en-US" sz="2000" dirty="0" smtClean="0"/>
                <a:t> (1-</a:t>
              </a:r>
              <a:r>
                <a:rPr lang="en-US" sz="2000" i="1" dirty="0" smtClean="0"/>
                <a:t>p</a:t>
              </a:r>
              <a:r>
                <a:rPr lang="en-US" sz="2000" dirty="0" smtClean="0"/>
                <a:t>)</a:t>
              </a:r>
              <a:endParaRPr lang="en-US" sz="2000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4876801" y="533400"/>
              <a:ext cx="99060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39" idx="0"/>
            </p:cNvCxnSpPr>
            <p:nvPr/>
          </p:nvCxnSpPr>
          <p:spPr>
            <a:xfrm rot="5400000">
              <a:off x="6457951" y="666750"/>
              <a:ext cx="381000" cy="1143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/>
          <p:cNvCxnSpPr/>
          <p:nvPr/>
        </p:nvCxnSpPr>
        <p:spPr>
          <a:xfrm rot="5400000">
            <a:off x="3429000" y="3657600"/>
            <a:ext cx="381000" cy="76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Background: Prob. Mass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Coin toss: Uniform</a:t>
            </a:r>
            <a:endParaRPr lang="en-US" b="1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Coin toss: Weighted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Single dice: Uniform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Single dice: Weighted</a:t>
            </a:r>
            <a:endParaRPr lang="en-US" dirty="0"/>
          </a:p>
        </p:txBody>
      </p:sp>
      <p:graphicFrame>
        <p:nvGraphicFramePr>
          <p:cNvPr id="14" name="Chart 13"/>
          <p:cNvGraphicFramePr/>
          <p:nvPr/>
        </p:nvGraphicFramePr>
        <p:xfrm>
          <a:off x="1066800" y="2057400"/>
          <a:ext cx="28956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/>
          <p:nvPr/>
        </p:nvGraphicFramePr>
        <p:xfrm>
          <a:off x="990600" y="4191000"/>
          <a:ext cx="31242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/>
          <p:nvPr/>
        </p:nvGraphicFramePr>
        <p:xfrm>
          <a:off x="4953000" y="1981200"/>
          <a:ext cx="35052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/>
          <p:cNvGraphicFramePr/>
          <p:nvPr/>
        </p:nvGraphicFramePr>
        <p:xfrm>
          <a:off x="5029200" y="4191000"/>
          <a:ext cx="3429000" cy="2257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9" name="Rectangle 18"/>
          <p:cNvSpPr/>
          <p:nvPr/>
        </p:nvSpPr>
        <p:spPr>
          <a:xfrm>
            <a:off x="1600200" y="6396335"/>
            <a:ext cx="599382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dirty="0" smtClean="0"/>
              <a:t>How to know if it’s fair? Sample many times!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  <p:bldGraphic spid="17" grpId="0">
        <p:bldAsOne/>
      </p:bldGraphic>
      <p:bldGraphic spid="18" grpId="0">
        <p:bldAsOne/>
      </p:bldGraphic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172200" y="5059740"/>
            <a:ext cx="2743200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Written:</a:t>
            </a:r>
          </a:p>
          <a:p>
            <a:endParaRPr lang="en-US" sz="2400" dirty="0" smtClean="0"/>
          </a:p>
          <a:p>
            <a:r>
              <a:rPr lang="en-US" sz="2400" dirty="0" smtClean="0"/>
              <a:t>X is distr. according to a binomial distr.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Background: Binomial Distr.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62400"/>
          </a:xfrm>
        </p:spPr>
        <p:txBody>
          <a:bodyPr>
            <a:normAutofit/>
          </a:bodyPr>
          <a:lstStyle/>
          <a:p>
            <a:r>
              <a:rPr lang="en-US" dirty="0" smtClean="0"/>
              <a:t>Out of </a:t>
            </a:r>
            <a:r>
              <a:rPr lang="en-US" i="1" dirty="0" smtClean="0"/>
              <a:t>n</a:t>
            </a:r>
            <a:r>
              <a:rPr lang="en-US" dirty="0" smtClean="0"/>
              <a:t> coin flips, how many H?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Prob</a:t>
            </a:r>
            <a:r>
              <a:rPr lang="en-US" dirty="0" smtClean="0"/>
              <a:t> </a:t>
            </a:r>
            <a:r>
              <a:rPr lang="en-US" i="1" dirty="0" smtClean="0"/>
              <a:t>n </a:t>
            </a:r>
            <a:r>
              <a:rPr lang="en-US" dirty="0" smtClean="0"/>
              <a:t>heads:</a:t>
            </a:r>
          </a:p>
          <a:p>
            <a:pPr algn="ctr">
              <a:buNone/>
            </a:pPr>
            <a:endParaRPr lang="en-US" dirty="0" smtClean="0"/>
          </a:p>
        </p:txBody>
      </p:sp>
      <p:graphicFrame>
        <p:nvGraphicFramePr>
          <p:cNvPr id="9" name="Chart 8"/>
          <p:cNvGraphicFramePr/>
          <p:nvPr/>
        </p:nvGraphicFramePr>
        <p:xfrm>
          <a:off x="3505200" y="2286000"/>
          <a:ext cx="52578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0" name="Group 30"/>
          <p:cNvGrpSpPr/>
          <p:nvPr/>
        </p:nvGrpSpPr>
        <p:grpSpPr>
          <a:xfrm>
            <a:off x="685800" y="2743200"/>
            <a:ext cx="2895600" cy="707886"/>
            <a:chOff x="4648201" y="838200"/>
            <a:chExt cx="2895600" cy="707886"/>
          </a:xfrm>
        </p:grpSpPr>
        <p:sp>
          <p:nvSpPr>
            <p:cNvPr id="11" name="TextBox 10"/>
            <p:cNvSpPr txBox="1"/>
            <p:nvPr/>
          </p:nvSpPr>
          <p:spPr>
            <a:xfrm>
              <a:off x="4648201" y="838200"/>
              <a:ext cx="1905000" cy="7078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sampled 100 times</a:t>
              </a:r>
              <a:endParaRPr lang="en-US" sz="2000" dirty="0"/>
            </a:p>
          </p:txBody>
        </p:sp>
        <p:cxnSp>
          <p:nvCxnSpPr>
            <p:cNvPr id="12" name="Straight Connector 11"/>
            <p:cNvCxnSpPr>
              <a:endCxn id="11" idx="3"/>
            </p:cNvCxnSpPr>
            <p:nvPr/>
          </p:nvCxnSpPr>
          <p:spPr>
            <a:xfrm rot="10800000" flipV="1">
              <a:off x="6553201" y="1142999"/>
              <a:ext cx="990600" cy="4914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2038" name="Object 6"/>
          <p:cNvGraphicFramePr>
            <a:graphicFrameLocks noChangeAspect="1"/>
          </p:cNvGraphicFramePr>
          <p:nvPr/>
        </p:nvGraphicFramePr>
        <p:xfrm>
          <a:off x="6685056" y="5440740"/>
          <a:ext cx="1696944" cy="488950"/>
        </p:xfrm>
        <a:graphic>
          <a:graphicData uri="http://schemas.openxmlformats.org/presentationml/2006/ole">
            <p:oleObj spid="_x0000_s172038" name="Microsoft Equation 3.0" r:id="rId4" imgW="749160" imgH="215640" progId="Equation.3">
              <p:embed/>
            </p:oleObj>
          </a:graphicData>
        </a:graphic>
      </p:graphicFrame>
      <p:graphicFrame>
        <p:nvGraphicFramePr>
          <p:cNvPr id="172039" name="Object 7"/>
          <p:cNvGraphicFramePr>
            <a:graphicFrameLocks noChangeAspect="1"/>
          </p:cNvGraphicFramePr>
          <p:nvPr/>
        </p:nvGraphicFramePr>
        <p:xfrm>
          <a:off x="2286001" y="5334000"/>
          <a:ext cx="2895600" cy="1074656"/>
        </p:xfrm>
        <a:graphic>
          <a:graphicData uri="http://schemas.openxmlformats.org/presentationml/2006/ole">
            <p:oleObj spid="_x0000_s172039" name="Microsoft Equation 3.0" r:id="rId5" imgW="1231560" imgH="457200" progId="Equation.3">
              <p:embed/>
            </p:oleObj>
          </a:graphicData>
        </a:graphic>
      </p:graphicFrame>
      <p:graphicFrame>
        <p:nvGraphicFramePr>
          <p:cNvPr id="172040" name="Object 8"/>
          <p:cNvGraphicFramePr>
            <a:graphicFrameLocks noChangeAspect="1"/>
          </p:cNvGraphicFramePr>
          <p:nvPr/>
        </p:nvGraphicFramePr>
        <p:xfrm>
          <a:off x="2286000" y="5334000"/>
          <a:ext cx="2746347" cy="1074657"/>
        </p:xfrm>
        <a:graphic>
          <a:graphicData uri="http://schemas.openxmlformats.org/presentationml/2006/ole">
            <p:oleObj spid="_x0000_s172040" name="Microsoft Equation 3.0" r:id="rId6" imgW="1168200" imgH="457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Graphic spid="9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Binomial </a:t>
            </a:r>
            <a:r>
              <a:rPr lang="en-US" dirty="0" err="1" smtClean="0"/>
              <a:t>Coeff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many ways are there to get </a:t>
            </a:r>
            <a:r>
              <a:rPr lang="en-US" i="1" dirty="0" smtClean="0"/>
              <a:t>n</a:t>
            </a:r>
            <a:r>
              <a:rPr lang="en-US" dirty="0" smtClean="0"/>
              <a:t> out of 3 heads?</a:t>
            </a:r>
          </a:p>
          <a:p>
            <a:pPr algn="r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38200" y="3657600"/>
            <a:ext cx="914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smtClean="0"/>
              <a:t>HHH</a:t>
            </a:r>
          </a:p>
          <a:p>
            <a:pPr>
              <a:buNone/>
            </a:pPr>
            <a:r>
              <a:rPr lang="en-US" sz="2400" dirty="0" smtClean="0"/>
              <a:t>HHT</a:t>
            </a:r>
          </a:p>
          <a:p>
            <a:pPr>
              <a:buNone/>
            </a:pPr>
            <a:r>
              <a:rPr lang="en-US" sz="2400" dirty="0" smtClean="0"/>
              <a:t>HTH</a:t>
            </a:r>
          </a:p>
          <a:p>
            <a:pPr>
              <a:buNone/>
            </a:pPr>
            <a:r>
              <a:rPr lang="en-US" sz="2400" dirty="0" smtClean="0"/>
              <a:t>HTT</a:t>
            </a:r>
          </a:p>
          <a:p>
            <a:pPr>
              <a:buNone/>
            </a:pPr>
            <a:r>
              <a:rPr lang="en-US" sz="2400" dirty="0" smtClean="0"/>
              <a:t>THH</a:t>
            </a:r>
          </a:p>
          <a:p>
            <a:pPr>
              <a:buNone/>
            </a:pPr>
            <a:r>
              <a:rPr lang="en-US" sz="2400" dirty="0" smtClean="0"/>
              <a:t>THT</a:t>
            </a:r>
          </a:p>
          <a:p>
            <a:pPr>
              <a:buNone/>
            </a:pPr>
            <a:r>
              <a:rPr lang="en-US" sz="2400" dirty="0" smtClean="0"/>
              <a:t>TTH</a:t>
            </a:r>
          </a:p>
          <a:p>
            <a:pPr>
              <a:buNone/>
            </a:pPr>
            <a:r>
              <a:rPr lang="en-US" sz="2400" dirty="0" smtClean="0"/>
              <a:t>TTT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1600200" y="3886200"/>
            <a:ext cx="68580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0800000" flipV="1">
            <a:off x="1524000" y="6248400"/>
            <a:ext cx="76200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 flipV="1">
            <a:off x="1600200" y="4800600"/>
            <a:ext cx="6858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1600200" y="4267200"/>
            <a:ext cx="6858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1600200" y="4648200"/>
            <a:ext cx="68580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 flipV="1">
            <a:off x="1600200" y="5562600"/>
            <a:ext cx="6858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0800000">
            <a:off x="1600200" y="5029200"/>
            <a:ext cx="6858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 flipV="1">
            <a:off x="1600200" y="5562600"/>
            <a:ext cx="68580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33400" y="2895600"/>
            <a:ext cx="15240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dirty="0" smtClean="0"/>
              <a:t>8 possible results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362200" y="3810000"/>
            <a:ext cx="1321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400" dirty="0" smtClean="0"/>
              <a:t>3 Heads: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038600" y="3810000"/>
            <a:ext cx="1192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400" dirty="0" smtClean="0"/>
              <a:t>= 1 way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362200" y="4572000"/>
            <a:ext cx="1321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400" dirty="0" smtClean="0"/>
              <a:t>2 Heads: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038600" y="4572000"/>
            <a:ext cx="1321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400" dirty="0" smtClean="0"/>
              <a:t>= 3 ways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362200" y="5334000"/>
            <a:ext cx="1321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400" dirty="0" smtClean="0"/>
              <a:t>1 Heads: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038600" y="5334000"/>
            <a:ext cx="1321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400" dirty="0" smtClean="0"/>
              <a:t>= 3 ways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362200" y="6019800"/>
            <a:ext cx="1321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400" dirty="0" smtClean="0"/>
              <a:t>0 Heads: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038600" y="6019800"/>
            <a:ext cx="1192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400" dirty="0" smtClean="0"/>
              <a:t>= 1 way</a:t>
            </a:r>
          </a:p>
        </p:txBody>
      </p:sp>
      <p:graphicFrame>
        <p:nvGraphicFramePr>
          <p:cNvPr id="202755" name="Object 3"/>
          <p:cNvGraphicFramePr>
            <a:graphicFrameLocks noChangeAspect="1"/>
          </p:cNvGraphicFramePr>
          <p:nvPr/>
        </p:nvGraphicFramePr>
        <p:xfrm>
          <a:off x="3657600" y="3647872"/>
          <a:ext cx="381000" cy="762000"/>
        </p:xfrm>
        <a:graphic>
          <a:graphicData uri="http://schemas.openxmlformats.org/presentationml/2006/ole">
            <p:oleObj spid="_x0000_s202755" name="Microsoft Equation 3.0" r:id="rId3" imgW="228600" imgH="457200" progId="Equation.3">
              <p:embed/>
            </p:oleObj>
          </a:graphicData>
        </a:graphic>
      </p:graphicFrame>
      <p:graphicFrame>
        <p:nvGraphicFramePr>
          <p:cNvPr id="202756" name="Object 4"/>
          <p:cNvGraphicFramePr>
            <a:graphicFrameLocks noChangeAspect="1"/>
          </p:cNvGraphicFramePr>
          <p:nvPr/>
        </p:nvGraphicFramePr>
        <p:xfrm>
          <a:off x="3667328" y="4419600"/>
          <a:ext cx="381000" cy="721895"/>
        </p:xfrm>
        <a:graphic>
          <a:graphicData uri="http://schemas.openxmlformats.org/presentationml/2006/ole">
            <p:oleObj spid="_x0000_s202756" name="Microsoft Equation 3.0" r:id="rId4" imgW="241200" imgH="457200" progId="Equation.3">
              <p:embed/>
            </p:oleObj>
          </a:graphicData>
        </a:graphic>
      </p:graphicFrame>
      <p:graphicFrame>
        <p:nvGraphicFramePr>
          <p:cNvPr id="202757" name="Object 5"/>
          <p:cNvGraphicFramePr>
            <a:graphicFrameLocks noChangeAspect="1"/>
          </p:cNvGraphicFramePr>
          <p:nvPr/>
        </p:nvGraphicFramePr>
        <p:xfrm>
          <a:off x="3687381" y="5202250"/>
          <a:ext cx="360947" cy="721894"/>
        </p:xfrm>
        <a:graphic>
          <a:graphicData uri="http://schemas.openxmlformats.org/presentationml/2006/ole">
            <p:oleObj spid="_x0000_s202757" name="Microsoft Equation 3.0" r:id="rId5" imgW="228600" imgH="457200" progId="Equation.3">
              <p:embed/>
            </p:oleObj>
          </a:graphicData>
        </a:graphic>
      </p:graphicFrame>
      <p:graphicFrame>
        <p:nvGraphicFramePr>
          <p:cNvPr id="202758" name="Object 6"/>
          <p:cNvGraphicFramePr>
            <a:graphicFrameLocks noChangeAspect="1"/>
          </p:cNvGraphicFramePr>
          <p:nvPr/>
        </p:nvGraphicFramePr>
        <p:xfrm>
          <a:off x="3667329" y="5907505"/>
          <a:ext cx="381000" cy="721895"/>
        </p:xfrm>
        <a:graphic>
          <a:graphicData uri="http://schemas.openxmlformats.org/presentationml/2006/ole">
            <p:oleObj spid="_x0000_s202758" name="Microsoft Equation 3.0" r:id="rId6" imgW="241200" imgH="457200" progId="Equation.3">
              <p:embed/>
            </p:oleObj>
          </a:graphicData>
        </a:graphic>
      </p:graphicFrame>
      <p:graphicFrame>
        <p:nvGraphicFramePr>
          <p:cNvPr id="202760" name="Object 8"/>
          <p:cNvGraphicFramePr>
            <a:graphicFrameLocks noChangeAspect="1"/>
          </p:cNvGraphicFramePr>
          <p:nvPr/>
        </p:nvGraphicFramePr>
        <p:xfrm>
          <a:off x="6705600" y="3200400"/>
          <a:ext cx="1816100" cy="838200"/>
        </p:xfrm>
        <a:graphic>
          <a:graphicData uri="http://schemas.openxmlformats.org/presentationml/2006/ole">
            <p:oleObj spid="_x0000_s202760" name="Microsoft Equation 3.0" r:id="rId7" imgW="990360" imgH="457200" progId="">
              <p:embed/>
            </p:oleObj>
          </a:graphicData>
        </a:graphic>
      </p:graphicFrame>
      <p:sp>
        <p:nvSpPr>
          <p:cNvPr id="41" name="Rectangle 40"/>
          <p:cNvSpPr/>
          <p:nvPr/>
        </p:nvSpPr>
        <p:spPr>
          <a:xfrm>
            <a:off x="5867400" y="2590800"/>
            <a:ext cx="289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 Calculate: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867401" y="4191000"/>
            <a:ext cx="2928814" cy="2492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Font typeface="Arial" pitchFamily="34" charset="0"/>
              <a:buChar char="•"/>
            </a:pPr>
            <a:r>
              <a:rPr lang="en-US" sz="2800" dirty="0" smtClean="0"/>
              <a:t>  Pascal’s triangle</a:t>
            </a:r>
          </a:p>
          <a:p>
            <a:pPr algn="ctr">
              <a:lnSpc>
                <a:spcPct val="80000"/>
              </a:lnSpc>
            </a:pPr>
            <a:r>
              <a:rPr lang="en-US" sz="2000" dirty="0" smtClean="0"/>
              <a:t>1</a:t>
            </a:r>
          </a:p>
          <a:p>
            <a:pPr algn="ctr">
              <a:lnSpc>
                <a:spcPct val="80000"/>
              </a:lnSpc>
            </a:pPr>
            <a:r>
              <a:rPr lang="en-US" sz="2000" dirty="0" smtClean="0"/>
              <a:t>1   1</a:t>
            </a:r>
          </a:p>
          <a:p>
            <a:pPr algn="ctr">
              <a:lnSpc>
                <a:spcPct val="80000"/>
              </a:lnSpc>
            </a:pPr>
            <a:r>
              <a:rPr lang="en-US" sz="2000" dirty="0" smtClean="0"/>
              <a:t>1   2   1</a:t>
            </a:r>
          </a:p>
          <a:p>
            <a:pPr algn="ctr">
              <a:lnSpc>
                <a:spcPct val="80000"/>
              </a:lnSpc>
            </a:pPr>
            <a:r>
              <a:rPr lang="en-US" sz="2000" dirty="0" smtClean="0"/>
              <a:t>1   3   3   1</a:t>
            </a:r>
          </a:p>
          <a:p>
            <a:pPr algn="ctr">
              <a:lnSpc>
                <a:spcPct val="80000"/>
              </a:lnSpc>
            </a:pPr>
            <a:r>
              <a:rPr lang="en-US" sz="2000" dirty="0" smtClean="0"/>
              <a:t>1   4   6   4   1</a:t>
            </a:r>
            <a:endParaRPr lang="en-US" sz="2800" dirty="0" smtClean="0"/>
          </a:p>
          <a:p>
            <a:pPr algn="ctr">
              <a:lnSpc>
                <a:spcPct val="80000"/>
              </a:lnSpc>
            </a:pPr>
            <a:r>
              <a:rPr lang="en-US" sz="2000" dirty="0" smtClean="0"/>
              <a:t>1  5  10  10  5  1</a:t>
            </a:r>
          </a:p>
          <a:p>
            <a:pPr algn="ctr">
              <a:lnSpc>
                <a:spcPct val="80000"/>
              </a:lnSpc>
            </a:pPr>
            <a:r>
              <a:rPr lang="en-US" sz="2000" dirty="0" smtClean="0"/>
              <a:t>1   6  15  20 15  6   1</a:t>
            </a:r>
          </a:p>
          <a:p>
            <a:pPr algn="ctr">
              <a:lnSpc>
                <a:spcPct val="80000"/>
              </a:lnSpc>
            </a:pPr>
            <a:r>
              <a:rPr lang="en-US" sz="2000" dirty="0" smtClean="0"/>
              <a:t>…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629400" y="5334000"/>
            <a:ext cx="13716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5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41" grpId="0"/>
      <p:bldP spid="42" grpId="0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Discussion: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2286000"/>
            <a:ext cx="7772400" cy="2936188"/>
          </a:xfrm>
        </p:spPr>
        <p:txBody>
          <a:bodyPr/>
          <a:lstStyle/>
          <a:p>
            <a:r>
              <a:rPr lang="en-US" dirty="0" smtClean="0"/>
              <a:t>A 6-sided dice is a </a:t>
            </a:r>
            <a:r>
              <a:rPr lang="en-US" i="1" dirty="0" smtClean="0"/>
              <a:t>multi</a:t>
            </a:r>
            <a:r>
              <a:rPr lang="en-US" dirty="0" smtClean="0"/>
              <a:t>nomial</a:t>
            </a:r>
            <a:r>
              <a:rPr lang="en-US" i="1" dirty="0" smtClean="0"/>
              <a:t> </a:t>
            </a:r>
            <a:r>
              <a:rPr lang="en-US" dirty="0" smtClean="0"/>
              <a:t>distribution. </a:t>
            </a:r>
          </a:p>
          <a:p>
            <a:r>
              <a:rPr lang="en-US" dirty="0" smtClean="0"/>
              <a:t>How will this differ from </a:t>
            </a:r>
            <a:r>
              <a:rPr lang="en-US" i="1" dirty="0" smtClean="0"/>
              <a:t>bi</a:t>
            </a:r>
            <a:r>
              <a:rPr lang="en-US" dirty="0" smtClean="0"/>
              <a:t>nomial?</a:t>
            </a:r>
            <a:endParaRPr lang="en-US" dirty="0"/>
          </a:p>
        </p:txBody>
      </p:sp>
      <p:graphicFrame>
        <p:nvGraphicFramePr>
          <p:cNvPr id="173058" name="Object 2"/>
          <p:cNvGraphicFramePr>
            <a:graphicFrameLocks noChangeAspect="1"/>
          </p:cNvGraphicFramePr>
          <p:nvPr/>
        </p:nvGraphicFramePr>
        <p:xfrm>
          <a:off x="685800" y="5181600"/>
          <a:ext cx="2380260" cy="685800"/>
        </p:xfrm>
        <a:graphic>
          <a:graphicData uri="http://schemas.openxmlformats.org/presentationml/2006/ole">
            <p:oleObj spid="_x0000_s173058" name="Microsoft Equation 3.0" r:id="rId4" imgW="749160" imgH="215640" progId="Equation.3">
              <p:embed/>
            </p:oleObj>
          </a:graphicData>
        </a:graphic>
      </p:graphicFrame>
      <p:graphicFrame>
        <p:nvGraphicFramePr>
          <p:cNvPr id="173060" name="Object 4"/>
          <p:cNvGraphicFramePr>
            <a:graphicFrameLocks noChangeAspect="1"/>
          </p:cNvGraphicFramePr>
          <p:nvPr/>
        </p:nvGraphicFramePr>
        <p:xfrm>
          <a:off x="6096000" y="1447800"/>
          <a:ext cx="2550459" cy="734878"/>
        </p:xfrm>
        <a:graphic>
          <a:graphicData uri="http://schemas.openxmlformats.org/presentationml/2006/ole">
            <p:oleObj spid="_x0000_s173060" name="Microsoft Equation 3.0" r:id="rId5" imgW="74916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 Random Networks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Erdös</a:t>
            </a:r>
            <a:r>
              <a:rPr lang="en-US" dirty="0" smtClean="0"/>
              <a:t> and </a:t>
            </a:r>
            <a:r>
              <a:rPr lang="en-US" dirty="0" err="1" smtClean="0"/>
              <a:t>Rényi</a:t>
            </a:r>
            <a:r>
              <a:rPr lang="en-US" dirty="0" smtClean="0"/>
              <a:t>, 1959-1961; MOJ 1.2.3, 4.1.1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I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4059</TotalTime>
  <Words>1005</Words>
  <Application>LibreOffice/5.4.3.2$Linux_X86_64 LibreOffice_project/40m0$Build-2</Application>
  <PresentationFormat>On-screen Show (4:3)</PresentationFormat>
  <Paragraphs>242</Paragraphs>
  <Slides>27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AAIT Theme</vt:lpstr>
      <vt:lpstr>Microsoft Equation 3.0</vt:lpstr>
      <vt:lpstr>Random Graphs</vt:lpstr>
      <vt:lpstr>Today… Random graphs!</vt:lpstr>
      <vt:lpstr>Background: Probability Theory</vt:lpstr>
      <vt:lpstr>Background: Random Variables</vt:lpstr>
      <vt:lpstr>Background: Prob. Mass Function</vt:lpstr>
      <vt:lpstr>Background: Binomial Distr.</vt:lpstr>
      <vt:lpstr>Background: Binomial Coeff.</vt:lpstr>
      <vt:lpstr>Group Discussion:</vt:lpstr>
      <vt:lpstr>Poisson Random Networks</vt:lpstr>
      <vt:lpstr>Binomial Link Formation Erdös and Rényi, 1959-1961</vt:lpstr>
      <vt:lpstr>Individual Exercise (with calculator):</vt:lpstr>
      <vt:lpstr>Group Discussion:</vt:lpstr>
      <vt:lpstr>Probability of Node degree d</vt:lpstr>
      <vt:lpstr>Poisson Approximation see MOJ 1.2.3</vt:lpstr>
      <vt:lpstr>Examples: Poisson model</vt:lpstr>
      <vt:lpstr>Small World Model</vt:lpstr>
      <vt:lpstr>Why an alternate model?</vt:lpstr>
      <vt:lpstr>Watts-Strogatz: Starting out</vt:lpstr>
      <vt:lpstr>Watts-Strogatz: Rewiring</vt:lpstr>
      <vt:lpstr>Think-Pair-Share:</vt:lpstr>
      <vt:lpstr>Watts-Strogatz: Summary</vt:lpstr>
      <vt:lpstr>The Configuration Model</vt:lpstr>
      <vt:lpstr>Degr. Distributions → Sequences</vt:lpstr>
      <vt:lpstr>Add links</vt:lpstr>
      <vt:lpstr>Calculating Metrics on Random Networks</vt:lpstr>
      <vt:lpstr>Metrics will vary!</vt:lpstr>
      <vt:lpstr>Announcements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Analysis</dc:title>
  <dc:subject/>
  <dc:creator>Stephen Wu</dc:creator>
  <dc:description/>
  <cp:lastModifiedBy>Stephen Wu</cp:lastModifiedBy>
  <cp:revision>318</cp:revision>
  <dcterms:created xsi:type="dcterms:W3CDTF">2018-03-07T10:46:38Z</dcterms:created>
  <dcterms:modified xsi:type="dcterms:W3CDTF">2018-04-16T10:48:57Z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