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22" r:id="rId2"/>
  </p:sldMasterIdLst>
  <p:sldIdLst>
    <p:sldId id="256" r:id="rId3"/>
    <p:sldId id="257" r:id="rId4"/>
    <p:sldId id="268" r:id="rId5"/>
    <p:sldId id="270" r:id="rId6"/>
    <p:sldId id="272" r:id="rId7"/>
    <p:sldId id="274" r:id="rId8"/>
    <p:sldId id="279" r:id="rId9"/>
    <p:sldId id="291" r:id="rId10"/>
    <p:sldId id="292" r:id="rId11"/>
    <p:sldId id="276" r:id="rId12"/>
    <p:sldId id="293" r:id="rId13"/>
    <p:sldId id="294" r:id="rId14"/>
    <p:sldId id="296" r:id="rId15"/>
    <p:sldId id="295" r:id="rId16"/>
    <p:sldId id="284" r:id="rId17"/>
    <p:sldId id="281" r:id="rId18"/>
    <p:sldId id="282" r:id="rId19"/>
    <p:sldId id="285" r:id="rId20"/>
    <p:sldId id="286" r:id="rId21"/>
    <p:sldId id="290" r:id="rId22"/>
    <p:sldId id="297" r:id="rId23"/>
    <p:sldId id="302" r:id="rId24"/>
    <p:sldId id="287" r:id="rId25"/>
    <p:sldId id="283" r:id="rId26"/>
    <p:sldId id="288" r:id="rId27"/>
    <p:sldId id="289" r:id="rId28"/>
    <p:sldId id="298" r:id="rId29"/>
    <p:sldId id="300" r:id="rId30"/>
    <p:sldId id="301" r:id="rId31"/>
    <p:sldId id="273" r:id="rId3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65" autoAdjust="0"/>
    <p:restoredTop sz="94660"/>
  </p:normalViewPr>
  <p:slideViewPr>
    <p:cSldViewPr>
      <p:cViewPr varScale="1">
        <p:scale>
          <a:sx n="71" d="100"/>
          <a:sy n="71" d="100"/>
        </p:scale>
        <p:origin x="-102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D914C5C-8E6D-46E4-9CF3-900EEFCA731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3/14/2018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C0A3ED-092E-4FC2-95FA-87CA46EE2D1C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idx="10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mbri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FDCCC4-52D2-4947-AC1F-714EEDDAB401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3/14/2018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01705-C4B2-47DA-8B5E-37BE9933B797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8954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8CA7CD-FF47-49B3-8B3D-7DE150C0B55A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3/14/2018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6AC35-2FD0-4EB7-9265-6400234BC650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idx="13"/>
          </p:nvPr>
        </p:nvSpPr>
        <p:spPr>
          <a:xfrm>
            <a:off x="228600" y="304920"/>
            <a:ext cx="4876560" cy="4069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</a:pPr>
            <a:r>
              <a:rPr lang="en-US" sz="3600" b="1" strike="noStrike" spc="-1">
                <a:solidFill>
                  <a:srgbClr val="808080"/>
                </a:solidFill>
                <a:latin typeface="Cambria"/>
              </a:rPr>
              <a:t>Discussion in Groups</a:t>
            </a:r>
            <a:endParaRPr lang="en-US" sz="3600" b="0" strike="noStrike" spc="-1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4038120" cy="45334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idx="11" hasCustomPrompt="1"/>
          </p:nvPr>
        </p:nvSpPr>
        <p:spPr>
          <a:xfrm>
            <a:off x="4648320" y="1600200"/>
            <a:ext cx="4038120" cy="45334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1D973-394E-4755-B5B3-B48590AD402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3/14/2018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 smtClean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mbria"/>
              </a:rPr>
              <a:t>Fifth level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3/14/2018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1F497D"/>
                </a:solidFill>
                <a:latin typeface="Calibri"/>
              </a:rPr>
              <a:t>Click to edit Master title style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Click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to </a:t>
            </a:r>
            <a:r>
              <a:rPr lang="en-US" sz="4000" b="0" strike="noStrike" spc="-1" dirty="0">
                <a:solidFill>
                  <a:srgbClr val="000000"/>
                </a:solidFill>
                <a:latin typeface="Cambria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600" b="0" strike="noStrike" spc="-1" dirty="0">
                <a:solidFill>
                  <a:srgbClr val="000000"/>
                </a:solidFill>
                <a:latin typeface="Cambri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»"/>
            </a:pPr>
            <a:r>
              <a:rPr lang="en-US" sz="2800" b="0" strike="noStrike" spc="-1" dirty="0">
                <a:solidFill>
                  <a:srgbClr val="000000"/>
                </a:solidFill>
                <a:latin typeface="Cambria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67EB0-726D-4C12-80AF-582420914525}" type="datetime">
              <a:rPr lang="en-US" sz="1200" b="0" strike="noStrike" spc="-1">
                <a:solidFill>
                  <a:srgbClr val="8B8B8B"/>
                </a:solidFill>
                <a:latin typeface="Cambria"/>
              </a:rPr>
              <a:pPr>
                <a:lnSpc>
                  <a:spcPct val="100000"/>
                </a:lnSpc>
              </a:pPr>
              <a:t>3/14/2018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7922D2-54C7-4C8B-8335-F5BE6B4F6268}" type="slidenum">
              <a:rPr lang="en-US" sz="1200" b="0" strike="noStrike" spc="-1">
                <a:solidFill>
                  <a:srgbClr val="8B8B8B"/>
                </a:solidFill>
                <a:latin typeface="Cambria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5" r:id="rId2"/>
    <p:sldLayoutId id="2147483716" r:id="rId3"/>
    <p:sldLayoutId id="2147483717" r:id="rId4"/>
    <p:sldLayoutId id="2147483718" r:id="rId5"/>
    <p:sldLayoutId id="2147483720" r:id="rId6"/>
    <p:sldLayoutId id="2147483721" r:id="rId7"/>
    <p:sldLayoutId id="2147483719" r:id="rId8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nstw/socialnets18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nstw/socialnets18/assignments/assignment0.m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Graph </a:t>
            </a: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Theory</a:t>
            </a:r>
            <a:r>
              <a:rPr lang="en-US" sz="5400" b="1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5400" b="1" spc="-1" dirty="0" smtClean="0">
                <a:solidFill>
                  <a:srgbClr val="1F497D"/>
                </a:solidFill>
                <a:latin typeface="Calibri"/>
              </a:rPr>
              <a:t>Essentials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spcBef>
                <a:spcPts val="479"/>
              </a:spcBef>
            </a:pPr>
            <a:r>
              <a:rPr lang="en-US" sz="2400" spc="-1" dirty="0" smtClean="0">
                <a:solidFill>
                  <a:srgbClr val="8B8B8B"/>
                </a:solidFill>
              </a:rPr>
              <a:t>Social Network </a:t>
            </a:r>
            <a:r>
              <a:rPr lang="en-US" sz="2400" spc="-1" dirty="0" smtClean="0">
                <a:solidFill>
                  <a:srgbClr val="8B8B8B"/>
                </a:solidFill>
              </a:rPr>
              <a:t>Analysis, </a:t>
            </a:r>
            <a:r>
              <a:rPr lang="en-US" sz="2400" spc="-1" dirty="0" smtClean="0">
                <a:solidFill>
                  <a:srgbClr val="8B8B8B"/>
                </a:solidFill>
              </a:rPr>
              <a:t>Lecture </a:t>
            </a: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02</a:t>
            </a:r>
            <a:endParaRPr lang="en-US" sz="2400" b="0" strike="noStrike" spc="-1" dirty="0" smtClean="0">
              <a:solidFill>
                <a:srgbClr val="8B8B8B"/>
              </a:solidFill>
              <a:latin typeface="Cambria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E&amp;K Ch </a:t>
            </a: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2.1-2.4</a:t>
            </a:r>
            <a:endParaRPr lang="en-US" sz="2400" b="0" strike="noStrike" spc="-1" dirty="0" smtClean="0">
              <a:solidFill>
                <a:srgbClr val="8B8B8B"/>
              </a:solidFill>
              <a:latin typeface="Cambria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mbria"/>
              </a:rPr>
              <a:t>AAIT ITSC Spring </a:t>
            </a:r>
            <a:r>
              <a:rPr lang="en-US" sz="2400" b="0" strike="noStrike" spc="-1" dirty="0">
                <a:solidFill>
                  <a:srgbClr val="8B8B8B"/>
                </a:solidFill>
                <a:latin typeface="Cambria"/>
              </a:rPr>
              <a:t>2018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 dirty="0">
                <a:solidFill>
                  <a:srgbClr val="8B8B8B"/>
                </a:solidFill>
                <a:latin typeface="Cambria"/>
              </a:rPr>
              <a:t>Instructor: Stephen Wu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531400" y="6488640"/>
            <a:ext cx="360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Credits: h/t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mbria"/>
              </a:rPr>
              <a:t>Venkateswarlu</a:t>
            </a: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mbria"/>
              </a:rPr>
              <a:t>Sunkari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Node Degree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The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node degree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is the number of neighbors a node has.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			|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)|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US" sz="4000" spc="-1" dirty="0" err="1" smtClean="0">
                <a:solidFill>
                  <a:srgbClr val="000000"/>
                </a:solidFill>
                <a:latin typeface="Cambria"/>
              </a:rPr>
              <a:t>w.r.t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 adjacency matrix: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endParaRPr lang="en-US" sz="4000" spc="-1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i="1" strike="noStrike" spc="-1" dirty="0" smtClean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52074" y="2832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14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78616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94874" y="4432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90074" y="3518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7"/>
            <a:endCxn id="5" idx="3"/>
          </p:cNvCxnSpPr>
          <p:nvPr/>
        </p:nvCxnSpPr>
        <p:spPr>
          <a:xfrm rot="5400000" flipH="1" flipV="1">
            <a:off x="7048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5" idx="5"/>
          </p:cNvCxnSpPr>
          <p:nvPr/>
        </p:nvCxnSpPr>
        <p:spPr>
          <a:xfrm rot="16200000" flipV="1">
            <a:off x="7810500" y="3314700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5400000">
            <a:off x="8090274" y="4204074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7" idx="1"/>
          </p:cNvCxnSpPr>
          <p:nvPr/>
        </p:nvCxnSpPr>
        <p:spPr>
          <a:xfrm rot="16200000" flipH="1">
            <a:off x="7239000" y="3810000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16200000" flipV="1">
            <a:off x="6794874" y="4127874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32766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deg=3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09800" y="4343400"/>
            <a:ext cx="1905000" cy="1066802"/>
            <a:chOff x="5257802" y="250685"/>
            <a:chExt cx="1905000" cy="1066802"/>
          </a:xfrm>
        </p:grpSpPr>
        <p:sp>
          <p:nvSpPr>
            <p:cNvPr id="19" name="TextBox 18"/>
            <p:cNvSpPr txBox="1"/>
            <p:nvPr/>
          </p:nvSpPr>
          <p:spPr>
            <a:xfrm>
              <a:off x="5257802" y="250685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adjacency matrix value</a:t>
              </a:r>
              <a:endParaRPr lang="en-US" sz="2000" dirty="0"/>
            </a:p>
          </p:txBody>
        </p:sp>
        <p:cxnSp>
          <p:nvCxnSpPr>
            <p:cNvPr id="20" name="Straight Connector 19"/>
            <p:cNvCxnSpPr>
              <a:stCxn id="19" idx="2"/>
            </p:cNvCxnSpPr>
            <p:nvPr/>
          </p:nvCxnSpPr>
          <p:spPr>
            <a:xfrm rot="5400000">
              <a:off x="5859394" y="966579"/>
              <a:ext cx="358916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066800" y="5159514"/>
          <a:ext cx="2252134" cy="1066800"/>
        </p:xfrm>
        <a:graphic>
          <a:graphicData uri="http://schemas.openxmlformats.org/presentationml/2006/ole">
            <p:oleObj spid="_x0000_s36868" name="Microsoft Equation 3.0" r:id="rId3" imgW="723600" imgH="342720" progId="Equation.3">
              <p:embed/>
            </p:oleObj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895600" y="5867400"/>
            <a:ext cx="990600" cy="860286"/>
            <a:chOff x="5410202" y="555485"/>
            <a:chExt cx="990600" cy="860286"/>
          </a:xfrm>
        </p:grpSpPr>
        <p:sp>
          <p:nvSpPr>
            <p:cNvPr id="37" name="TextBox 36"/>
            <p:cNvSpPr txBox="1"/>
            <p:nvPr/>
          </p:nvSpPr>
          <p:spPr>
            <a:xfrm>
              <a:off x="5410202" y="707885"/>
              <a:ext cx="9906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pick row </a:t>
              </a:r>
              <a:r>
                <a:rPr lang="en-US" sz="2000" i="1" dirty="0" smtClean="0"/>
                <a:t>v</a:t>
              </a:r>
              <a:endParaRPr lang="en-US" sz="2000" dirty="0"/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 rot="16200000" flipV="1">
              <a:off x="5619752" y="422135"/>
              <a:ext cx="15240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419600" y="4495800"/>
          <a:ext cx="222068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4419600" y="6324600"/>
            <a:ext cx="2209800" cy="381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Directed: In- &amp; Out-Degree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Out-degree:</a:t>
            </a:r>
          </a:p>
          <a:p>
            <a:endParaRPr lang="en-US" dirty="0" smtClean="0"/>
          </a:p>
          <a:p>
            <a:r>
              <a:rPr lang="en-US" dirty="0" smtClean="0"/>
              <a:t>In-degree: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810000" y="1676400"/>
          <a:ext cx="2252663" cy="1066800"/>
        </p:xfrm>
        <a:graphic>
          <a:graphicData uri="http://schemas.openxmlformats.org/presentationml/2006/ole">
            <p:oleObj spid="_x0000_s43010" name="Microsoft Equation 3.0" r:id="rId3" imgW="723600" imgH="34272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810000" y="3048000"/>
          <a:ext cx="2209800" cy="1046748"/>
        </p:xfrm>
        <a:graphic>
          <a:graphicData uri="http://schemas.openxmlformats.org/presentationml/2006/ole">
            <p:oleObj spid="_x0000_s43012" name="Microsoft Equation 3.0" r:id="rId4" imgW="723600" imgH="342720" progId="Equation.3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638800" y="3752850"/>
            <a:ext cx="2286000" cy="628710"/>
            <a:chOff x="5410202" y="610393"/>
            <a:chExt cx="2286000" cy="628710"/>
          </a:xfrm>
        </p:grpSpPr>
        <p:sp>
          <p:nvSpPr>
            <p:cNvPr id="8" name="TextBox 7"/>
            <p:cNvSpPr txBox="1"/>
            <p:nvPr/>
          </p:nvSpPr>
          <p:spPr>
            <a:xfrm>
              <a:off x="5410202" y="838993"/>
              <a:ext cx="22860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column </a:t>
              </a:r>
              <a:r>
                <a:rPr lang="en-US" sz="2000" i="1" dirty="0" smtClean="0"/>
                <a:t>v</a:t>
              </a:r>
              <a:r>
                <a:rPr lang="en-US" sz="2000" dirty="0" smtClean="0"/>
                <a:t>, not row</a:t>
              </a:r>
              <a:endParaRPr lang="en-US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5601496" y="648493"/>
              <a:ext cx="227806" cy="1516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7328274" y="12322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090274" y="19180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7937874" y="28324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71074" y="28324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66274" y="1918074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7"/>
            <a:endCxn id="10" idx="3"/>
          </p:cNvCxnSpPr>
          <p:nvPr/>
        </p:nvCxnSpPr>
        <p:spPr>
          <a:xfrm rot="5400000" flipH="1" flipV="1">
            <a:off x="7124700" y="1714500"/>
            <a:ext cx="254748" cy="330948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10" idx="5"/>
          </p:cNvCxnSpPr>
          <p:nvPr/>
        </p:nvCxnSpPr>
        <p:spPr>
          <a:xfrm rot="16200000" flipV="1">
            <a:off x="7886700" y="1714500"/>
            <a:ext cx="254748" cy="330948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2" idx="0"/>
          </p:cNvCxnSpPr>
          <p:nvPr/>
        </p:nvCxnSpPr>
        <p:spPr>
          <a:xfrm rot="5400000">
            <a:off x="8166474" y="2603874"/>
            <a:ext cx="304800" cy="152400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5"/>
            <a:endCxn id="12" idx="1"/>
          </p:cNvCxnSpPr>
          <p:nvPr/>
        </p:nvCxnSpPr>
        <p:spPr>
          <a:xfrm rot="16200000" flipH="1">
            <a:off x="7315200" y="2209800"/>
            <a:ext cx="483348" cy="940548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0"/>
            <a:endCxn id="14" idx="4"/>
          </p:cNvCxnSpPr>
          <p:nvPr/>
        </p:nvCxnSpPr>
        <p:spPr>
          <a:xfrm rot="16200000" flipV="1">
            <a:off x="6871074" y="2527674"/>
            <a:ext cx="304800" cy="304800"/>
          </a:xfrm>
          <a:prstGeom prst="line">
            <a:avLst/>
          </a:prstGeom>
          <a:ln w="28575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53200" y="4495800"/>
          <a:ext cx="222068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553200" y="6324600"/>
            <a:ext cx="2209800" cy="381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4495800"/>
            <a:ext cx="381000" cy="22098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Plot node degrees of every node</a:t>
            </a:r>
          </a:p>
          <a:p>
            <a:r>
              <a:rPr lang="en-US" dirty="0" smtClean="0"/>
              <a:t>Statistics: max, min, mean, variance, </a:t>
            </a:r>
            <a:r>
              <a:rPr lang="en-US" dirty="0" err="1" smtClean="0"/>
              <a:t>skewness</a:t>
            </a:r>
            <a:r>
              <a:rPr lang="en-US" dirty="0" smtClean="0"/>
              <a:t>, kurtosis</a:t>
            </a:r>
          </a:p>
          <a:p>
            <a:r>
              <a:rPr lang="en-US" dirty="0" smtClean="0"/>
              <a:t>Useful: classifying graphs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l="10345" t="12372" b="3084"/>
          <a:stretch>
            <a:fillRect/>
          </a:stretch>
        </p:blipFill>
        <p:spPr bwMode="auto">
          <a:xfrm>
            <a:off x="1905000" y="1219200"/>
            <a:ext cx="5943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724400" y="3733800"/>
            <a:ext cx="533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7338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i="1" dirty="0" smtClean="0"/>
              <a:t>average node degree</a:t>
            </a:r>
            <a:r>
              <a:rPr lang="en-US" dirty="0" smtClean="0"/>
              <a:t> of these two graphs.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4038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46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622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954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906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7"/>
            <a:endCxn id="6" idx="3"/>
          </p:cNvCxnSpPr>
          <p:nvPr/>
        </p:nvCxnSpPr>
        <p:spPr>
          <a:xfrm rot="5400000" flipH="1" flipV="1">
            <a:off x="1549026" y="4520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6" idx="5"/>
          </p:cNvCxnSpPr>
          <p:nvPr/>
        </p:nvCxnSpPr>
        <p:spPr>
          <a:xfrm rot="16200000" flipV="1">
            <a:off x="2311026" y="4520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 rot="5400000">
            <a:off x="2590800" y="54102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 rot="16200000" flipH="1">
            <a:off x="1739526" y="50161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>
          <a:xfrm rot="16200000" flipV="1">
            <a:off x="1295400" y="53340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3810000"/>
            <a:ext cx="296179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Degree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Average node degree:</a:t>
            </a:r>
          </a:p>
          <a:p>
            <a:endParaRPr lang="en-US" dirty="0" smtClean="0"/>
          </a:p>
          <a:p>
            <a:r>
              <a:rPr lang="en-US" dirty="0" err="1" smtClean="0"/>
              <a:t>Connectance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Intuition: How connected is it?</a:t>
            </a:r>
          </a:p>
          <a:p>
            <a:pPr lvl="1"/>
            <a:r>
              <a:rPr lang="en-US" dirty="0" smtClean="0"/>
              <a:t>Sparse graphs:</a:t>
            </a:r>
          </a:p>
          <a:p>
            <a:pPr lvl="1"/>
            <a:r>
              <a:rPr lang="en-US" dirty="0" smtClean="0"/>
              <a:t>Dense graphs: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62800" y="1447800"/>
            <a:ext cx="1828005" cy="1390710"/>
            <a:chOff x="5411026" y="838993"/>
            <a:chExt cx="2285176" cy="1390710"/>
          </a:xfrm>
        </p:grpSpPr>
        <p:sp>
          <p:nvSpPr>
            <p:cNvPr id="12" name="TextBox 11"/>
            <p:cNvSpPr txBox="1"/>
            <p:nvPr/>
          </p:nvSpPr>
          <p:spPr>
            <a:xfrm>
              <a:off x="6096002" y="838993"/>
              <a:ext cx="1600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# edges</a:t>
              </a:r>
              <a:endParaRPr lang="en-US" sz="2000" dirty="0"/>
            </a:p>
          </p:txBody>
        </p:sp>
        <p:cxnSp>
          <p:nvCxnSpPr>
            <p:cNvPr id="13" name="Straight Connector 12"/>
            <p:cNvCxnSpPr>
              <a:stCxn id="12" idx="1"/>
            </p:cNvCxnSpPr>
            <p:nvPr/>
          </p:nvCxnSpPr>
          <p:spPr>
            <a:xfrm rot="10800000" flipV="1">
              <a:off x="5601540" y="1039047"/>
              <a:ext cx="494463" cy="1047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2" y="1829593"/>
              <a:ext cx="1600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# vertices</a:t>
              </a:r>
              <a:endParaRPr lang="en-US" sz="2000" dirty="0"/>
            </a:p>
          </p:txBody>
        </p:sp>
        <p:cxnSp>
          <p:nvCxnSpPr>
            <p:cNvPr id="17" name="Straight Connector 16"/>
            <p:cNvCxnSpPr>
              <a:stCxn id="16" idx="1"/>
            </p:cNvCxnSpPr>
            <p:nvPr/>
          </p:nvCxnSpPr>
          <p:spPr>
            <a:xfrm rot="10800000">
              <a:off x="5411026" y="1829594"/>
              <a:ext cx="684976" cy="2000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791200" y="1524000"/>
          <a:ext cx="1613105" cy="1111250"/>
        </p:xfrm>
        <a:graphic>
          <a:graphicData uri="http://schemas.openxmlformats.org/presentationml/2006/ole">
            <p:oleObj spid="_x0000_s45062" name="Microsoft Equation 3.0" r:id="rId3" imgW="571320" imgH="39348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267200" y="2895600"/>
          <a:ext cx="1490384" cy="1206501"/>
        </p:xfrm>
        <a:graphic>
          <a:graphicData uri="http://schemas.openxmlformats.org/presentationml/2006/ole">
            <p:oleObj spid="_x0000_s45063" name="Microsoft Equation 3.0" r:id="rId4" imgW="533160" imgH="43164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77000" y="3276600"/>
            <a:ext cx="1905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</a:t>
            </a:r>
            <a:r>
              <a:rPr lang="en-US" sz="2000" dirty="0" smtClean="0"/>
              <a:t>cale by network size</a:t>
            </a:r>
            <a:endParaRPr lang="en-US" sz="2000" dirty="0"/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rot="10800000" flipV="1">
            <a:off x="5791200" y="3630542"/>
            <a:ext cx="685800" cy="179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4343400" y="5334000"/>
          <a:ext cx="2433638" cy="533400"/>
        </p:xfrm>
        <a:graphic>
          <a:graphicData uri="http://schemas.openxmlformats.org/presentationml/2006/ole">
            <p:oleObj spid="_x0000_s45065" name="Microsoft Equation 3.0" r:id="rId5" imgW="927000" imgH="203040" progId="Equation.3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4343400" y="6019800"/>
          <a:ext cx="2500313" cy="533400"/>
        </p:xfrm>
        <a:graphic>
          <a:graphicData uri="http://schemas.openxmlformats.org/presentationml/2006/ole">
            <p:oleObj spid="_x0000_s45066" name="Microsoft Equation 3.0" r:id="rId6" imgW="952200" imgH="20304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86600" y="5791200"/>
            <a:ext cx="1905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positive constant</a:t>
            </a:r>
            <a:endParaRPr lang="en-US" sz="2000" dirty="0"/>
          </a:p>
        </p:txBody>
      </p:sp>
      <p:cxnSp>
        <p:nvCxnSpPr>
          <p:cNvPr id="34" name="Straight Connector 33"/>
          <p:cNvCxnSpPr>
            <a:stCxn id="33" idx="1"/>
          </p:cNvCxnSpPr>
          <p:nvPr/>
        </p:nvCxnSpPr>
        <p:spPr>
          <a:xfrm rot="10800000" flipV="1">
            <a:off x="6781800" y="6145142"/>
            <a:ext cx="304800" cy="103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Distance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Paths, cycles, distance, breadth-first search, small world phenomenon, characteristic path length, graph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Paths &amp; Cycles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A </a:t>
            </a:r>
            <a:r>
              <a:rPr lang="en-US" sz="3600" b="1" spc="-1" dirty="0">
                <a:solidFill>
                  <a:srgbClr val="000000"/>
                </a:solidFill>
              </a:rPr>
              <a:t>path </a:t>
            </a:r>
            <a:r>
              <a:rPr lang="en-US" sz="3600" spc="-1" dirty="0">
                <a:solidFill>
                  <a:srgbClr val="000000"/>
                </a:solidFill>
              </a:rPr>
              <a:t>is a sequence of nodes where pairs of consecutive nodes are connected by an edge.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</a:rPr>
              <a:t> Directed graph: direction matters!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 A </a:t>
            </a:r>
            <a:r>
              <a:rPr lang="en-US" sz="3600" b="1" spc="-1" dirty="0">
                <a:solidFill>
                  <a:srgbClr val="000000"/>
                </a:solidFill>
              </a:rPr>
              <a:t>cycle </a:t>
            </a:r>
            <a:r>
              <a:rPr lang="en-US" sz="3600" spc="-1" dirty="0">
                <a:solidFill>
                  <a:srgbClr val="000000"/>
                </a:solidFill>
              </a:rPr>
              <a:t>is a path where the start node is also the end </a:t>
            </a:r>
            <a:r>
              <a:rPr lang="en-US" sz="3600" spc="-1" dirty="0" smtClean="0">
                <a:solidFill>
                  <a:srgbClr val="000000"/>
                </a:solidFill>
              </a:rPr>
              <a:t>node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67600" y="4495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0772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0104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05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7264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6" idx="5"/>
          </p:cNvCxnSpPr>
          <p:nvPr/>
        </p:nvCxnSpPr>
        <p:spPr>
          <a:xfrm rot="16200000" flipV="1">
            <a:off x="8026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8" idx="0"/>
          </p:cNvCxnSpPr>
          <p:nvPr/>
        </p:nvCxnSpPr>
        <p:spPr>
          <a:xfrm rot="5400000">
            <a:off x="8305800" y="58674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1"/>
          </p:cNvCxnSpPr>
          <p:nvPr/>
        </p:nvCxnSpPr>
        <p:spPr>
          <a:xfrm rot="16200000" flipH="1">
            <a:off x="7454526" y="54733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20" idx="4"/>
          </p:cNvCxnSpPr>
          <p:nvPr/>
        </p:nvCxnSpPr>
        <p:spPr>
          <a:xfrm rot="16200000" flipV="1">
            <a:off x="7010400" y="5791200"/>
            <a:ext cx="304800" cy="3048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2"/>
          <p:cNvSpPr/>
          <p:nvPr/>
        </p:nvSpPr>
        <p:spPr>
          <a:xfrm>
            <a:off x="3429000" y="6019800"/>
            <a:ext cx="3657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808080"/>
                </a:solidFill>
                <a:latin typeface="Cambria"/>
              </a:rPr>
              <a:t>Paths? Cycles?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</a:t>
            </a: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Distance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The </a:t>
            </a:r>
            <a:r>
              <a:rPr lang="en-US" sz="3600" b="1" spc="-1" dirty="0" smtClean="0">
                <a:solidFill>
                  <a:srgbClr val="000000"/>
                </a:solidFill>
              </a:rPr>
              <a:t>distance </a:t>
            </a:r>
            <a:r>
              <a:rPr lang="en-US" sz="3600" i="1" spc="-1" dirty="0" err="1" smtClean="0">
                <a:solidFill>
                  <a:srgbClr val="000000"/>
                </a:solidFill>
              </a:rPr>
              <a:t>d</a:t>
            </a:r>
            <a:r>
              <a:rPr lang="en-US" sz="3600" i="1" spc="-1" baseline="-25000" dirty="0" err="1" smtClean="0">
                <a:solidFill>
                  <a:srgbClr val="000000"/>
                </a:solidFill>
              </a:rPr>
              <a:t>v</a:t>
            </a:r>
            <a:r>
              <a:rPr lang="en-US" sz="3600" i="1" spc="-1" baseline="-25000" dirty="0" err="1" smtClean="0">
                <a:solidFill>
                  <a:srgbClr val="000000"/>
                </a:solidFill>
              </a:rPr>
              <a:t>,u</a:t>
            </a:r>
            <a:r>
              <a:rPr lang="en-US" sz="3600" i="1" spc="-1" dirty="0" smtClean="0">
                <a:solidFill>
                  <a:srgbClr val="000000"/>
                </a:solidFill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</a:rPr>
              <a:t>between </a:t>
            </a:r>
            <a:r>
              <a:rPr lang="en-US" sz="3600" spc="-1" dirty="0" smtClean="0">
                <a:solidFill>
                  <a:srgbClr val="000000"/>
                </a:solidFill>
              </a:rPr>
              <a:t>2 nodes in a graph = length of the shortest path linking the 2 nodes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i="1" spc="-1" dirty="0" smtClean="0">
                <a:solidFill>
                  <a:srgbClr val="000000"/>
                </a:solidFill>
              </a:rPr>
              <a:t>Note</a:t>
            </a:r>
            <a:r>
              <a:rPr lang="en-US" sz="3200" spc="-1" dirty="0" smtClean="0">
                <a:solidFill>
                  <a:srgbClr val="000000"/>
                </a:solidFill>
              </a:rPr>
              <a:t>: Need to find shortest path!</a:t>
            </a:r>
          </a:p>
        </p:txBody>
      </p:sp>
      <p:sp>
        <p:nvSpPr>
          <p:cNvPr id="16" name="Oval 15"/>
          <p:cNvSpPr/>
          <p:nvPr/>
        </p:nvSpPr>
        <p:spPr>
          <a:xfrm>
            <a:off x="7467600" y="4495800"/>
            <a:ext cx="609600" cy="609600"/>
          </a:xfrm>
          <a:prstGeom prst="ellips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5181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8077200" y="6096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010400" y="6096000"/>
            <a:ext cx="609600" cy="609600"/>
          </a:xfrm>
          <a:prstGeom prst="ellips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05600" y="5181600"/>
            <a:ext cx="609600" cy="609600"/>
          </a:xfrm>
          <a:prstGeom prst="ellips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7"/>
            <a:endCxn id="16" idx="3"/>
          </p:cNvCxnSpPr>
          <p:nvPr/>
        </p:nvCxnSpPr>
        <p:spPr>
          <a:xfrm rot="5400000" flipH="1" flipV="1">
            <a:off x="7264026" y="4978026"/>
            <a:ext cx="254748" cy="33094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6" idx="5"/>
          </p:cNvCxnSpPr>
          <p:nvPr/>
        </p:nvCxnSpPr>
        <p:spPr>
          <a:xfrm rot="16200000" flipV="1">
            <a:off x="8026026" y="49780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8" idx="0"/>
          </p:cNvCxnSpPr>
          <p:nvPr/>
        </p:nvCxnSpPr>
        <p:spPr>
          <a:xfrm rot="5400000">
            <a:off x="8305800" y="58674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5"/>
            <a:endCxn id="18" idx="1"/>
          </p:cNvCxnSpPr>
          <p:nvPr/>
        </p:nvCxnSpPr>
        <p:spPr>
          <a:xfrm rot="16200000" flipH="1">
            <a:off x="7454526" y="54733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20" idx="4"/>
          </p:cNvCxnSpPr>
          <p:nvPr/>
        </p:nvCxnSpPr>
        <p:spPr>
          <a:xfrm rot="16200000" flipV="1">
            <a:off x="7010400" y="5791200"/>
            <a:ext cx="304800" cy="30480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calculate the </a:t>
            </a:r>
            <a:r>
              <a:rPr lang="en-US" i="1" dirty="0" smtClean="0"/>
              <a:t>average distance</a:t>
            </a:r>
            <a:r>
              <a:rPr lang="en-US" dirty="0" smtClean="0"/>
              <a:t> from a node?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first-neighbors</a:t>
            </a:r>
          </a:p>
          <a:p>
            <a:r>
              <a:rPr lang="en-US" dirty="0" smtClean="0"/>
              <a:t>Explore neighbors’ neighbors</a:t>
            </a:r>
          </a:p>
          <a:p>
            <a:r>
              <a:rPr lang="en-US" dirty="0" smtClean="0"/>
              <a:t>Keep track of:</a:t>
            </a:r>
          </a:p>
          <a:p>
            <a:pPr lvl="1"/>
            <a:r>
              <a:rPr lang="en-US" dirty="0" smtClean="0"/>
              <a:t>nodes to explore (queue)</a:t>
            </a:r>
          </a:p>
          <a:p>
            <a:pPr lvl="1"/>
            <a:r>
              <a:rPr lang="en-US" dirty="0" smtClean="0"/>
              <a:t>visited nodes (set)</a:t>
            </a:r>
          </a:p>
        </p:txBody>
      </p:sp>
      <p:sp>
        <p:nvSpPr>
          <p:cNvPr id="10" name="Oval 9"/>
          <p:cNvSpPr/>
          <p:nvPr/>
        </p:nvSpPr>
        <p:spPr>
          <a:xfrm>
            <a:off x="7315200" y="4191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077200" y="4876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7924800" y="5791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0" y="5791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53200" y="4876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7"/>
            <a:endCxn id="10" idx="3"/>
          </p:cNvCxnSpPr>
          <p:nvPr/>
        </p:nvCxnSpPr>
        <p:spPr>
          <a:xfrm rot="5400000" flipH="1" flipV="1">
            <a:off x="7111626" y="46732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10" idx="5"/>
          </p:cNvCxnSpPr>
          <p:nvPr/>
        </p:nvCxnSpPr>
        <p:spPr>
          <a:xfrm rot="16200000" flipV="1">
            <a:off x="7873626" y="4673226"/>
            <a:ext cx="254748" cy="3309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2" idx="0"/>
          </p:cNvCxnSpPr>
          <p:nvPr/>
        </p:nvCxnSpPr>
        <p:spPr>
          <a:xfrm rot="5400000">
            <a:off x="8153400" y="5562600"/>
            <a:ext cx="304800" cy="152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5"/>
            <a:endCxn id="12" idx="1"/>
          </p:cNvCxnSpPr>
          <p:nvPr/>
        </p:nvCxnSpPr>
        <p:spPr>
          <a:xfrm rot="16200000" flipH="1">
            <a:off x="7302126" y="5168526"/>
            <a:ext cx="483348" cy="9405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0"/>
            <a:endCxn id="14" idx="4"/>
          </p:cNvCxnSpPr>
          <p:nvPr/>
        </p:nvCxnSpPr>
        <p:spPr>
          <a:xfrm rot="16200000" flipV="1">
            <a:off x="6858000" y="5486400"/>
            <a:ext cx="304800" cy="3048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4191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315200" y="41910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077200" y="4876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6553200" y="4876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077200" y="4876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6553200" y="4876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924800" y="5791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858000" y="5791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24800" y="5791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858000" y="5791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latin typeface="Calibri"/>
              </a:rPr>
              <a:t>Outline</a:t>
            </a:r>
            <a:endParaRPr lang="en-US" sz="5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(Review) Syllabus</a:t>
            </a: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Graph Theory &amp; Metrics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Basics</a:t>
            </a:r>
            <a:endParaRPr lang="en-US" sz="4000" spc="-1" dirty="0" smtClean="0">
              <a:solidFill>
                <a:srgbClr val="000000"/>
              </a:solidFill>
              <a:latin typeface="Cambria"/>
            </a:endParaRP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Node degree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Paths &amp; distance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Components</a:t>
            </a:r>
            <a:endParaRPr lang="en-US" sz="4000" b="0" strike="noStrike" spc="-1" dirty="0" smtClean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Lab 0: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github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Slack,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setup</a:t>
            </a: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Phenomenon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2 random people: path distance?</a:t>
            </a:r>
          </a:p>
          <a:p>
            <a:r>
              <a:rPr lang="en-US" dirty="0" err="1" smtClean="0"/>
              <a:t>Millgram</a:t>
            </a:r>
            <a:r>
              <a:rPr lang="en-US" dirty="0" smtClean="0"/>
              <a:t> 1967 &amp; following:</a:t>
            </a:r>
          </a:p>
          <a:p>
            <a:pPr lvl="1"/>
            <a:r>
              <a:rPr lang="en-US" dirty="0" smtClean="0"/>
              <a:t>296 “starters” forward a letter to a person through friends</a:t>
            </a:r>
          </a:p>
          <a:p>
            <a:pPr lvl="1"/>
            <a:r>
              <a:rPr lang="en-US" dirty="0" smtClean="0"/>
              <a:t>64 completed chains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“six degrees”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Reasonable, unproven</a:t>
            </a:r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191000"/>
            <a:ext cx="29921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6324600" y="5334000"/>
            <a:ext cx="21336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characteristic path length</a:t>
            </a:r>
            <a:r>
              <a:rPr lang="en-US" dirty="0" smtClean="0"/>
              <a:t> is the average shortest path length (average distance).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 </a:t>
            </a:r>
            <a:r>
              <a:rPr lang="en-US" b="1" dirty="0" smtClean="0"/>
              <a:t>efficiency</a:t>
            </a:r>
            <a:r>
              <a:rPr lang="en-US" dirty="0" smtClean="0"/>
              <a:t> measures how easily information is transferred.</a:t>
            </a:r>
            <a:endParaRPr lang="en-US" b="1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38400" y="3200400"/>
          <a:ext cx="3623609" cy="1130300"/>
        </p:xfrm>
        <a:graphic>
          <a:graphicData uri="http://schemas.openxmlformats.org/presentationml/2006/ole">
            <p:oleObj spid="_x0000_s46083" name="Microsoft Equation 3.0" r:id="rId3" imgW="1384200" imgH="431640" progId="Equation.3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0" y="4114800"/>
            <a:ext cx="2743200" cy="552510"/>
            <a:chOff x="1600202" y="743743"/>
            <a:chExt cx="2743200" cy="552510"/>
          </a:xfrm>
        </p:grpSpPr>
        <p:sp>
          <p:nvSpPr>
            <p:cNvPr id="10" name="TextBox 9"/>
            <p:cNvSpPr txBox="1"/>
            <p:nvPr/>
          </p:nvSpPr>
          <p:spPr>
            <a:xfrm>
              <a:off x="1600202" y="896143"/>
              <a:ext cx="2743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# possible node pairs</a:t>
              </a:r>
              <a:endParaRPr lang="en-US" sz="2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 flipH="1" flipV="1">
              <a:off x="2743202" y="743743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15000" y="3276600"/>
            <a:ext cx="3124200" cy="400110"/>
            <a:chOff x="1219202" y="896143"/>
            <a:chExt cx="312420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600202" y="896143"/>
              <a:ext cx="27432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distance from </a:t>
              </a:r>
              <a:r>
                <a:rPr lang="en-US" sz="2000" i="1" dirty="0" smtClean="0"/>
                <a:t>v</a:t>
              </a:r>
              <a:r>
                <a:rPr lang="en-US" sz="2000" dirty="0" smtClean="0"/>
                <a:t> to </a:t>
              </a:r>
              <a:r>
                <a:rPr lang="en-US" sz="2000" i="1" dirty="0" smtClean="0"/>
                <a:t>u</a:t>
              </a:r>
              <a:endParaRPr lang="en-US" sz="2000" dirty="0"/>
            </a:p>
          </p:txBody>
        </p:sp>
        <p:cxnSp>
          <p:nvCxnSpPr>
            <p:cNvPr id="16" name="Straight Connector 15"/>
            <p:cNvCxnSpPr>
              <a:stCxn id="15" idx="1"/>
            </p:cNvCxnSpPr>
            <p:nvPr/>
          </p:nvCxnSpPr>
          <p:spPr>
            <a:xfrm rot="10800000" flipV="1">
              <a:off x="1219202" y="1096197"/>
              <a:ext cx="381000" cy="1809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362200" y="5797550"/>
          <a:ext cx="3696426" cy="1060450"/>
        </p:xfrm>
        <a:graphic>
          <a:graphicData uri="http://schemas.openxmlformats.org/presentationml/2006/ole">
            <p:oleObj spid="_x0000_s46085" name="Microsoft Equation 3.0" r:id="rId4" imgW="15490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(E&amp;K 2.4.3):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 anchorCtr="0">
            <a:noAutofit/>
          </a:bodyPr>
          <a:lstStyle/>
          <a:p>
            <a:r>
              <a:rPr lang="en-US" dirty="0" smtClean="0"/>
              <a:t>Describe an example of a graph where the </a:t>
            </a:r>
            <a:r>
              <a:rPr lang="en-US" i="1" dirty="0" smtClean="0"/>
              <a:t>diameter</a:t>
            </a:r>
            <a:r>
              <a:rPr lang="en-US" dirty="0" smtClean="0"/>
              <a:t> is more than three times </a:t>
            </a:r>
            <a:r>
              <a:rPr lang="en-US" dirty="0" smtClean="0"/>
              <a:t>as large </a:t>
            </a:r>
            <a:r>
              <a:rPr lang="en-US" dirty="0" smtClean="0"/>
              <a:t>as the </a:t>
            </a:r>
            <a:r>
              <a:rPr lang="en-US" i="1" dirty="0" smtClean="0"/>
              <a:t>average distance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Connectedness, component, giant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Connectedness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z="3600" spc="-1" dirty="0">
                <a:solidFill>
                  <a:srgbClr val="000000"/>
                </a:solidFill>
              </a:rPr>
              <a:t>: </a:t>
            </a:r>
            <a:r>
              <a:rPr lang="en-US" sz="3600" spc="-1" dirty="0" smtClean="0">
                <a:solidFill>
                  <a:srgbClr val="000000"/>
                </a:solidFill>
              </a:rPr>
              <a:t>A graph (or </a:t>
            </a:r>
            <a:r>
              <a:rPr lang="en-US" sz="3600" spc="-1" dirty="0" err="1" smtClean="0">
                <a:solidFill>
                  <a:srgbClr val="000000"/>
                </a:solidFill>
              </a:rPr>
              <a:t>subgraph</a:t>
            </a:r>
            <a:r>
              <a:rPr lang="en-US" sz="3600" spc="-1" dirty="0" smtClean="0">
                <a:solidFill>
                  <a:srgbClr val="000000"/>
                </a:solidFill>
              </a:rPr>
              <a:t>) is </a:t>
            </a:r>
            <a:r>
              <a:rPr lang="en-US" sz="3600" b="1" spc="-1" dirty="0" smtClean="0">
                <a:solidFill>
                  <a:srgbClr val="000000"/>
                </a:solidFill>
              </a:rPr>
              <a:t>connected </a:t>
            </a:r>
            <a:r>
              <a:rPr lang="en-US" sz="3600" spc="-1" dirty="0" smtClean="0">
                <a:solidFill>
                  <a:srgbClr val="000000"/>
                </a:solidFill>
              </a:rPr>
              <a:t>if there is a path between </a:t>
            </a:r>
            <a:r>
              <a:rPr lang="en-US" sz="3600" i="1" spc="-1" dirty="0" smtClean="0">
                <a:solidFill>
                  <a:srgbClr val="000000"/>
                </a:solidFill>
              </a:rPr>
              <a:t>each pair </a:t>
            </a:r>
            <a:r>
              <a:rPr lang="en-US" sz="3600" spc="-1" dirty="0" smtClean="0">
                <a:solidFill>
                  <a:srgbClr val="000000"/>
                </a:solidFill>
              </a:rPr>
              <a:t>of nodes.</a:t>
            </a: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spc="-1" dirty="0" smtClean="0">
                <a:solidFill>
                  <a:srgbClr val="000000"/>
                </a:solidFill>
              </a:rPr>
              <a:t>If no path, this is </a:t>
            </a:r>
            <a:r>
              <a:rPr lang="en-US" sz="3600" b="1" spc="-1" dirty="0" smtClean="0">
                <a:solidFill>
                  <a:srgbClr val="000000"/>
                </a:solidFill>
              </a:rPr>
              <a:t>disconnected</a:t>
            </a:r>
            <a:r>
              <a:rPr lang="en-US" sz="3600" spc="-1" dirty="0" smtClean="0">
                <a:solidFill>
                  <a:srgbClr val="000000"/>
                </a:solidFill>
              </a:rPr>
              <a:t>.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0" y="3775197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6172200" y="1295400"/>
            <a:ext cx="2438400" cy="1066800"/>
            <a:chOff x="6172202" y="1295400"/>
            <a:chExt cx="2438400" cy="1066800"/>
          </a:xfrm>
        </p:grpSpPr>
        <p:sp>
          <p:nvSpPr>
            <p:cNvPr id="28" name="TextBox 27"/>
            <p:cNvSpPr txBox="1"/>
            <p:nvPr/>
          </p:nvSpPr>
          <p:spPr>
            <a:xfrm>
              <a:off x="6705602" y="1295400"/>
              <a:ext cx="19050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Not edge!</a:t>
              </a:r>
              <a:endParaRPr lang="en-US" sz="28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6172202" y="1828800"/>
              <a:ext cx="1066798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a </a:t>
            </a:r>
            <a:r>
              <a:rPr lang="en-US" b="1" dirty="0" smtClean="0"/>
              <a:t>connected component </a:t>
            </a:r>
            <a:r>
              <a:rPr lang="en-US" dirty="0" smtClean="0"/>
              <a:t>is a subset </a:t>
            </a:r>
            <a:r>
              <a:rPr lang="en-US" i="1" dirty="0" smtClean="0"/>
              <a:t>S </a:t>
            </a:r>
            <a:r>
              <a:rPr lang="en-US" dirty="0" smtClean="0"/>
              <a:t>of nodes where: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Every node in </a:t>
            </a:r>
            <a:r>
              <a:rPr lang="en-US" i="1" dirty="0" smtClean="0"/>
              <a:t>S</a:t>
            </a:r>
            <a:r>
              <a:rPr lang="en-US" dirty="0" smtClean="0"/>
              <a:t> has a </a:t>
            </a:r>
            <a:r>
              <a:rPr lang="en-US" b="1" dirty="0" smtClean="0">
                <a:solidFill>
                  <a:schemeClr val="accent1"/>
                </a:solidFill>
              </a:rPr>
              <a:t>path</a:t>
            </a:r>
            <a:r>
              <a:rPr lang="en-US" dirty="0" smtClean="0"/>
              <a:t> to every other</a:t>
            </a:r>
          </a:p>
          <a:p>
            <a:pPr marL="1200150" lvl="1" indent="-742950">
              <a:buFont typeface="+mj-lt"/>
              <a:buAutoNum type="arabicPeriod"/>
            </a:pPr>
            <a:endParaRPr lang="en-US" i="1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is not part of a larger subset </a:t>
            </a:r>
            <a:r>
              <a:rPr lang="en-US" i="1" dirty="0" smtClean="0"/>
              <a:t>S’ </a:t>
            </a:r>
            <a:r>
              <a:rPr lang="en-US" dirty="0" smtClean="0"/>
              <a:t>where property #1 holds</a:t>
            </a:r>
            <a:endParaRPr lang="en-US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81200" y="4114800"/>
          <a:ext cx="5486400" cy="609600"/>
        </p:xfrm>
        <a:graphic>
          <a:graphicData uri="http://schemas.openxmlformats.org/presentationml/2006/ole">
            <p:oleObj spid="_x0000_s26628" name="Microsoft Equation 3.0" r:id="rId3" imgW="2171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giant component</a:t>
            </a:r>
            <a:r>
              <a:rPr lang="en-US" dirty="0" smtClean="0"/>
              <a:t>: “connected component that contains a significant fraction of all the nodes”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Real-world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Random graphs (</a:t>
            </a:r>
            <a:r>
              <a:rPr lang="en-US" dirty="0" err="1" smtClean="0"/>
              <a:t>Erdos-Renyi</a:t>
            </a:r>
            <a:r>
              <a:rPr lang="en-US" dirty="0" smtClean="0"/>
              <a:t> model – more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Find the </a:t>
            </a:r>
            <a:r>
              <a:rPr lang="en-US" i="1" dirty="0" smtClean="0"/>
              <a:t>characteristic path length</a:t>
            </a:r>
            <a:r>
              <a:rPr lang="en-US" dirty="0" smtClean="0"/>
              <a:t> and </a:t>
            </a:r>
            <a:r>
              <a:rPr lang="en-US" i="1" dirty="0" smtClean="0"/>
              <a:t>efficiency</a:t>
            </a:r>
            <a:r>
              <a:rPr lang="en-US" dirty="0" smtClean="0"/>
              <a:t> of this graph.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3400" y="4038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54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9530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862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7"/>
            <a:endCxn id="6" idx="3"/>
          </p:cNvCxnSpPr>
          <p:nvPr/>
        </p:nvCxnSpPr>
        <p:spPr>
          <a:xfrm rot="5400000" flipH="1" flipV="1">
            <a:off x="4139826" y="4520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6" idx="5"/>
          </p:cNvCxnSpPr>
          <p:nvPr/>
        </p:nvCxnSpPr>
        <p:spPr>
          <a:xfrm rot="16200000" flipV="1">
            <a:off x="4901826" y="45208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 rot="5400000">
            <a:off x="5181600" y="54102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8" idx="1"/>
          </p:cNvCxnSpPr>
          <p:nvPr/>
        </p:nvCxnSpPr>
        <p:spPr>
          <a:xfrm rot="16200000" flipH="1">
            <a:off x="4330326" y="50161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>
          <a:xfrm rot="16200000" flipV="1">
            <a:off x="3886200" y="53340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(E&amp;K 2.4.1):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48768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400" dirty="0" smtClean="0"/>
              <a:t>A </a:t>
            </a:r>
            <a:r>
              <a:rPr lang="en-US" sz="2400" dirty="0" smtClean="0"/>
              <a:t>node X is </a:t>
            </a:r>
            <a:r>
              <a:rPr lang="en-US" sz="2400" b="1" dirty="0" smtClean="0"/>
              <a:t>pivotal </a:t>
            </a:r>
            <a:r>
              <a:rPr lang="en-US" sz="2400" dirty="0" smtClean="0"/>
              <a:t>for a pair of distinct </a:t>
            </a:r>
            <a:r>
              <a:rPr lang="en-US" sz="2400" dirty="0" smtClean="0"/>
              <a:t>nodes Y </a:t>
            </a:r>
            <a:r>
              <a:rPr lang="en-US" sz="2400" dirty="0" smtClean="0"/>
              <a:t>and Z if X lies on every shortest path between Y </a:t>
            </a:r>
            <a:r>
              <a:rPr lang="en-US" sz="2400" dirty="0" smtClean="0"/>
              <a:t>and </a:t>
            </a:r>
            <a:r>
              <a:rPr lang="en-US" sz="2400" dirty="0" smtClean="0"/>
              <a:t>Z (and X is not equal </a:t>
            </a:r>
            <a:r>
              <a:rPr lang="en-US" sz="2400" dirty="0" smtClean="0"/>
              <a:t>to either </a:t>
            </a:r>
            <a:r>
              <a:rPr lang="en-US" sz="2400" dirty="0" smtClean="0"/>
              <a:t>Y or Z</a:t>
            </a:r>
            <a:r>
              <a:rPr lang="en-US" sz="2400" dirty="0" smtClean="0"/>
              <a:t>).</a:t>
            </a:r>
          </a:p>
          <a:p>
            <a:pPr algn="l"/>
            <a:endParaRPr lang="en-US" sz="2400" dirty="0" smtClean="0"/>
          </a:p>
          <a:p>
            <a:r>
              <a:rPr lang="en-US" dirty="0" smtClean="0"/>
              <a:t>Give </a:t>
            </a:r>
            <a:r>
              <a:rPr lang="en-US" dirty="0" smtClean="0"/>
              <a:t>an example of a graph in which every node is pivotal for at least two </a:t>
            </a:r>
            <a:r>
              <a:rPr lang="en-US" dirty="0" smtClean="0"/>
              <a:t>different pairs </a:t>
            </a:r>
            <a:r>
              <a:rPr lang="en-US" dirty="0" smtClean="0"/>
              <a:t>of nodes. 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 smtClean="0"/>
              <a:t>your answer.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(E&amp;K 2.4.2):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48768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400" dirty="0" smtClean="0"/>
              <a:t>A node X is a </a:t>
            </a:r>
            <a:r>
              <a:rPr lang="en-US" sz="2400" b="1" dirty="0" smtClean="0"/>
              <a:t>gatekeeper </a:t>
            </a:r>
            <a:r>
              <a:rPr lang="en-US" sz="2400" dirty="0" smtClean="0"/>
              <a:t>if for some other two nodes Y and Z, every path from Y to Z passes through X.</a:t>
            </a:r>
          </a:p>
          <a:p>
            <a:pPr algn="l"/>
            <a:r>
              <a:rPr lang="en-US" sz="2400" dirty="0" smtClean="0"/>
              <a:t>A </a:t>
            </a:r>
            <a:r>
              <a:rPr lang="en-US" sz="2400" dirty="0" smtClean="0"/>
              <a:t>node X is a </a:t>
            </a:r>
            <a:r>
              <a:rPr lang="en-US" sz="2400" b="1" dirty="0" smtClean="0"/>
              <a:t>local gatekeeper </a:t>
            </a:r>
            <a:r>
              <a:rPr lang="en-US" sz="2400" dirty="0" smtClean="0"/>
              <a:t>if </a:t>
            </a:r>
            <a:r>
              <a:rPr lang="en-US" sz="2400" dirty="0" smtClean="0"/>
              <a:t>there are </a:t>
            </a:r>
            <a:r>
              <a:rPr lang="en-US" sz="2400" dirty="0" smtClean="0"/>
              <a:t>two neighbors of X, say Y and Z, that are not connected by an </a:t>
            </a:r>
            <a:r>
              <a:rPr lang="en-US" sz="2400" dirty="0" smtClean="0"/>
              <a:t>edge.</a:t>
            </a:r>
          </a:p>
          <a:p>
            <a:endParaRPr lang="en-US" dirty="0" smtClean="0"/>
          </a:p>
          <a:p>
            <a:r>
              <a:rPr lang="en-US" dirty="0" smtClean="0"/>
              <a:t>Give </a:t>
            </a:r>
            <a:r>
              <a:rPr lang="en-US" dirty="0" smtClean="0"/>
              <a:t>an example (together with an explanation) of a graph </a:t>
            </a:r>
            <a:r>
              <a:rPr lang="en-US" dirty="0" smtClean="0"/>
              <a:t>in which </a:t>
            </a:r>
            <a:r>
              <a:rPr lang="en-US" dirty="0" smtClean="0"/>
              <a:t>more </a:t>
            </a:r>
            <a:r>
              <a:rPr lang="en-US" dirty="0" smtClean="0"/>
              <a:t>than half </a:t>
            </a:r>
            <a:r>
              <a:rPr lang="en-US" dirty="0" smtClean="0"/>
              <a:t>of all </a:t>
            </a:r>
            <a:r>
              <a:rPr lang="en-US" dirty="0" smtClean="0"/>
              <a:t>nodes </a:t>
            </a:r>
            <a:r>
              <a:rPr lang="en-US" dirty="0" smtClean="0"/>
              <a:t>are gatekeepers.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1F497D"/>
                </a:solidFill>
                <a:latin typeface="Calibri"/>
              </a:rPr>
              <a:t>Syllabus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On </a:t>
            </a:r>
            <a:r>
              <a:rPr lang="en-US" sz="2000" b="0" strike="noStrike" spc="-1" dirty="0" err="1">
                <a:solidFill>
                  <a:srgbClr val="8B8B8B"/>
                </a:solidFill>
                <a:latin typeface="Cambria"/>
              </a:rPr>
              <a:t>github</a:t>
            </a: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: </a:t>
            </a:r>
            <a:r>
              <a:rPr lang="en-US" sz="2800" b="0" u="sng" strike="noStrike" spc="-1" dirty="0">
                <a:solidFill>
                  <a:srgbClr val="8B8BFF"/>
                </a:solidFill>
                <a:uFillTx/>
                <a:latin typeface="Cambria"/>
                <a:hlinkClick r:id="rId2"/>
              </a:rPr>
              <a:t>https://github.com/dragonstw/socialnets18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small" spc="-1" dirty="0" smtClean="0">
                <a:solidFill>
                  <a:srgbClr val="1F497D"/>
                </a:solidFill>
                <a:latin typeface="Calibri"/>
              </a:rPr>
              <a:t>Assignment 0: Setup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4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74560" y="30590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On </a:t>
            </a:r>
            <a:r>
              <a:rPr lang="en-US" sz="2000" b="0" strike="noStrike" spc="-1" dirty="0" err="1">
                <a:solidFill>
                  <a:srgbClr val="8B8B8B"/>
                </a:solidFill>
                <a:latin typeface="Cambria"/>
              </a:rPr>
              <a:t>github</a:t>
            </a:r>
            <a:r>
              <a:rPr lang="en-US" sz="2000" b="0" strike="noStrike" spc="-1" dirty="0">
                <a:solidFill>
                  <a:srgbClr val="8B8B8B"/>
                </a:solidFill>
                <a:latin typeface="Cambria"/>
              </a:rPr>
              <a:t>: </a:t>
            </a:r>
            <a:r>
              <a:rPr lang="en-US" sz="2800" b="0" u="sng" strike="noStrike" spc="-1" dirty="0" smtClean="0">
                <a:solidFill>
                  <a:srgbClr val="8B8BFF"/>
                </a:solidFill>
                <a:uFillTx/>
                <a:latin typeface="Cambria"/>
                <a:hlinkClick r:id="rId2"/>
              </a:rPr>
              <a:t>https://github.com/dragonstw/socialnets18/assignments/assignment0.md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5172217"/>
            <a:ext cx="6248400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Push your branch named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  develop-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</a:rPr>
              <a:t>firstnamefathersname</a:t>
            </a:r>
            <a:endParaRPr lang="en-US" sz="2400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by 12AM (Midnight) tonight!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40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1F497D"/>
                </a:solidFill>
              </a:rPr>
              <a:t>Graph Theory Basics</a:t>
            </a:r>
            <a:r>
              <a:rPr lang="en-US" b="0" spc="-1" dirty="0" smtClean="0">
                <a:solidFill>
                  <a:srgbClr val="000000"/>
                </a:solidFill>
                <a:latin typeface="Cambria"/>
              </a:rPr>
              <a:t/>
            </a:r>
            <a:br>
              <a:rPr lang="en-US" b="0" spc="-1" dirty="0" smtClean="0">
                <a:solidFill>
                  <a:srgbClr val="000000"/>
                </a:solidFill>
                <a:latin typeface="Cambria"/>
              </a:rPr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Graph, Node, Edge, Adjacency Matrix, Directed, Undirected, Weighted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Network=Graph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u="sng" strike="noStrike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trike="noStrike" spc="-1" dirty="0" smtClean="0">
                <a:solidFill>
                  <a:srgbClr val="000000"/>
                </a:solidFill>
                <a:latin typeface="Cambria"/>
              </a:rPr>
              <a:t>graph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G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is a 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mbria"/>
              </a:rPr>
              <a:t>tuple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V, E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connect vertices in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u="sng" spc="-1" dirty="0" err="1" smtClean="0">
                <a:solidFill>
                  <a:srgbClr val="000000"/>
                </a:solidFill>
                <a:latin typeface="Cambria"/>
              </a:rPr>
              <a:t>Dfn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: A </a:t>
            </a:r>
            <a:r>
              <a:rPr lang="en-US" sz="4000" b="1" spc="-1" dirty="0" smtClean="0">
                <a:solidFill>
                  <a:srgbClr val="000000"/>
                </a:solidFill>
                <a:latin typeface="Cambria"/>
              </a:rPr>
              <a:t>neighbor set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is the set of vertices adjacent to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477000" y="381000"/>
            <a:ext cx="2667000" cy="1295401"/>
            <a:chOff x="6477000" y="381000"/>
            <a:chExt cx="2667000" cy="1295401"/>
          </a:xfrm>
        </p:grpSpPr>
        <p:sp>
          <p:nvSpPr>
            <p:cNvPr id="32" name="TextBox 31"/>
            <p:cNvSpPr txBox="1"/>
            <p:nvPr/>
          </p:nvSpPr>
          <p:spPr>
            <a:xfrm>
              <a:off x="6477000" y="381000"/>
              <a:ext cx="2667000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 set of objects/ individuals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553200" y="1371601"/>
              <a:ext cx="304801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19800" y="2209800"/>
            <a:ext cx="2887682" cy="1639907"/>
            <a:chOff x="6019800" y="2209800"/>
            <a:chExt cx="2887682" cy="1639907"/>
          </a:xfrm>
        </p:grpSpPr>
        <p:sp>
          <p:nvSpPr>
            <p:cNvPr id="38" name="TextBox 37"/>
            <p:cNvSpPr txBox="1"/>
            <p:nvPr/>
          </p:nvSpPr>
          <p:spPr>
            <a:xfrm>
              <a:off x="6019800" y="2895600"/>
              <a:ext cx="2887682" cy="9541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Set of links between objects</a:t>
              </a:r>
              <a:endParaRPr lang="en-US" sz="28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6200000" flipV="1">
              <a:off x="6819902" y="2476499"/>
              <a:ext cx="685801" cy="152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1029" name="Microsoft Equation 3.0" r:id="rId3" imgW="1955520" imgH="203040" progId="Equation.3">
              <p:embed/>
            </p:oleObj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Adjacency Matrix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N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 pre-calc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6670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86200" y="1676400"/>
          <a:ext cx="5181596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Review: Undirected/Directed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144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7"/>
            <a:endCxn id="4" idx="3"/>
          </p:cNvCxnSpPr>
          <p:nvPr/>
        </p:nvCxnSpPr>
        <p:spPr>
          <a:xfrm rot="5400000" flipH="1" flipV="1">
            <a:off x="2082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4" idx="5"/>
          </p:cNvCxnSpPr>
          <p:nvPr/>
        </p:nvCxnSpPr>
        <p:spPr>
          <a:xfrm rot="16200000" flipV="1">
            <a:off x="2844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124200" y="28194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 rot="16200000" flipH="1">
            <a:off x="2272926" y="24253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8" idx="4"/>
          </p:cNvCxnSpPr>
          <p:nvPr/>
        </p:nvCxnSpPr>
        <p:spPr>
          <a:xfrm rot="16200000" flipV="1">
            <a:off x="1828800" y="27432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1447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66294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626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7"/>
            <a:endCxn id="14" idx="3"/>
          </p:cNvCxnSpPr>
          <p:nvPr/>
        </p:nvCxnSpPr>
        <p:spPr>
          <a:xfrm rot="5400000" flipH="1" flipV="1">
            <a:off x="5816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1"/>
            <a:endCxn id="14" idx="5"/>
          </p:cNvCxnSpPr>
          <p:nvPr/>
        </p:nvCxnSpPr>
        <p:spPr>
          <a:xfrm rot="16200000" flipV="1">
            <a:off x="6578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4"/>
            <a:endCxn id="16" idx="0"/>
          </p:cNvCxnSpPr>
          <p:nvPr/>
        </p:nvCxnSpPr>
        <p:spPr>
          <a:xfrm rot="5400000">
            <a:off x="6858000" y="2819400"/>
            <a:ext cx="304800" cy="1524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  <a:endCxn id="16" idx="1"/>
          </p:cNvCxnSpPr>
          <p:nvPr/>
        </p:nvCxnSpPr>
        <p:spPr>
          <a:xfrm rot="16200000" flipH="1">
            <a:off x="6006726" y="2425326"/>
            <a:ext cx="483348" cy="9405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8" idx="4"/>
          </p:cNvCxnSpPr>
          <p:nvPr/>
        </p:nvCxnSpPr>
        <p:spPr>
          <a:xfrm rot="16200000" flipV="1">
            <a:off x="5562600" y="2743200"/>
            <a:ext cx="304800" cy="3048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2"/>
          <p:cNvSpPr txBox="1"/>
          <p:nvPr/>
        </p:nvSpPr>
        <p:spPr>
          <a:xfrm>
            <a:off x="457200" y="3810000"/>
            <a:ext cx="8229240" cy="231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Edges: defined by 2 vertices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and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u</a:t>
            </a:r>
            <a:endParaRPr lang="en-US" sz="4000" b="0" strike="noStrike" spc="-1" dirty="0" smtClean="0">
              <a:solidFill>
                <a:srgbClr val="000000"/>
              </a:solidFill>
              <a:latin typeface="Cambria"/>
            </a:endParaRP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Undirected: unordered (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u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Directed: ordered (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v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, </a:t>
            </a:r>
            <a:r>
              <a:rPr lang="en-US" sz="4000" b="0" i="1" strike="noStrike" spc="-1" dirty="0" smtClean="0">
                <a:solidFill>
                  <a:srgbClr val="000000"/>
                </a:solidFill>
                <a:latin typeface="Cambria"/>
              </a:rPr>
              <a:t>u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mbri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1F497D"/>
                </a:solidFill>
                <a:latin typeface="Calibri"/>
              </a:rPr>
              <a:t>Weighted Graphs</a:t>
            </a: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144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7"/>
            <a:endCxn id="4" idx="3"/>
          </p:cNvCxnSpPr>
          <p:nvPr/>
        </p:nvCxnSpPr>
        <p:spPr>
          <a:xfrm rot="5400000" flipH="1" flipV="1">
            <a:off x="2082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4" idx="5"/>
          </p:cNvCxnSpPr>
          <p:nvPr/>
        </p:nvCxnSpPr>
        <p:spPr>
          <a:xfrm rot="16200000" flipV="1">
            <a:off x="2844426" y="1930026"/>
            <a:ext cx="254748" cy="330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124200" y="2819400"/>
            <a:ext cx="304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 rot="16200000" flipH="1">
            <a:off x="2272926" y="2425326"/>
            <a:ext cx="483348" cy="940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8" idx="4"/>
          </p:cNvCxnSpPr>
          <p:nvPr/>
        </p:nvCxnSpPr>
        <p:spPr>
          <a:xfrm rot="16200000" flipV="1">
            <a:off x="1828800" y="2743200"/>
            <a:ext cx="3048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14478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94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62600" y="30480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0" y="2133600"/>
            <a:ext cx="609600" cy="609600"/>
          </a:xfrm>
          <a:prstGeom prst="ellipse">
            <a:avLst/>
          </a:prstGeom>
          <a:ln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7"/>
            <a:endCxn id="14" idx="3"/>
          </p:cNvCxnSpPr>
          <p:nvPr/>
        </p:nvCxnSpPr>
        <p:spPr>
          <a:xfrm rot="5400000" flipH="1" flipV="1">
            <a:off x="5816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1"/>
            <a:endCxn id="14" idx="5"/>
          </p:cNvCxnSpPr>
          <p:nvPr/>
        </p:nvCxnSpPr>
        <p:spPr>
          <a:xfrm rot="16200000" flipV="1">
            <a:off x="6578226" y="1930026"/>
            <a:ext cx="254748" cy="3309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4"/>
            <a:endCxn id="16" idx="0"/>
          </p:cNvCxnSpPr>
          <p:nvPr/>
        </p:nvCxnSpPr>
        <p:spPr>
          <a:xfrm rot="5400000">
            <a:off x="6858000" y="2819400"/>
            <a:ext cx="304800" cy="1524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  <a:endCxn id="16" idx="1"/>
          </p:cNvCxnSpPr>
          <p:nvPr/>
        </p:nvCxnSpPr>
        <p:spPr>
          <a:xfrm rot="16200000" flipH="1">
            <a:off x="6006726" y="2425326"/>
            <a:ext cx="483348" cy="940548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8" idx="4"/>
          </p:cNvCxnSpPr>
          <p:nvPr/>
        </p:nvCxnSpPr>
        <p:spPr>
          <a:xfrm rot="16200000" flipV="1">
            <a:off x="5562600" y="2743200"/>
            <a:ext cx="304800" cy="304800"/>
          </a:xfrm>
          <a:prstGeom prst="line">
            <a:avLst/>
          </a:prstGeom>
          <a:ln w="28575"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2"/>
          <p:cNvSpPr txBox="1"/>
          <p:nvPr/>
        </p:nvSpPr>
        <p:spPr>
          <a:xfrm>
            <a:off x="457200" y="3810000"/>
            <a:ext cx="8229240" cy="231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Weight for each edge </a:t>
            </a:r>
            <a:r>
              <a:rPr lang="en-US" sz="4000" i="1" spc="-1" dirty="0" smtClean="0">
                <a:solidFill>
                  <a:srgbClr val="000000"/>
                </a:solidFill>
                <a:latin typeface="Cambria"/>
              </a:rPr>
              <a:t>e 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= (</a:t>
            </a:r>
            <a:r>
              <a:rPr lang="en-US" sz="4000" i="1" spc="-1" dirty="0" err="1" smtClean="0">
                <a:solidFill>
                  <a:srgbClr val="000000"/>
                </a:solidFill>
                <a:latin typeface="Cambria"/>
              </a:rPr>
              <a:t>v,u</a:t>
            </a:r>
            <a:r>
              <a:rPr lang="en-US" sz="4000" spc="-1" dirty="0" smtClean="0">
                <a:solidFill>
                  <a:srgbClr val="000000"/>
                </a:solidFill>
                <a:latin typeface="Cambria"/>
              </a:rPr>
              <a:t>)</a:t>
            </a:r>
            <a:endParaRPr lang="en-US" sz="4000" b="0" strike="noStrike" spc="-1" dirty="0" smtClean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1752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1752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2743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2743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2514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86400" y="1752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29400" y="1752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10400" y="2743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81600" y="2743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0" y="2514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59" name="Text Placeholder 4"/>
          <p:cNvSpPr txBox="1">
            <a:spLocks/>
          </p:cNvSpPr>
          <p:nvPr/>
        </p:nvSpPr>
        <p:spPr>
          <a:xfrm>
            <a:off x="1219200" y="4572000"/>
            <a:ext cx="6400800" cy="180498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w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B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)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w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2800" b="0" i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en-US" sz="2800" b="0" i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J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)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=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0" name="Text Placeholder 4"/>
          <p:cNvSpPr txBox="1">
            <a:spLocks/>
          </p:cNvSpPr>
          <p:nvPr/>
        </p:nvSpPr>
        <p:spPr>
          <a:xfrm>
            <a:off x="2590800" y="4572000"/>
            <a:ext cx="6400800" cy="180498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0.3</a:t>
            </a:r>
            <a:endParaRPr kumimoji="0" lang="en-US" sz="2800" b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0.4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0</a:t>
            </a:r>
            <a:endParaRPr kumimoji="0" lang="en-US" sz="28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Degree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degree, In- and Out-degree, Degree distribution, </a:t>
            </a:r>
            <a:r>
              <a:rPr lang="en-US" dirty="0" smtClean="0"/>
              <a:t>average </a:t>
            </a:r>
            <a:r>
              <a:rPr lang="en-US" dirty="0" smtClean="0"/>
              <a:t>degree, </a:t>
            </a:r>
            <a:r>
              <a:rPr lang="en-US" dirty="0" err="1" smtClean="0"/>
              <a:t>connectance</a:t>
            </a:r>
            <a:r>
              <a:rPr lang="en-US" dirty="0" smtClean="0"/>
              <a:t>, sparse, dense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1081</Words>
  <Application>LibreOffice/5.4.3.2$Linux_X86_64 LibreOffice_project/40m0$Build-2</Application>
  <PresentationFormat>On-screen Show (4:3)</PresentationFormat>
  <Paragraphs>351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1_Office Theme</vt:lpstr>
      <vt:lpstr>Microsoft Equation 3.0</vt:lpstr>
      <vt:lpstr>Slide 1</vt:lpstr>
      <vt:lpstr>Slide 2</vt:lpstr>
      <vt:lpstr>Slide 3</vt:lpstr>
      <vt:lpstr>Graph Theory Basics </vt:lpstr>
      <vt:lpstr>Slide 5</vt:lpstr>
      <vt:lpstr>Slide 6</vt:lpstr>
      <vt:lpstr>Slide 7</vt:lpstr>
      <vt:lpstr>Slide 8</vt:lpstr>
      <vt:lpstr>Node Degree</vt:lpstr>
      <vt:lpstr>Slide 10</vt:lpstr>
      <vt:lpstr>Directed: In- &amp; Out-Degree</vt:lpstr>
      <vt:lpstr>Degree Distribution</vt:lpstr>
      <vt:lpstr>Individual Exercise:</vt:lpstr>
      <vt:lpstr>More Degree Metrics</vt:lpstr>
      <vt:lpstr>Paths and Distance</vt:lpstr>
      <vt:lpstr>Slide 16</vt:lpstr>
      <vt:lpstr>Slide 17</vt:lpstr>
      <vt:lpstr>Think-Pair-Share:</vt:lpstr>
      <vt:lpstr>Breadth-First Search (BFS)</vt:lpstr>
      <vt:lpstr>Small-world Phenomenon</vt:lpstr>
      <vt:lpstr>Distance-based Metrics</vt:lpstr>
      <vt:lpstr>Group Exercise (E&amp;K 2.4.3):</vt:lpstr>
      <vt:lpstr>Components</vt:lpstr>
      <vt:lpstr>Slide 24</vt:lpstr>
      <vt:lpstr>Components</vt:lpstr>
      <vt:lpstr>Giant Components</vt:lpstr>
      <vt:lpstr>Individual Exercise:</vt:lpstr>
      <vt:lpstr>Group Exercise (E&amp;K 2.4.1):</vt:lpstr>
      <vt:lpstr>Group Exercise (E&amp;K 2.4.2):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73</cp:revision>
  <dcterms:created xsi:type="dcterms:W3CDTF">2018-03-07T10:46:38Z</dcterms:created>
  <dcterms:modified xsi:type="dcterms:W3CDTF">2018-03-14T10:55:20Z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