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  <p:sldMasterId id="2147483661" r:id="rId2"/>
    <p:sldMasterId id="2147483735" r:id="rId3"/>
  </p:sldMasterIdLst>
  <p:notesMasterIdLst>
    <p:notesMasterId r:id="rId26"/>
  </p:notesMasterIdLst>
  <p:sldIdLst>
    <p:sldId id="256" r:id="rId4"/>
    <p:sldId id="299" r:id="rId5"/>
    <p:sldId id="287" r:id="rId6"/>
    <p:sldId id="308" r:id="rId7"/>
    <p:sldId id="283" r:id="rId8"/>
    <p:sldId id="288" r:id="rId9"/>
    <p:sldId id="289" r:id="rId10"/>
    <p:sldId id="298" r:id="rId11"/>
    <p:sldId id="302" r:id="rId12"/>
    <p:sldId id="306" r:id="rId13"/>
    <p:sldId id="307" r:id="rId14"/>
    <p:sldId id="309" r:id="rId15"/>
    <p:sldId id="303" r:id="rId16"/>
    <p:sldId id="304" r:id="rId17"/>
    <p:sldId id="305" r:id="rId18"/>
    <p:sldId id="301" r:id="rId19"/>
    <p:sldId id="310" r:id="rId20"/>
    <p:sldId id="311" r:id="rId21"/>
    <p:sldId id="313" r:id="rId22"/>
    <p:sldId id="312" r:id="rId23"/>
    <p:sldId id="314" r:id="rId24"/>
    <p:sldId id="320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65" autoAdjust="0"/>
    <p:restoredTop sz="87015" autoAdjust="0"/>
  </p:normalViewPr>
  <p:slideViewPr>
    <p:cSldViewPr>
      <p:cViewPr>
        <p:scale>
          <a:sx n="75" d="100"/>
          <a:sy n="75" d="100"/>
        </p:scale>
        <p:origin x="-792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</a:t>
            </a:r>
            <a:r>
              <a:rPr lang="en-US" baseline="0" dirty="0" smtClean="0"/>
              <a:t> people are part of the giant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coeff</a:t>
            </a:r>
            <a:r>
              <a:rPr lang="en-US" baseline="0" dirty="0" smtClean="0"/>
              <a:t>: 6/18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</a:t>
            </a:r>
          </a:p>
          <a:p>
            <a:r>
              <a:rPr lang="en-US" dirty="0" smtClean="0"/>
              <a:t>A: CD, BC </a:t>
            </a:r>
          </a:p>
          <a:p>
            <a:r>
              <a:rPr lang="en-US" dirty="0" smtClean="0"/>
              <a:t>B: AC</a:t>
            </a:r>
          </a:p>
          <a:p>
            <a:r>
              <a:rPr lang="en-US" dirty="0" smtClean="0"/>
              <a:t>C:</a:t>
            </a:r>
            <a:r>
              <a:rPr lang="en-US" baseline="0" dirty="0" smtClean="0"/>
              <a:t> </a:t>
            </a:r>
            <a:r>
              <a:rPr lang="en-US" dirty="0" smtClean="0"/>
              <a:t>AD, AB</a:t>
            </a:r>
          </a:p>
          <a:p>
            <a:r>
              <a:rPr lang="en-US" dirty="0" smtClean="0"/>
              <a:t>D: AC</a:t>
            </a:r>
          </a:p>
          <a:p>
            <a:r>
              <a:rPr lang="en-US" dirty="0" smtClean="0"/>
              <a:t>E:</a:t>
            </a:r>
          </a:p>
          <a:p>
            <a:r>
              <a:rPr lang="en-US" dirty="0" smtClean="0"/>
              <a:t>F:</a:t>
            </a:r>
          </a:p>
          <a:p>
            <a:r>
              <a:rPr lang="en-US" dirty="0" smtClean="0"/>
              <a:t>G:</a:t>
            </a:r>
          </a:p>
          <a:p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A:</a:t>
            </a:r>
            <a:r>
              <a:rPr lang="en-US" baseline="0" dirty="0" smtClean="0"/>
              <a:t> 6, B: 6, C: 3, D: 1, E: 1, F: 1, G: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Cliques</a:t>
            </a:r>
          </a:p>
          <a:p>
            <a:r>
              <a:rPr lang="en-US" baseline="0" dirty="0" smtClean="0"/>
              <a:t>ABC, ACD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Granovetter’s</a:t>
            </a:r>
            <a:r>
              <a:rPr lang="en-US" dirty="0" smtClean="0"/>
              <a:t> work in the 1960s found that acquaintances</a:t>
            </a:r>
            <a:r>
              <a:rPr lang="en-US" baseline="0" dirty="0" smtClean="0"/>
              <a:t> are more often the immediate cause of finding jobs.</a:t>
            </a:r>
          </a:p>
          <a:p>
            <a:r>
              <a:rPr lang="en-US" baseline="0" dirty="0" smtClean="0"/>
              <a:t>This doesn’t negate the fact that good friends can help you improve yourself for a job, or may be more trustworthy in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 Neighborhood</a:t>
            </a:r>
            <a:r>
              <a:rPr lang="en-US" baseline="0" dirty="0" smtClean="0"/>
              <a:t> </a:t>
            </a:r>
            <a:r>
              <a:rPr lang="en-US" baseline="0" dirty="0" smtClean="0"/>
              <a:t>overlap = </a:t>
            </a:r>
            <a:r>
              <a:rPr lang="en-US" baseline="0" dirty="0" smtClean="0"/>
              <a:t>¼</a:t>
            </a:r>
            <a:endParaRPr lang="en-US" dirty="0" smtClean="0"/>
          </a:p>
          <a:p>
            <a:r>
              <a:rPr lang="en-US" dirty="0" smtClean="0"/>
              <a:t>Neighbors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B: G, F, A, </a:t>
            </a:r>
            <a:r>
              <a:rPr lang="en-US" dirty="0" smtClean="0"/>
              <a:t>(C)</a:t>
            </a:r>
            <a:endParaRPr lang="en-US" dirty="0" smtClean="0"/>
          </a:p>
          <a:p>
            <a:r>
              <a:rPr lang="en-US" dirty="0" smtClean="0"/>
              <a:t>C: </a:t>
            </a:r>
            <a:r>
              <a:rPr lang="en-US" dirty="0" smtClean="0"/>
              <a:t>(B),</a:t>
            </a:r>
            <a:r>
              <a:rPr lang="en-US" baseline="0" dirty="0" smtClean="0"/>
              <a:t> </a:t>
            </a:r>
            <a:r>
              <a:rPr lang="en-US" baseline="0" dirty="0" smtClean="0"/>
              <a:t>A, D</a:t>
            </a:r>
          </a:p>
          <a:p>
            <a:r>
              <a:rPr lang="en-US" dirty="0" smtClean="0"/>
              <a:t>Shared</a:t>
            </a:r>
            <a:r>
              <a:rPr lang="en-US" dirty="0" smtClean="0"/>
              <a:t>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 Neighborhood overlap: 0</a:t>
            </a:r>
          </a:p>
          <a:p>
            <a:r>
              <a:rPr lang="en-US" baseline="0" dirty="0" smtClean="0"/>
              <a:t>Neighbors: 8</a:t>
            </a:r>
          </a:p>
          <a:p>
            <a:r>
              <a:rPr lang="en-US" baseline="0" dirty="0" smtClean="0"/>
              <a:t>Shared: 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idx="10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mbri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FDCCC4-52D2-4947-AC1F-714EEDDAB401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1705-C4B2-47DA-8B5E-37BE9933B797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8954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8CA7CD-FF47-49B3-8B3D-7DE150C0B55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6AC35-2FD0-4EB7-9265-6400234BC650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13"/>
          </p:nvPr>
        </p:nvSpPr>
        <p:spPr>
          <a:xfrm>
            <a:off x="228600" y="304920"/>
            <a:ext cx="4876560" cy="4069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Discussion in Groups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4038120" cy="45334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1" hasCustomPrompt="1"/>
          </p:nvPr>
        </p:nvSpPr>
        <p:spPr>
          <a:xfrm>
            <a:off x="4648320" y="1600200"/>
            <a:ext cx="4038120" cy="45334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1D973-394E-4755-B5B3-B48590AD40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721" r:id="rId3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Network Structure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03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3.1-3.7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err="1" smtClean="0"/>
              <a:t>Dfn</a:t>
            </a:r>
            <a:r>
              <a:rPr lang="en-US" sz="3600" dirty="0" smtClean="0"/>
              <a:t>: The (overall) </a:t>
            </a:r>
            <a:r>
              <a:rPr lang="en-US" sz="3600" b="1" dirty="0" smtClean="0"/>
              <a:t>clustering coefficient </a:t>
            </a:r>
            <a:r>
              <a:rPr lang="en-US" sz="3600" dirty="0" smtClean="0"/>
              <a:t>of a node </a:t>
            </a:r>
            <a:r>
              <a:rPr lang="en-US" sz="3600" i="1" dirty="0" smtClean="0"/>
              <a:t>v</a:t>
            </a:r>
            <a:r>
              <a:rPr lang="en-US" sz="3600" dirty="0" smtClean="0"/>
              <a:t> is</a:t>
            </a:r>
          </a:p>
          <a:p>
            <a:pPr>
              <a:buNone/>
            </a:pPr>
            <a:r>
              <a:rPr lang="en-US" sz="3600" dirty="0" smtClean="0"/>
              <a:t>the probability that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(two randomly selected neighbors of </a:t>
            </a:r>
            <a:r>
              <a:rPr lang="en-US" sz="3600" i="1" dirty="0" smtClean="0"/>
              <a:t>v</a:t>
            </a:r>
            <a:r>
              <a:rPr lang="en-US" sz="3600" dirty="0" smtClean="0"/>
              <a:t>) are themselves neighbors.</a:t>
            </a:r>
            <a:endParaRPr lang="en-US" sz="3600" b="1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14400" y="4914900"/>
          <a:ext cx="7484533" cy="1485900"/>
        </p:xfrm>
        <a:graphic>
          <a:graphicData uri="http://schemas.openxmlformats.org/presentationml/2006/ole">
            <p:oleObj spid="_x0000_s51203" name="Microsoft Equation 3.0" r:id="rId3" imgW="3454200" imgH="685800" progId="Equation.3">
              <p:embed/>
            </p:oleObj>
          </a:graphicData>
        </a:graphic>
      </p:graphicFrame>
      <p:grpSp>
        <p:nvGrpSpPr>
          <p:cNvPr id="10" name="Group 49"/>
          <p:cNvGrpSpPr/>
          <p:nvPr/>
        </p:nvGrpSpPr>
        <p:grpSpPr>
          <a:xfrm>
            <a:off x="2819400" y="4191000"/>
            <a:ext cx="4343400" cy="815033"/>
            <a:chOff x="5867400" y="6426200"/>
            <a:chExt cx="6297930" cy="815033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8870" y="6426200"/>
              <a:ext cx="596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that are linked</a:t>
              </a:r>
              <a:endParaRPr lang="en-US" sz="2400" dirty="0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2819401" y="6106468"/>
            <a:ext cx="5029201" cy="751532"/>
            <a:chOff x="6419851" y="6898333"/>
            <a:chExt cx="4942596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4598485"/>
              <a:ext cx="342900" cy="4942596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8279" y="7188200"/>
              <a:ext cx="307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Any 2 neighbors of v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47" idx="7"/>
            <a:endCxn id="45" idx="3"/>
          </p:cNvCxnSpPr>
          <p:nvPr/>
        </p:nvCxnSpPr>
        <p:spPr>
          <a:xfrm rot="5400000" flipH="1" flipV="1">
            <a:off x="6578226" y="39874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4"/>
            <a:endCxn id="37" idx="0"/>
          </p:cNvCxnSpPr>
          <p:nvPr/>
        </p:nvCxnSpPr>
        <p:spPr>
          <a:xfrm rot="5400000">
            <a:off x="4038600" y="4648200"/>
            <a:ext cx="10668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7" idx="6"/>
            <a:endCxn id="44" idx="2"/>
          </p:cNvCxnSpPr>
          <p:nvPr/>
        </p:nvCxnSpPr>
        <p:spPr>
          <a:xfrm>
            <a:off x="6629400" y="4648200"/>
            <a:ext cx="12192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clique </a:t>
            </a:r>
            <a:r>
              <a:rPr lang="en-US" dirty="0" smtClean="0"/>
              <a:t>is a maximal, </a:t>
            </a:r>
            <a:r>
              <a:rPr lang="en-US" i="1" dirty="0" smtClean="0"/>
              <a:t>completely connected</a:t>
            </a:r>
            <a:r>
              <a:rPr lang="en-US" dirty="0" smtClean="0"/>
              <a:t> </a:t>
            </a:r>
            <a:r>
              <a:rPr lang="en-US" dirty="0" err="1" smtClean="0"/>
              <a:t>subgraph</a:t>
            </a:r>
            <a:r>
              <a:rPr lang="en-US" dirty="0" smtClean="0"/>
              <a:t> of a given graph.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14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7"/>
            <a:endCxn id="5" idx="3"/>
          </p:cNvCxnSpPr>
          <p:nvPr/>
        </p:nvCxnSpPr>
        <p:spPr>
          <a:xfrm rot="5400000" flipH="1" flipV="1">
            <a:off x="1244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4" idx="1"/>
            <a:endCxn id="5" idx="5"/>
          </p:cNvCxnSpPr>
          <p:nvPr/>
        </p:nvCxnSpPr>
        <p:spPr>
          <a:xfrm rot="16200000" flipV="1">
            <a:off x="2158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rot="5400000">
            <a:off x="2158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1371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7" idx="6"/>
            <a:endCxn id="4" idx="2"/>
          </p:cNvCxnSpPr>
          <p:nvPr/>
        </p:nvCxnSpPr>
        <p:spPr>
          <a:xfrm>
            <a:off x="1295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5181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267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67200" y="51816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7"/>
            <a:endCxn id="36" idx="3"/>
          </p:cNvCxnSpPr>
          <p:nvPr/>
        </p:nvCxnSpPr>
        <p:spPr>
          <a:xfrm rot="5400000" flipH="1" flipV="1">
            <a:off x="3911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5" idx="1"/>
            <a:endCxn id="36" idx="5"/>
          </p:cNvCxnSpPr>
          <p:nvPr/>
        </p:nvCxnSpPr>
        <p:spPr>
          <a:xfrm rot="16200000" flipV="1">
            <a:off x="4825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35" idx="3"/>
            <a:endCxn id="37" idx="7"/>
          </p:cNvCxnSpPr>
          <p:nvPr/>
        </p:nvCxnSpPr>
        <p:spPr>
          <a:xfrm rot="5400000">
            <a:off x="4825626" y="48256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8" idx="6"/>
            <a:endCxn id="35" idx="2"/>
          </p:cNvCxnSpPr>
          <p:nvPr/>
        </p:nvCxnSpPr>
        <p:spPr>
          <a:xfrm>
            <a:off x="3962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7848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934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934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019800" y="43434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rot="16200000" flipV="1">
            <a:off x="7492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4" idx="3"/>
            <a:endCxn id="46" idx="7"/>
          </p:cNvCxnSpPr>
          <p:nvPr/>
        </p:nvCxnSpPr>
        <p:spPr>
          <a:xfrm rot="5400000">
            <a:off x="7492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rot="5400000">
            <a:off x="6705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203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clustering coefficient of this graph?</a:t>
            </a:r>
          </a:p>
          <a:p>
            <a:r>
              <a:rPr lang="en-US" dirty="0" smtClean="0"/>
              <a:t>What are the cliques?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296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962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58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71628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81403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72259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51054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26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626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958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51304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4" idx="5"/>
          </p:cNvCxnSpPr>
          <p:nvPr/>
        </p:nvCxnSpPr>
        <p:spPr>
          <a:xfrm rot="16200000" flipV="1">
            <a:off x="61591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61341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50161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61722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G―e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 more components than </a:t>
            </a:r>
            <a:r>
              <a:rPr lang="en-US" i="1" dirty="0" smtClean="0"/>
              <a:t>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about giant components?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177808"/>
            <a:ext cx="4769811" cy="178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943600" y="2286000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9476" y="2133600"/>
            <a:ext cx="105092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v</a:t>
            </a:r>
            <a:r>
              <a:rPr lang="en-US" dirty="0" err="1" smtClean="0"/>
              <a:t>,</a:t>
            </a:r>
            <a:r>
              <a:rPr lang="en-US" i="1" dirty="0" err="1" smtClean="0"/>
              <a:t>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&gt; </a:t>
            </a:r>
            <a:r>
              <a:rPr lang="en-US" dirty="0" smtClean="0"/>
              <a:t>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029325" y="2349500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9325" y="2133600"/>
            <a:ext cx="1079499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49"/>
          <p:cNvGrpSpPr/>
          <p:nvPr/>
        </p:nvGrpSpPr>
        <p:grpSpPr>
          <a:xfrm>
            <a:off x="825808" y="4953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Strength and Bridges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 all edges (“ties”) are created equal.</a:t>
            </a:r>
          </a:p>
          <a:p>
            <a:r>
              <a:rPr lang="en-US" dirty="0" smtClean="0"/>
              <a:t>To find a job, which would be more useful:</a:t>
            </a:r>
          </a:p>
          <a:p>
            <a:r>
              <a:rPr lang="en-US" i="1" dirty="0" smtClean="0"/>
              <a:t>A good friend</a:t>
            </a:r>
            <a:r>
              <a:rPr lang="en-US" dirty="0" smtClean="0"/>
              <a:t>? </a:t>
            </a:r>
          </a:p>
          <a:p>
            <a:r>
              <a:rPr lang="en-US" dirty="0" smtClean="0"/>
              <a:t>Or an </a:t>
            </a:r>
            <a:r>
              <a:rPr lang="en-US" i="1" dirty="0" smtClean="0"/>
              <a:t>acquaintance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6019800" y="4648200"/>
            <a:ext cx="2667000" cy="523220"/>
            <a:chOff x="6006353" y="762000"/>
            <a:chExt cx="3137647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762000"/>
              <a:ext cx="2667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“strong” tie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006353" y="1066800"/>
              <a:ext cx="448235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0"/>
          <p:cNvGrpSpPr/>
          <p:nvPr/>
        </p:nvGrpSpPr>
        <p:grpSpPr>
          <a:xfrm>
            <a:off x="5715000" y="5791200"/>
            <a:ext cx="2895600" cy="828020"/>
            <a:chOff x="5737412" y="457200"/>
            <a:chExt cx="3406588" cy="828020"/>
          </a:xfrm>
        </p:grpSpPr>
        <p:sp>
          <p:nvSpPr>
            <p:cNvPr id="13" name="TextBox 12"/>
            <p:cNvSpPr txBox="1"/>
            <p:nvPr/>
          </p:nvSpPr>
          <p:spPr>
            <a:xfrm>
              <a:off x="6477000" y="762000"/>
              <a:ext cx="2667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“weak” tie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737412" y="457200"/>
              <a:ext cx="717176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510" y="304800"/>
            <a:ext cx="388589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Triadic Closure 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u="sng" dirty="0" smtClean="0"/>
              <a:t>violates</a:t>
            </a:r>
            <a:r>
              <a:rPr lang="en-US" dirty="0" smtClean="0"/>
              <a:t> the </a:t>
            </a:r>
            <a:r>
              <a:rPr lang="en-US" b="1" dirty="0" smtClean="0"/>
              <a:t>Strong Triadic Closure Property </a:t>
            </a:r>
            <a:r>
              <a:rPr lang="en-US" dirty="0" smtClean="0"/>
              <a:t>if: </a:t>
            </a:r>
          </a:p>
          <a:p>
            <a:pPr lvl="1"/>
            <a:r>
              <a:rPr lang="en-US" dirty="0" smtClean="0"/>
              <a:t>it has </a:t>
            </a:r>
            <a:r>
              <a:rPr lang="en-US" u="sng" dirty="0" smtClean="0"/>
              <a:t>strong ties </a:t>
            </a:r>
            <a:r>
              <a:rPr lang="en-US" dirty="0" smtClean="0"/>
              <a:t>to 2 other nodes </a:t>
            </a:r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and there is </a:t>
            </a:r>
            <a:r>
              <a:rPr lang="en-US" u="sng" dirty="0" smtClean="0"/>
              <a:t>no edge</a:t>
            </a:r>
            <a:r>
              <a:rPr lang="en-US" dirty="0" smtClean="0"/>
              <a:t> at all (strong or weak) between </a:t>
            </a:r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u="sng" dirty="0" smtClean="0"/>
              <a:t>satisfies</a:t>
            </a:r>
            <a:r>
              <a:rPr lang="en-US" dirty="0" smtClean="0"/>
              <a:t> the Strong Triadic Closure Property if it does not violate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Bridges must be Weak Ties!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A</a:t>
            </a:r>
            <a:r>
              <a:rPr lang="en-US" dirty="0" smtClean="0"/>
              <a:t> has strong ties</a:t>
            </a:r>
            <a:endParaRPr lang="en-US" i="1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A</a:t>
            </a:r>
            <a:r>
              <a:rPr lang="en-US" dirty="0" smtClean="0"/>
              <a:t> = local bridge</a:t>
            </a:r>
          </a:p>
          <a:p>
            <a:r>
              <a:rPr lang="en-US" dirty="0" smtClean="0"/>
              <a:t>Contradiction!</a:t>
            </a:r>
          </a:p>
          <a:p>
            <a:pPr lvl="1">
              <a:buNone/>
            </a:pPr>
            <a:r>
              <a:rPr lang="en-US" dirty="0" smtClean="0"/>
              <a:t>   … of Strong Triadic Closure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19200"/>
            <a:ext cx="4191000" cy="29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40128" y="1226130"/>
            <a:ext cx="2703871" cy="13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5791200"/>
            <a:ext cx="6324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“Strong” and “weak” are imprecise! </a:t>
            </a:r>
          </a:p>
          <a:p>
            <a:pPr algn="ctr"/>
            <a:r>
              <a:rPr lang="en-US" sz="2400" dirty="0" smtClean="0"/>
              <a:t>How does this look in the </a:t>
            </a:r>
            <a:r>
              <a:rPr lang="en-US" sz="2400" b="1" dirty="0" smtClean="0"/>
              <a:t>real world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“strong” and “weak” ties?</a:t>
            </a:r>
          </a:p>
          <a:p>
            <a:pPr lvl="1"/>
            <a:r>
              <a:rPr lang="en-US" dirty="0" smtClean="0"/>
              <a:t>“Weak”: e.g., </a:t>
            </a:r>
            <a:r>
              <a:rPr lang="en-US" i="1" dirty="0" smtClean="0"/>
              <a:t>follow</a:t>
            </a:r>
            <a:r>
              <a:rPr lang="en-US" dirty="0" smtClean="0"/>
              <a:t> on </a:t>
            </a:r>
            <a:r>
              <a:rPr lang="en-US" dirty="0" err="1" smtClean="0"/>
              <a:t>Facebook</a:t>
            </a:r>
            <a:r>
              <a:rPr lang="en-US" dirty="0" smtClean="0"/>
              <a:t> (FB)</a:t>
            </a:r>
          </a:p>
          <a:p>
            <a:pPr lvl="1"/>
            <a:r>
              <a:rPr lang="en-US" dirty="0" smtClean="0"/>
              <a:t>“Strong”: e.g., reciprocal FB messages</a:t>
            </a:r>
          </a:p>
          <a:p>
            <a:r>
              <a:rPr lang="en-US" dirty="0" smtClean="0"/>
              <a:t>Quantify “strong” and “weak” ties?</a:t>
            </a:r>
          </a:p>
          <a:p>
            <a:pPr lvl="1"/>
            <a:r>
              <a:rPr lang="en-US" dirty="0" smtClean="0"/>
              <a:t>E.g., # likes, messages, etc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1553" y="3657600"/>
            <a:ext cx="2801447" cy="304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(Review) Syllabus</a:t>
            </a:r>
          </a:p>
          <a:p>
            <a:r>
              <a:rPr lang="en-US" dirty="0" smtClean="0"/>
              <a:t>Network Structure Basic definitions</a:t>
            </a:r>
          </a:p>
          <a:p>
            <a:r>
              <a:rPr lang="en-US" dirty="0" smtClean="0"/>
              <a:t>Ties &amp; Bridges in Large-scale data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Node-level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The</a:t>
            </a:r>
            <a:r>
              <a:rPr lang="en-US" b="1" dirty="0" smtClean="0"/>
              <a:t> neighborhood overlap </a:t>
            </a:r>
            <a:r>
              <a:rPr lang="en-US" dirty="0" smtClean="0"/>
              <a:t>of an edge </a:t>
            </a:r>
            <a:r>
              <a:rPr lang="en-US" i="1" dirty="0" smtClean="0"/>
              <a:t>e 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is:</a:t>
            </a:r>
          </a:p>
        </p:txBody>
      </p:sp>
      <p:grpSp>
        <p:nvGrpSpPr>
          <p:cNvPr id="15" name="Group 49"/>
          <p:cNvGrpSpPr/>
          <p:nvPr/>
        </p:nvGrpSpPr>
        <p:grpSpPr>
          <a:xfrm>
            <a:off x="5486400" y="2362200"/>
            <a:ext cx="3429000" cy="1181100"/>
            <a:chOff x="8519160" y="6121400"/>
            <a:chExt cx="4972050" cy="1181100"/>
          </a:xfrm>
        </p:grpSpPr>
        <p:sp>
          <p:nvSpPr>
            <p:cNvPr id="16" name="Left Brace 15"/>
            <p:cNvSpPr/>
            <p:nvPr/>
          </p:nvSpPr>
          <p:spPr>
            <a:xfrm rot="5400000">
              <a:off x="10833735" y="4976495"/>
              <a:ext cx="342900" cy="430911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19160" y="6121400"/>
              <a:ext cx="4972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shared neighbors (i.e., triadic closure)</a:t>
              </a:r>
              <a:endParaRPr lang="en-US" sz="2400" dirty="0"/>
            </a:p>
          </p:txBody>
        </p:sp>
      </p:grpSp>
      <p:grpSp>
        <p:nvGrpSpPr>
          <p:cNvPr id="18" name="Group 49"/>
          <p:cNvGrpSpPr/>
          <p:nvPr/>
        </p:nvGrpSpPr>
        <p:grpSpPr>
          <a:xfrm>
            <a:off x="5715001" y="4419600"/>
            <a:ext cx="3002971" cy="1120864"/>
            <a:chOff x="5782097" y="6898333"/>
            <a:chExt cx="6283325" cy="1120864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1537" y="7188200"/>
              <a:ext cx="612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all neighbors of either node</a:t>
              </a:r>
              <a:endParaRPr lang="en-US" sz="2400" dirty="0"/>
            </a:p>
          </p:txBody>
        </p:sp>
      </p:grp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6009"/>
            <a:ext cx="2667000" cy="25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66799" y="3429000"/>
          <a:ext cx="7806721" cy="1066800"/>
        </p:xfrm>
        <a:graphic>
          <a:graphicData uri="http://schemas.openxmlformats.org/presentationml/2006/ole">
            <p:oleObj spid="_x0000_s56326" name="Microsoft Equation 3.0" r:id="rId4" imgW="3149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203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</a:t>
            </a:r>
            <a:r>
              <a:rPr lang="en-US" i="1" dirty="0" smtClean="0"/>
              <a:t>neighborhood  overlap</a:t>
            </a:r>
            <a:r>
              <a:rPr lang="en-US" dirty="0" smtClean="0"/>
              <a:t> of : </a:t>
            </a:r>
          </a:p>
          <a:p>
            <a:r>
              <a:rPr lang="en-US" dirty="0" smtClean="0"/>
              <a:t>1. BC edge?			2. AB edge?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4" idx="5"/>
          </p:cNvCxnSpPr>
          <p:nvPr/>
        </p:nvCxnSpPr>
        <p:spPr>
          <a:xfrm rot="16200000" flipV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938922"/>
            <a:ext cx="3886200" cy="29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Thursday, 22</a:t>
            </a:r>
            <a:r>
              <a:rPr lang="en-US" baseline="30000" dirty="0" smtClean="0"/>
              <a:t>nd</a:t>
            </a:r>
            <a:r>
              <a:rPr lang="en-US" dirty="0" smtClean="0"/>
              <a:t> March 2018</a:t>
            </a:r>
            <a:br>
              <a:rPr lang="en-US" dirty="0" smtClean="0"/>
            </a:br>
            <a:r>
              <a:rPr lang="en-US" dirty="0" smtClean="0"/>
              <a:t>8:30am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</a:t>
            </a:r>
            <a:r>
              <a:rPr lang="en-US" dirty="0" smtClean="0"/>
              <a:t>: Sign up for AAIT ITSC slack – get invited by email. Contact </a:t>
            </a:r>
            <a:r>
              <a:rPr lang="en-US" dirty="0" err="1" smtClean="0"/>
              <a:t>Naty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0</a:t>
            </a:r>
            <a:r>
              <a:rPr lang="en-US" dirty="0" smtClean="0"/>
              <a:t>: To push to the repository, you need access. Email Dr. Stephen with your </a:t>
            </a:r>
            <a:r>
              <a:rPr lang="en-US" dirty="0" err="1" smtClean="0"/>
              <a:t>github</a:t>
            </a:r>
            <a:r>
              <a:rPr lang="en-US" dirty="0" smtClean="0"/>
              <a:t> username if you haven’t gotten this yet.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Syllabus</a:t>
            </a:r>
            <a:r>
              <a:rPr lang="en-US" dirty="0" smtClean="0"/>
              <a:t>: Please check the course syllabus for updates. The allowance for missed classes has increased to 3. However, this means there will be very few special exceptions.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definitions: components, giant component, triadic closure, clustering coefficient,  cliques, bridges, local bridges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Network=Graph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neighbor set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is the set of vertices adjacent to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477000" y="381000"/>
            <a:ext cx="2667000" cy="1295401"/>
            <a:chOff x="6477000" y="381000"/>
            <a:chExt cx="2667000" cy="1295401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81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 set of objects/ individuals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553200" y="1371601"/>
              <a:ext cx="304801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6019800" y="2209800"/>
            <a:ext cx="2887682" cy="1639907"/>
            <a:chOff x="6019800" y="2209800"/>
            <a:chExt cx="2887682" cy="1639907"/>
          </a:xfrm>
        </p:grpSpPr>
        <p:sp>
          <p:nvSpPr>
            <p:cNvPr id="38" name="TextBox 37"/>
            <p:cNvSpPr txBox="1"/>
            <p:nvPr/>
          </p:nvSpPr>
          <p:spPr>
            <a:xfrm>
              <a:off x="6019800" y="2895600"/>
              <a:ext cx="2887682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Set of links between objects</a:t>
              </a:r>
              <a:endParaRPr lang="en-US" sz="2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V="1">
              <a:off x="6819902" y="2476499"/>
              <a:ext cx="685801" cy="152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Connectedness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A graph (or </a:t>
            </a:r>
            <a:r>
              <a:rPr lang="en-US" sz="3600" spc="-1" dirty="0" err="1" smtClean="0">
                <a:solidFill>
                  <a:srgbClr val="000000"/>
                </a:solidFill>
              </a:rPr>
              <a:t>subgraph</a:t>
            </a:r>
            <a:r>
              <a:rPr lang="en-US" sz="3600" spc="-1" dirty="0" smtClean="0">
                <a:solidFill>
                  <a:srgbClr val="000000"/>
                </a:solidFill>
              </a:rPr>
              <a:t>) is </a:t>
            </a:r>
            <a:r>
              <a:rPr lang="en-US" sz="3600" b="1" spc="-1" dirty="0" smtClean="0">
                <a:solidFill>
                  <a:srgbClr val="000000"/>
                </a:solidFill>
              </a:rPr>
              <a:t>connected </a:t>
            </a:r>
            <a:r>
              <a:rPr lang="en-US" sz="3600" spc="-1" dirty="0" smtClean="0">
                <a:solidFill>
                  <a:srgbClr val="000000"/>
                </a:solidFill>
              </a:rPr>
              <a:t>if there is a path between </a:t>
            </a:r>
            <a:r>
              <a:rPr lang="en-US" sz="3600" i="1" spc="-1" dirty="0" smtClean="0">
                <a:solidFill>
                  <a:srgbClr val="000000"/>
                </a:solidFill>
              </a:rPr>
              <a:t>each pair </a:t>
            </a:r>
            <a:r>
              <a:rPr lang="en-US" sz="3600" spc="-1" dirty="0" smtClean="0">
                <a:solidFill>
                  <a:srgbClr val="000000"/>
                </a:solidFill>
              </a:rPr>
              <a:t>of nodes.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</a:rPr>
              <a:t>If no path, this is </a:t>
            </a:r>
            <a:r>
              <a:rPr lang="en-US" sz="3600" b="1" spc="-1" dirty="0" smtClean="0">
                <a:solidFill>
                  <a:srgbClr val="000000"/>
                </a:solidFill>
              </a:rPr>
              <a:t>disconnected</a:t>
            </a:r>
            <a:r>
              <a:rPr lang="en-US" sz="3600" spc="-1" dirty="0" smtClean="0">
                <a:solidFill>
                  <a:srgbClr val="000000"/>
                </a:solidFill>
              </a:rPr>
              <a:t>.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0" y="3775197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6172200" y="1295400"/>
            <a:ext cx="2438400" cy="1066800"/>
            <a:chOff x="6172202" y="1295400"/>
            <a:chExt cx="2438400" cy="1066800"/>
          </a:xfrm>
        </p:grpSpPr>
        <p:sp>
          <p:nvSpPr>
            <p:cNvPr id="28" name="TextBox 27"/>
            <p:cNvSpPr txBox="1"/>
            <p:nvPr/>
          </p:nvSpPr>
          <p:spPr>
            <a:xfrm>
              <a:off x="6705602" y="1295400"/>
              <a:ext cx="1905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Not edge!</a:t>
              </a:r>
              <a:endParaRPr lang="en-US" sz="28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172202" y="1828800"/>
              <a:ext cx="1066798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connected component </a:t>
            </a:r>
            <a:r>
              <a:rPr lang="en-US" dirty="0" smtClean="0"/>
              <a:t>is a subset </a:t>
            </a:r>
            <a:r>
              <a:rPr lang="en-US" i="1" dirty="0" smtClean="0"/>
              <a:t>S </a:t>
            </a:r>
            <a:r>
              <a:rPr lang="en-US" dirty="0" smtClean="0"/>
              <a:t>of nodes where: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Every node in </a:t>
            </a:r>
            <a:r>
              <a:rPr lang="en-US" i="1" dirty="0" smtClean="0"/>
              <a:t>S</a:t>
            </a:r>
            <a:r>
              <a:rPr lang="en-US" dirty="0" smtClean="0"/>
              <a:t> has a </a:t>
            </a:r>
            <a:r>
              <a:rPr lang="en-US" b="1" dirty="0" smtClean="0">
                <a:solidFill>
                  <a:schemeClr val="accent1"/>
                </a:solidFill>
              </a:rPr>
              <a:t>path</a:t>
            </a:r>
            <a:r>
              <a:rPr lang="en-US" dirty="0" smtClean="0"/>
              <a:t> to every other</a:t>
            </a:r>
          </a:p>
          <a:p>
            <a:pPr marL="1200150" lvl="1" indent="-742950">
              <a:buFont typeface="+mj-lt"/>
              <a:buAutoNum type="arabicPeriod"/>
            </a:pP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is not part of a larger subset </a:t>
            </a:r>
            <a:r>
              <a:rPr lang="en-US" i="1" dirty="0" smtClean="0"/>
              <a:t>S’ </a:t>
            </a:r>
            <a:r>
              <a:rPr lang="en-US" dirty="0" smtClean="0"/>
              <a:t>where property #1 holds</a:t>
            </a:r>
            <a:endParaRPr lang="en-US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81200" y="4114800"/>
          <a:ext cx="5486400" cy="609600"/>
        </p:xfrm>
        <a:graphic>
          <a:graphicData uri="http://schemas.openxmlformats.org/presentationml/2006/ole">
            <p:oleObj spid="_x0000_s26628" name="Microsoft Equation 3.0" r:id="rId3" imgW="2171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giant component</a:t>
            </a:r>
            <a:r>
              <a:rPr lang="en-US" dirty="0" smtClean="0"/>
              <a:t>: “connected component that contains a significant fraction of all the nodes”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Real-world social network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Random graphs (</a:t>
            </a:r>
            <a:r>
              <a:rPr lang="en-US" dirty="0" err="1" smtClean="0"/>
              <a:t>Erdos-Renyi</a:t>
            </a:r>
            <a:r>
              <a:rPr lang="en-US" dirty="0" smtClean="0"/>
              <a:t> model – more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 you expect that you are part of a giant component in the global social network?</a:t>
            </a:r>
          </a:p>
          <a:p>
            <a:r>
              <a:rPr lang="en-US" dirty="0" smtClean="0"/>
              <a:t>Why or why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closure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“If two people in a social network have a friend in common,</a:t>
            </a:r>
          </a:p>
          <a:p>
            <a:pPr>
              <a:buNone/>
            </a:pPr>
            <a:r>
              <a:rPr lang="en-US" i="1" dirty="0" smtClean="0"/>
              <a:t>then there is an increased likelihood that they will become friends themselves ...” </a:t>
            </a:r>
          </a:p>
          <a:p>
            <a:pPr algn="r">
              <a:buFontTx/>
              <a:buChar char="-"/>
            </a:pPr>
            <a:r>
              <a:rPr lang="en-US" i="1" dirty="0" err="1" smtClean="0"/>
              <a:t>Rapoport</a:t>
            </a:r>
            <a:r>
              <a:rPr lang="en-US" i="1" dirty="0" smtClean="0"/>
              <a:t> 1953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Opportunity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Incentive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29600" y="50292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96200" y="6019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3886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51816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10" idx="6"/>
          </p:cNvCxnSpPr>
          <p:nvPr/>
        </p:nvCxnSpPr>
        <p:spPr>
          <a:xfrm rot="10800000" flipV="1">
            <a:off x="7162800" y="5334000"/>
            <a:ext cx="1066800" cy="15240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7"/>
          </p:cNvCxnSpPr>
          <p:nvPr/>
        </p:nvCxnSpPr>
        <p:spPr>
          <a:xfrm rot="5400000">
            <a:off x="8140326" y="5715000"/>
            <a:ext cx="470274" cy="317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7225926" y="5549526"/>
            <a:ext cx="407148" cy="711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6" idx="1"/>
          </p:cNvCxnSpPr>
          <p:nvPr/>
        </p:nvCxnSpPr>
        <p:spPr>
          <a:xfrm>
            <a:off x="5105400" y="4191000"/>
            <a:ext cx="546474" cy="2416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3434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62600" y="5943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958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5130426" y="4749426"/>
            <a:ext cx="407148" cy="6357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6" idx="5"/>
          </p:cNvCxnSpPr>
          <p:nvPr/>
        </p:nvCxnSpPr>
        <p:spPr>
          <a:xfrm rot="16200000" flipV="1">
            <a:off x="6159126" y="4787526"/>
            <a:ext cx="407148" cy="55954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8" idx="6"/>
          </p:cNvCxnSpPr>
          <p:nvPr/>
        </p:nvCxnSpPr>
        <p:spPr>
          <a:xfrm rot="5400000">
            <a:off x="6134100" y="5740026"/>
            <a:ext cx="546474" cy="4702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2"/>
          </p:cNvCxnSpPr>
          <p:nvPr/>
        </p:nvCxnSpPr>
        <p:spPr>
          <a:xfrm rot="16200000" flipH="1">
            <a:off x="5016126" y="5701926"/>
            <a:ext cx="546474" cy="5464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6"/>
            <a:endCxn id="7" idx="1"/>
          </p:cNvCxnSpPr>
          <p:nvPr/>
        </p:nvCxnSpPr>
        <p:spPr>
          <a:xfrm>
            <a:off x="6172200" y="4648200"/>
            <a:ext cx="2146674" cy="47027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9600" y="5867400"/>
            <a:ext cx="35814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How </a:t>
            </a:r>
            <a:r>
              <a:rPr lang="en-US" sz="2400" b="1" dirty="0" smtClean="0"/>
              <a:t>prevalent</a:t>
            </a:r>
            <a:r>
              <a:rPr lang="en-US" sz="2400" dirty="0" smtClean="0"/>
              <a:t> is triadic closure in a graph?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885</Words>
  <Application>LibreOffice/5.4.3.2$Linux_X86_64 LibreOffice_project/40m0$Build-2</Application>
  <PresentationFormat>On-screen Show (4:3)</PresentationFormat>
  <Paragraphs>183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AAIT Theme</vt:lpstr>
      <vt:lpstr>Office Theme Original</vt:lpstr>
      <vt:lpstr>Office Theme</vt:lpstr>
      <vt:lpstr>Microsoft Equation 3.0</vt:lpstr>
      <vt:lpstr>Network Structure</vt:lpstr>
      <vt:lpstr>Outline</vt:lpstr>
      <vt:lpstr>Network Structure</vt:lpstr>
      <vt:lpstr>Slide 4</vt:lpstr>
      <vt:lpstr>Slide 5</vt:lpstr>
      <vt:lpstr>Components</vt:lpstr>
      <vt:lpstr>Giant Component</vt:lpstr>
      <vt:lpstr>Think-Pair-Share:</vt:lpstr>
      <vt:lpstr>Triadic closure</vt:lpstr>
      <vt:lpstr>Clustering Coefficient</vt:lpstr>
      <vt:lpstr>Cliques</vt:lpstr>
      <vt:lpstr>Individual Exercise:</vt:lpstr>
      <vt:lpstr>Bridges</vt:lpstr>
      <vt:lpstr>Local Bridges</vt:lpstr>
      <vt:lpstr>Tie Strength and Bridges</vt:lpstr>
      <vt:lpstr>Group Discussion:</vt:lpstr>
      <vt:lpstr>Strong Triadic Closure Property</vt:lpstr>
      <vt:lpstr>Local Bridges must be Weak Ties!</vt:lpstr>
      <vt:lpstr>Tie Strength</vt:lpstr>
      <vt:lpstr>Neighborhood Overlap</vt:lpstr>
      <vt:lpstr>Individual Exercise: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122</cp:revision>
  <dcterms:created xsi:type="dcterms:W3CDTF">2018-03-07T10:46:38Z</dcterms:created>
  <dcterms:modified xsi:type="dcterms:W3CDTF">2018-03-21T20:01:39Z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