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  <p:sldMasterId id="2147483735" r:id="rId2"/>
  </p:sldMasterIdLst>
  <p:notesMasterIdLst>
    <p:notesMasterId r:id="rId14"/>
  </p:notesMasterIdLst>
  <p:sldIdLst>
    <p:sldId id="256" r:id="rId3"/>
    <p:sldId id="287" r:id="rId4"/>
    <p:sldId id="308" r:id="rId5"/>
    <p:sldId id="323" r:id="rId6"/>
    <p:sldId id="321" r:id="rId7"/>
    <p:sldId id="322" r:id="rId8"/>
    <p:sldId id="316" r:id="rId9"/>
    <p:sldId id="318" r:id="rId10"/>
    <p:sldId id="317" r:id="rId11"/>
    <p:sldId id="319" r:id="rId12"/>
    <p:sldId id="324" r:id="rId1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65" autoAdjust="0"/>
    <p:restoredTop sz="83257" autoAdjust="0"/>
  </p:normalViewPr>
  <p:slideViewPr>
    <p:cSldViewPr>
      <p:cViewPr>
        <p:scale>
          <a:sx n="75" d="100"/>
          <a:sy n="75" d="100"/>
        </p:scale>
        <p:origin x="-264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AE066-929E-4C9D-ABCF-990BD1072CD3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1ED5D-D581-45DD-8794-E9C46D49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D914C5C-8E6D-46E4-9CF3-900EEFCA731A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3/22/2018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0C0A3ED-092E-4FC2-95FA-87CA46EE2D1C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cap="small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idx="10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8B8B8B"/>
                </a:solidFill>
                <a:latin typeface="Cambria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CFDCCC4-52D2-4947-AC1F-714EEDDAB401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3/22/2018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8001705-C4B2-47DA-8B5E-37BE9933B797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600" y="28954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D8CA7CD-FF47-49B3-8B3D-7DE150C0B55A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3/22/2018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56AC35-2FD0-4EB7-9265-6400234BC650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idx="13"/>
          </p:nvPr>
        </p:nvSpPr>
        <p:spPr>
          <a:xfrm>
            <a:off x="228600" y="304920"/>
            <a:ext cx="4876560" cy="40690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r>
              <a:rPr lang="en-US" sz="3600" b="1" strike="noStrike" spc="-1">
                <a:solidFill>
                  <a:srgbClr val="808080"/>
                </a:solidFill>
                <a:latin typeface="Cambria"/>
              </a:rPr>
              <a:t>Discussion in Groups</a:t>
            </a:r>
            <a:endParaRPr lang="en-US" sz="3600" b="0" strike="noStrike" spc="-1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2"/>
          <p:cNvSpPr>
            <a:spLocks noGrp="1"/>
          </p:cNvSpPr>
          <p:nvPr>
            <p:ph idx="10" hasCustomPrompt="1"/>
          </p:nvPr>
        </p:nvSpPr>
        <p:spPr>
          <a:xfrm>
            <a:off x="457200" y="1600200"/>
            <a:ext cx="4038120" cy="45334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Fifth level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idx="11" hasCustomPrompt="1"/>
          </p:nvPr>
        </p:nvSpPr>
        <p:spPr>
          <a:xfrm>
            <a:off x="4648320" y="1600200"/>
            <a:ext cx="4038120" cy="45334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Fifth level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3A1D973-394E-4755-B5B3-B48590AD402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 b="1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3/22/2018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2"/>
          <p:cNvSpPr>
            <a:spLocks noGrp="1"/>
          </p:cNvSpPr>
          <p:nvPr>
            <p:ph idx="10" hasCustomPrompt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Fifth level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3/22/2018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 anchor="t"/>
          <a:lstStyle>
            <a:lvl1pPr algn="l">
              <a:defRPr sz="4000" b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9529-68D7-4B27-AE22-45CE24A50B5C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34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Click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to </a:t>
            </a: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B467EB0-726D-4C12-80AF-582420914525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3/22/2018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7922D2-54C7-4C8B-8335-F5BE6B4F6268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spc="-1" dirty="0" smtClean="0">
                <a:solidFill>
                  <a:srgbClr val="1F497D"/>
                </a:solidFill>
              </a:rPr>
              <a:t>Node-level Metrics</a:t>
            </a:r>
            <a:endParaRPr lang="en-US" sz="6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Social Network Analysis, Lecture 03b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E&amp;K Ch 3.1-3.7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AAIT ITSC Spring 2018</a:t>
            </a:r>
            <a:endParaRPr lang="en-US" spc="-1" dirty="0" smtClean="0">
              <a:latin typeface="Arial"/>
            </a:endParaRPr>
          </a:p>
          <a:p>
            <a:pPr>
              <a:spcBef>
                <a:spcPts val="43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Instructor: Stephen Wu</a:t>
            </a:r>
            <a:endParaRPr lang="en-US" spc="-1" dirty="0" smtClean="0"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well can the network respond if a node is deactivated?</a:t>
            </a:r>
          </a:p>
          <a:p>
            <a:pPr lvl="1"/>
            <a:r>
              <a:rPr lang="en-US" dirty="0" smtClean="0"/>
              <a:t>Measure in </a:t>
            </a:r>
            <a:r>
              <a:rPr lang="en-US" b="1" dirty="0" smtClean="0"/>
              <a:t>graph efficiency</a:t>
            </a:r>
            <a:r>
              <a:rPr lang="en-US" dirty="0" smtClean="0"/>
              <a:t>: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r>
              <a:rPr lang="en-US" dirty="0" smtClean="0"/>
              <a:t>Compare the change in efficiency</a:t>
            </a:r>
            <a:endParaRPr lang="en-US" dirty="0"/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1447799" y="3581400"/>
          <a:ext cx="4996541" cy="1143000"/>
        </p:xfrm>
        <a:graphic>
          <a:graphicData uri="http://schemas.openxmlformats.org/presentationml/2006/ole">
            <p:oleObj spid="_x0000_s108547" name="Microsoft Equation 3.0" r:id="rId3" imgW="1942920" imgH="444240" progId="Equation.3">
              <p:embed/>
            </p:oleObj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1219200" y="5486400"/>
          <a:ext cx="4558145" cy="1066800"/>
        </p:xfrm>
        <a:graphic>
          <a:graphicData uri="http://schemas.openxmlformats.org/presentationml/2006/ole">
            <p:oleObj spid="_x0000_s108550" name="Microsoft Equation 3.0" r:id="rId4" imgW="1790640" imgH="419040" progId="Equation.3">
              <p:embed/>
            </p:oleObj>
          </a:graphicData>
        </a:graphic>
      </p:graphicFrame>
      <p:grpSp>
        <p:nvGrpSpPr>
          <p:cNvPr id="9" name="Group 30"/>
          <p:cNvGrpSpPr/>
          <p:nvPr/>
        </p:nvGrpSpPr>
        <p:grpSpPr>
          <a:xfrm>
            <a:off x="5410200" y="5943600"/>
            <a:ext cx="3581400" cy="707886"/>
            <a:chOff x="5867400" y="1295400"/>
            <a:chExt cx="358140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6477000" y="1295400"/>
              <a:ext cx="29718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graph </a:t>
              </a:r>
              <a:r>
                <a:rPr lang="en-US" sz="2000" i="1" dirty="0" smtClean="0"/>
                <a:t>G </a:t>
              </a:r>
              <a:r>
                <a:rPr lang="en-US" sz="2000" dirty="0" smtClean="0"/>
                <a:t>without node </a:t>
              </a:r>
              <a:r>
                <a:rPr lang="en-US" sz="2000" i="1" dirty="0" err="1" smtClean="0"/>
                <a:t>i</a:t>
              </a:r>
              <a:r>
                <a:rPr lang="en-US" sz="2000" i="1" dirty="0" smtClean="0"/>
                <a:t> </a:t>
              </a:r>
              <a:r>
                <a:rPr lang="en-US" sz="2000" dirty="0" smtClean="0"/>
                <a:t>or corresponding edges</a:t>
              </a:r>
              <a:endParaRPr lang="en-US" sz="20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867400" y="1295400"/>
              <a:ext cx="53340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Next class</a:t>
            </a:r>
            <a:r>
              <a:rPr lang="en-US" dirty="0" smtClean="0"/>
              <a:t>: Lecture Tuesday, 27</a:t>
            </a:r>
            <a:r>
              <a:rPr lang="en-US" baseline="30000" dirty="0" smtClean="0"/>
              <a:t>th</a:t>
            </a:r>
            <a:r>
              <a:rPr lang="en-US" dirty="0" smtClean="0"/>
              <a:t> March </a:t>
            </a:r>
            <a:r>
              <a:rPr lang="en-US" dirty="0" smtClean="0"/>
              <a:t>2018 @ 8:00am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Slack</a:t>
            </a:r>
            <a:r>
              <a:rPr lang="en-US" dirty="0" smtClean="0"/>
              <a:t>: Sign up for AAIT ITSC slack. Get on #general and #socialnets18. Contact </a:t>
            </a:r>
            <a:r>
              <a:rPr lang="en-US" dirty="0" err="1" smtClean="0"/>
              <a:t>Naty</a:t>
            </a:r>
            <a:r>
              <a:rPr lang="en-US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err="1" smtClean="0"/>
              <a:t>Github</a:t>
            </a:r>
            <a:r>
              <a:rPr lang="en-US" dirty="0" smtClean="0"/>
              <a:t>: To push to the repository, you need access. Email Dr. Stephen with your </a:t>
            </a:r>
            <a:r>
              <a:rPr lang="en-US" dirty="0" err="1" smtClean="0"/>
              <a:t>github</a:t>
            </a:r>
            <a:r>
              <a:rPr lang="en-US" dirty="0" smtClean="0"/>
              <a:t> username if you haven’t gotten this yet.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Assignment1</a:t>
            </a:r>
            <a:r>
              <a:rPr lang="en-US" dirty="0" smtClean="0"/>
              <a:t>: This is due on Thursday 29</a:t>
            </a:r>
            <a:r>
              <a:rPr lang="en-US" baseline="30000" dirty="0" smtClean="0"/>
              <a:t>th</a:t>
            </a:r>
            <a:r>
              <a:rPr lang="en-US" dirty="0" smtClean="0"/>
              <a:t> March at 8:30am.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Node-level Metrics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Centrality: degree, </a:t>
            </a:r>
            <a:r>
              <a:rPr lang="en-US" dirty="0" err="1" smtClean="0"/>
              <a:t>betweenness</a:t>
            </a:r>
            <a:r>
              <a:rPr lang="en-US" dirty="0" smtClean="0"/>
              <a:t>, closeness, information; Eccentricity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Review: Network=Graph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u="sng" strike="noStrike" spc="-1" dirty="0" err="1" smtClean="0">
                <a:solidFill>
                  <a:srgbClr val="000000"/>
                </a:solidFill>
                <a:latin typeface="Cambria"/>
              </a:rPr>
              <a:t>Dfn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: A </a:t>
            </a:r>
            <a:r>
              <a:rPr lang="en-US" sz="4000" b="1" strike="noStrike" spc="-1" dirty="0" smtClean="0">
                <a:solidFill>
                  <a:srgbClr val="000000"/>
                </a:solidFill>
                <a:latin typeface="Cambria"/>
              </a:rPr>
              <a:t>graph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G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is a </a:t>
            </a:r>
            <a:r>
              <a:rPr lang="en-US" sz="4000" b="0" strike="noStrike" spc="-1" dirty="0" err="1" smtClean="0">
                <a:solidFill>
                  <a:srgbClr val="000000"/>
                </a:solidFill>
                <a:latin typeface="Cambria"/>
              </a:rPr>
              <a:t>tuple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(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V, E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)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Edges in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E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connect vertices in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V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u="sng" spc="-1" dirty="0" err="1" smtClean="0">
                <a:solidFill>
                  <a:srgbClr val="000000"/>
                </a:solidFill>
                <a:latin typeface="Cambria"/>
              </a:rPr>
              <a:t>Dfn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: A </a:t>
            </a:r>
            <a:r>
              <a:rPr lang="en-US" sz="4000" b="1" spc="-1" dirty="0" smtClean="0">
                <a:solidFill>
                  <a:srgbClr val="000000"/>
                </a:solidFill>
                <a:latin typeface="Cambria"/>
              </a:rPr>
              <a:t>neighbor set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(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) is the set of vertices adjacent to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6477000" y="381000"/>
            <a:ext cx="2667000" cy="1295401"/>
            <a:chOff x="6477000" y="381000"/>
            <a:chExt cx="2667000" cy="1295401"/>
          </a:xfrm>
        </p:grpSpPr>
        <p:sp>
          <p:nvSpPr>
            <p:cNvPr id="32" name="TextBox 31"/>
            <p:cNvSpPr txBox="1"/>
            <p:nvPr/>
          </p:nvSpPr>
          <p:spPr>
            <a:xfrm>
              <a:off x="6477000" y="381000"/>
              <a:ext cx="2667000" cy="954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A set of objects/ individuals</a:t>
              </a:r>
              <a:endParaRPr lang="en-US" sz="28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 flipH="1" flipV="1">
              <a:off x="6553200" y="1371601"/>
              <a:ext cx="304801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6019800" y="2209800"/>
            <a:ext cx="2887682" cy="1639907"/>
            <a:chOff x="6019800" y="2209800"/>
            <a:chExt cx="2887682" cy="1639907"/>
          </a:xfrm>
        </p:grpSpPr>
        <p:sp>
          <p:nvSpPr>
            <p:cNvPr id="38" name="TextBox 37"/>
            <p:cNvSpPr txBox="1"/>
            <p:nvPr/>
          </p:nvSpPr>
          <p:spPr>
            <a:xfrm>
              <a:off x="6019800" y="2895600"/>
              <a:ext cx="2887682" cy="954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Set of links between objects</a:t>
              </a:r>
              <a:endParaRPr lang="en-US" sz="28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16200000" flipV="1">
              <a:off x="6819902" y="2476499"/>
              <a:ext cx="685801" cy="1524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Object 4"/>
          <p:cNvGraphicFramePr>
            <a:graphicFrameLocks noChangeAspect="1"/>
          </p:cNvGraphicFramePr>
          <p:nvPr/>
        </p:nvGraphicFramePr>
        <p:xfrm>
          <a:off x="1447800" y="5689600"/>
          <a:ext cx="6111875" cy="635000"/>
        </p:xfrm>
        <a:graphic>
          <a:graphicData uri="http://schemas.openxmlformats.org/presentationml/2006/ole">
            <p:oleObj spid="_x0000_s53250" name="Microsoft Equation 3.0" r:id="rId3" imgW="1955520" imgH="203040" progId="Equation.3">
              <p:embed/>
            </p:oleObj>
          </a:graphicData>
        </a:graphic>
      </p:graphicFrame>
      <p:grpSp>
        <p:nvGrpSpPr>
          <p:cNvPr id="4" name="Group 43"/>
          <p:cNvGrpSpPr/>
          <p:nvPr/>
        </p:nvGrpSpPr>
        <p:grpSpPr>
          <a:xfrm>
            <a:off x="5562600" y="6248400"/>
            <a:ext cx="2319250" cy="614065"/>
            <a:chOff x="5562600" y="6248400"/>
            <a:chExt cx="2319250" cy="614065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38800" y="6400800"/>
              <a:ext cx="2243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There’s an edge</a:t>
              </a:r>
              <a:endParaRPr lang="en-US" sz="2400" dirty="0"/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990600" y="6248400"/>
            <a:ext cx="2073966" cy="614065"/>
            <a:chOff x="5638800" y="6248400"/>
            <a:chExt cx="2073966" cy="614065"/>
          </a:xfrm>
        </p:grpSpPr>
        <p:sp>
          <p:nvSpPr>
            <p:cNvPr id="48" name="Left Brace 47"/>
            <p:cNvSpPr/>
            <p:nvPr/>
          </p:nvSpPr>
          <p:spPr>
            <a:xfrm rot="16200000">
              <a:off x="6553200" y="5867400"/>
              <a:ext cx="228600" cy="9906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38800" y="6400800"/>
              <a:ext cx="2073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Neighbors of </a:t>
              </a:r>
              <a:r>
                <a:rPr lang="en-US" sz="2400" i="1" dirty="0" smtClean="0"/>
                <a:t>v</a:t>
              </a:r>
              <a:endParaRPr lang="en-US" sz="2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971800" y="4953000"/>
            <a:ext cx="4419599" cy="738833"/>
            <a:chOff x="5867400" y="6502400"/>
            <a:chExt cx="2209800" cy="738833"/>
          </a:xfrm>
        </p:grpSpPr>
        <p:sp>
          <p:nvSpPr>
            <p:cNvPr id="51" name="Left Brace 50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275" y="6502400"/>
              <a:ext cx="1451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Set of vertices </a:t>
              </a:r>
              <a:r>
                <a:rPr lang="en-US" sz="2400" i="1" dirty="0" smtClean="0"/>
                <a:t>u</a:t>
              </a:r>
              <a:endParaRPr lang="en-US" sz="2400" dirty="0"/>
            </a:p>
          </p:txBody>
        </p:sp>
      </p:grpSp>
      <p:grpSp>
        <p:nvGrpSpPr>
          <p:cNvPr id="7" name="Group 52"/>
          <p:cNvGrpSpPr/>
          <p:nvPr/>
        </p:nvGrpSpPr>
        <p:grpSpPr>
          <a:xfrm>
            <a:off x="3981839" y="6243935"/>
            <a:ext cx="1352162" cy="614065"/>
            <a:chOff x="5638800" y="6248400"/>
            <a:chExt cx="1790701" cy="614065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6709720" y="5757219"/>
              <a:ext cx="228600" cy="1210962"/>
            </a:xfrm>
            <a:prstGeom prst="leftBrace">
              <a:avLst>
                <a:gd name="adj1" fmla="val 44154"/>
                <a:gd name="adj2" fmla="val 2430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8800" y="6400800"/>
              <a:ext cx="1548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 </a:t>
              </a:r>
              <a:r>
                <a:rPr lang="en-US" sz="2400" i="1" dirty="0" smtClean="0"/>
                <a:t>v </a:t>
              </a:r>
              <a:r>
                <a:rPr lang="en-US" sz="2400" dirty="0" smtClean="0"/>
                <a:t>itself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 node relate to the overall network?</a:t>
            </a:r>
          </a:p>
          <a:p>
            <a:r>
              <a:rPr lang="en-US" dirty="0" smtClean="0"/>
              <a:t>In real-life…</a:t>
            </a:r>
          </a:p>
          <a:p>
            <a:pPr lvl="1"/>
            <a:r>
              <a:rPr lang="en-US" dirty="0" smtClean="0"/>
              <a:t>Information flow</a:t>
            </a:r>
          </a:p>
          <a:p>
            <a:pPr lvl="1"/>
            <a:r>
              <a:rPr lang="en-US" dirty="0" smtClean="0"/>
              <a:t>Bargaining power</a:t>
            </a:r>
          </a:p>
          <a:p>
            <a:pPr lvl="1"/>
            <a:r>
              <a:rPr lang="en-US" dirty="0" smtClean="0"/>
              <a:t>Influence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3246195"/>
            <a:ext cx="5181600" cy="361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Review: Node Degree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u="sng" spc="-1" dirty="0" err="1" smtClean="0">
                <a:solidFill>
                  <a:srgbClr val="000000"/>
                </a:solidFill>
                <a:latin typeface="Cambria"/>
              </a:rPr>
              <a:t>Dfn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: The </a:t>
            </a:r>
            <a:r>
              <a:rPr lang="en-US" sz="4000" b="1" spc="-1" dirty="0" smtClean="0">
                <a:solidFill>
                  <a:srgbClr val="000000"/>
                </a:solidFill>
                <a:latin typeface="Cambria"/>
              </a:rPr>
              <a:t>node degree 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is the number of neighbors a node has.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			</a:t>
            </a:r>
            <a:r>
              <a:rPr lang="en-US" sz="4000" i="1" spc="-1" dirty="0" err="1" smtClean="0">
                <a:solidFill>
                  <a:srgbClr val="000000"/>
                </a:solidFill>
                <a:latin typeface="Cambria"/>
              </a:rPr>
              <a:t>d</a:t>
            </a:r>
            <a:r>
              <a:rPr lang="en-US" sz="4000" i="1" spc="-1" baseline="-25000" dirty="0" err="1" smtClean="0">
                <a:solidFill>
                  <a:srgbClr val="000000"/>
                </a:solidFill>
                <a:latin typeface="Cambria"/>
              </a:rPr>
              <a:t>i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(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G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) = |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(</a:t>
            </a:r>
            <a:r>
              <a:rPr lang="en-US" sz="4000" i="1" spc="-1" dirty="0" err="1" smtClean="0">
                <a:solidFill>
                  <a:srgbClr val="000000"/>
                </a:solidFill>
                <a:latin typeface="Cambria"/>
              </a:rPr>
              <a:t>i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)|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US" sz="4000" spc="-1" dirty="0" err="1" smtClean="0">
                <a:solidFill>
                  <a:srgbClr val="000000"/>
                </a:solidFill>
                <a:latin typeface="Cambria"/>
              </a:rPr>
              <a:t>w.r.t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. adjacency matrix: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endParaRPr lang="en-US" sz="4000" spc="-1" dirty="0" smtClean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i="1" strike="noStrike" spc="-1" dirty="0" smtClean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7252074" y="2832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014074" y="3518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7861674" y="4432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94874" y="4432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90074" y="3518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0" name="Straight Connector 9"/>
          <p:cNvCxnSpPr>
            <a:stCxn id="9" idx="7"/>
            <a:endCxn id="5" idx="3"/>
          </p:cNvCxnSpPr>
          <p:nvPr/>
        </p:nvCxnSpPr>
        <p:spPr>
          <a:xfrm rot="5400000" flipH="1" flipV="1">
            <a:off x="7048500" y="3314700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5" idx="5"/>
          </p:cNvCxnSpPr>
          <p:nvPr/>
        </p:nvCxnSpPr>
        <p:spPr>
          <a:xfrm rot="16200000" flipV="1">
            <a:off x="7810500" y="3314700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 rot="5400000">
            <a:off x="8090274" y="4204074"/>
            <a:ext cx="304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7" idx="1"/>
          </p:cNvCxnSpPr>
          <p:nvPr/>
        </p:nvCxnSpPr>
        <p:spPr>
          <a:xfrm rot="16200000" flipH="1">
            <a:off x="7239000" y="3810000"/>
            <a:ext cx="483348" cy="940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9" idx="4"/>
          </p:cNvCxnSpPr>
          <p:nvPr/>
        </p:nvCxnSpPr>
        <p:spPr>
          <a:xfrm rot="16200000" flipV="1">
            <a:off x="6794874" y="4127874"/>
            <a:ext cx="3048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327660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deg=3</a:t>
            </a:r>
            <a:endParaRPr lang="en-US" dirty="0"/>
          </a:p>
        </p:txBody>
      </p:sp>
      <p:grpSp>
        <p:nvGrpSpPr>
          <p:cNvPr id="2" name="Group 17"/>
          <p:cNvGrpSpPr/>
          <p:nvPr/>
        </p:nvGrpSpPr>
        <p:grpSpPr>
          <a:xfrm>
            <a:off x="2209800" y="4343400"/>
            <a:ext cx="1905000" cy="1066802"/>
            <a:chOff x="5257802" y="250685"/>
            <a:chExt cx="1905000" cy="1066802"/>
          </a:xfrm>
        </p:grpSpPr>
        <p:sp>
          <p:nvSpPr>
            <p:cNvPr id="19" name="TextBox 18"/>
            <p:cNvSpPr txBox="1"/>
            <p:nvPr/>
          </p:nvSpPr>
          <p:spPr>
            <a:xfrm>
              <a:off x="5257802" y="250685"/>
              <a:ext cx="19050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adjacency matrix value</a:t>
              </a:r>
              <a:endParaRPr lang="en-US" sz="2000" dirty="0"/>
            </a:p>
          </p:txBody>
        </p:sp>
        <p:cxnSp>
          <p:nvCxnSpPr>
            <p:cNvPr id="20" name="Straight Connector 19"/>
            <p:cNvCxnSpPr>
              <a:stCxn id="19" idx="2"/>
            </p:cNvCxnSpPr>
            <p:nvPr/>
          </p:nvCxnSpPr>
          <p:spPr>
            <a:xfrm rot="5400000">
              <a:off x="5859394" y="966579"/>
              <a:ext cx="358916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5"/>
          <p:cNvGrpSpPr/>
          <p:nvPr/>
        </p:nvGrpSpPr>
        <p:grpSpPr>
          <a:xfrm>
            <a:off x="2895600" y="5867400"/>
            <a:ext cx="990600" cy="860286"/>
            <a:chOff x="5410202" y="555485"/>
            <a:chExt cx="990600" cy="860286"/>
          </a:xfrm>
        </p:grpSpPr>
        <p:sp>
          <p:nvSpPr>
            <p:cNvPr id="37" name="TextBox 36"/>
            <p:cNvSpPr txBox="1"/>
            <p:nvPr/>
          </p:nvSpPr>
          <p:spPr>
            <a:xfrm>
              <a:off x="5410202" y="707885"/>
              <a:ext cx="9906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pick row </a:t>
              </a:r>
              <a:r>
                <a:rPr lang="en-US" sz="2000" i="1" dirty="0" err="1" smtClean="0"/>
                <a:t>i</a:t>
              </a:r>
              <a:endParaRPr lang="en-US" sz="2000" dirty="0"/>
            </a:p>
          </p:txBody>
        </p:sp>
        <p:cxnSp>
          <p:nvCxnSpPr>
            <p:cNvPr id="38" name="Straight Connector 37"/>
            <p:cNvCxnSpPr>
              <a:stCxn id="37" idx="0"/>
            </p:cNvCxnSpPr>
            <p:nvPr/>
          </p:nvCxnSpPr>
          <p:spPr>
            <a:xfrm rot="16200000" flipV="1">
              <a:off x="5619752" y="422135"/>
              <a:ext cx="152400" cy="419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419600" y="4495800"/>
          <a:ext cx="2220684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114"/>
                <a:gridCol w="370114"/>
                <a:gridCol w="370114"/>
                <a:gridCol w="370114"/>
                <a:gridCol w="370114"/>
                <a:gridCol w="370114"/>
              </a:tblGrid>
              <a:tr h="31024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4419600" y="6324600"/>
            <a:ext cx="2209800" cy="3810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533400" y="5181600"/>
          <a:ext cx="2765315" cy="1098550"/>
        </p:xfrm>
        <a:graphic>
          <a:graphicData uri="http://schemas.openxmlformats.org/presentationml/2006/ole">
            <p:oleObj spid="_x0000_s104451" name="Microsoft Equation 3.0" r:id="rId3" imgW="92700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Review:</a:t>
            </a:r>
            <a:br>
              <a:rPr lang="en-US" dirty="0" smtClean="0"/>
            </a:br>
            <a:r>
              <a:rPr lang="en-US" dirty="0" smtClean="0"/>
              <a:t>Local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err="1" smtClean="0"/>
              <a:t>Dfn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An edge </a:t>
            </a:r>
            <a:r>
              <a:rPr lang="en-US" i="1" dirty="0" smtClean="0"/>
              <a:t>e</a:t>
            </a:r>
            <a:r>
              <a:rPr lang="en-US" dirty="0" smtClean="0"/>
              <a:t> = 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is a </a:t>
            </a:r>
            <a:r>
              <a:rPr lang="en-US" b="1" dirty="0" smtClean="0"/>
              <a:t>local bridge </a:t>
            </a:r>
          </a:p>
          <a:p>
            <a:pPr>
              <a:buNone/>
            </a:pPr>
            <a:r>
              <a:rPr lang="en-US" dirty="0" smtClean="0"/>
              <a:t>in the graph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i="1" dirty="0" err="1" smtClean="0"/>
              <a:t>path</a:t>
            </a:r>
            <a:r>
              <a:rPr lang="en-US" i="1" baseline="-25000" dirty="0" err="1" smtClean="0"/>
              <a:t>G</a:t>
            </a:r>
            <a:r>
              <a:rPr lang="en-US" i="1" baseline="-25000" dirty="0" smtClean="0"/>
              <a:t>-e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 </a:t>
            </a:r>
            <a:r>
              <a:rPr lang="en-US" i="1" dirty="0" smtClean="0"/>
              <a:t>― </a:t>
            </a:r>
            <a:r>
              <a:rPr lang="en-US" i="1" dirty="0" err="1" smtClean="0"/>
              <a:t>path</a:t>
            </a:r>
            <a:r>
              <a:rPr lang="en-US" i="1" baseline="-25000" dirty="0" err="1" smtClean="0"/>
              <a:t>G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 &gt; 2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i.e., no friends in common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2464" y="304800"/>
            <a:ext cx="5025336" cy="377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 rot="3218380">
            <a:off x="5005884" y="1812729"/>
            <a:ext cx="904424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68427">
            <a:off x="6644804" y="872749"/>
            <a:ext cx="1348058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9740993">
            <a:off x="5155962" y="861217"/>
            <a:ext cx="1348058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8383847">
            <a:off x="7229924" y="1804800"/>
            <a:ext cx="904424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825808" y="4953000"/>
            <a:ext cx="2755592" cy="751532"/>
            <a:chOff x="5560729" y="6898333"/>
            <a:chExt cx="6885503" cy="751532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8719699" y="3960731"/>
              <a:ext cx="342900" cy="6218104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0729" y="7188200"/>
              <a:ext cx="6885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span of local bridge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How connected is the node?</a:t>
            </a:r>
          </a:p>
          <a:p>
            <a:r>
              <a:rPr lang="en-US" dirty="0" smtClean="0"/>
              <a:t>Node degree, scaled to [0,1]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Missing: node location?</a:t>
            </a:r>
          </a:p>
        </p:txBody>
      </p:sp>
      <p:grpSp>
        <p:nvGrpSpPr>
          <p:cNvPr id="6" name="Group 30"/>
          <p:cNvGrpSpPr/>
          <p:nvPr/>
        </p:nvGrpSpPr>
        <p:grpSpPr>
          <a:xfrm>
            <a:off x="4648200" y="2743200"/>
            <a:ext cx="4267200" cy="523220"/>
            <a:chOff x="5105400" y="1295400"/>
            <a:chExt cx="426720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6400800" y="1295400"/>
              <a:ext cx="29718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degree of node </a:t>
              </a:r>
              <a:r>
                <a:rPr lang="en-US" sz="2800" i="1" dirty="0" err="1" smtClean="0"/>
                <a:t>i</a:t>
              </a:r>
              <a:endParaRPr lang="en-US" sz="2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5105400" y="1600200"/>
              <a:ext cx="1219200" cy="76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30"/>
          <p:cNvGrpSpPr/>
          <p:nvPr/>
        </p:nvGrpSpPr>
        <p:grpSpPr>
          <a:xfrm>
            <a:off x="4648200" y="3352800"/>
            <a:ext cx="3962400" cy="954107"/>
            <a:chOff x="5105400" y="762000"/>
            <a:chExt cx="3962400" cy="954107"/>
          </a:xfrm>
        </p:grpSpPr>
        <p:sp>
          <p:nvSpPr>
            <p:cNvPr id="13" name="TextBox 12"/>
            <p:cNvSpPr txBox="1"/>
            <p:nvPr/>
          </p:nvSpPr>
          <p:spPr>
            <a:xfrm>
              <a:off x="6400800" y="762000"/>
              <a:ext cx="2667000" cy="954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# of nodes in network (not </a:t>
              </a:r>
              <a:r>
                <a:rPr lang="en-US" sz="2800" i="1" dirty="0" err="1" smtClean="0"/>
                <a:t>i</a:t>
              </a:r>
              <a:r>
                <a:rPr lang="en-US" sz="2800" dirty="0" smtClean="0"/>
                <a:t>)</a:t>
              </a:r>
              <a:endParaRPr lang="en-US" sz="28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105400" y="1143000"/>
              <a:ext cx="121920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953" b="18605"/>
          <a:stretch>
            <a:fillRect/>
          </a:stretch>
        </p:blipFill>
        <p:spPr bwMode="auto">
          <a:xfrm>
            <a:off x="3819525" y="4724400"/>
            <a:ext cx="47910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515341" y="2762250"/>
          <a:ext cx="3132859" cy="1276350"/>
        </p:xfrm>
        <a:graphic>
          <a:graphicData uri="http://schemas.openxmlformats.org/presentationml/2006/ole">
            <p:oleObj spid="_x0000_s105477" name="Microsoft Equation 3.0" r:id="rId5" imgW="1028520" imgH="419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important is this node in connecting others?</a:t>
            </a:r>
            <a:endParaRPr lang="en-US" dirty="0"/>
          </a:p>
        </p:txBody>
      </p:sp>
      <p:grpSp>
        <p:nvGrpSpPr>
          <p:cNvPr id="7" name="Group 49"/>
          <p:cNvGrpSpPr/>
          <p:nvPr/>
        </p:nvGrpSpPr>
        <p:grpSpPr>
          <a:xfrm>
            <a:off x="2514600" y="2901950"/>
            <a:ext cx="3587987" cy="1104900"/>
            <a:chOff x="5562600" y="6197600"/>
            <a:chExt cx="1793994" cy="1104900"/>
          </a:xfrm>
        </p:grpSpPr>
        <p:sp>
          <p:nvSpPr>
            <p:cNvPr id="8" name="Left Brace 7"/>
            <p:cNvSpPr/>
            <p:nvPr/>
          </p:nvSpPr>
          <p:spPr>
            <a:xfrm rot="5400000">
              <a:off x="6838950" y="6788150"/>
              <a:ext cx="342900" cy="685799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6197600"/>
              <a:ext cx="1793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# shortest paths between </a:t>
              </a:r>
              <a:r>
                <a:rPr lang="en-US" sz="2400" i="1" dirty="0" smtClean="0"/>
                <a:t>k</a:t>
              </a:r>
              <a:r>
                <a:rPr lang="en-US" sz="2400" dirty="0" smtClean="0"/>
                <a:t> and </a:t>
              </a:r>
              <a:r>
                <a:rPr lang="en-US" sz="2400" i="1" dirty="0" smtClean="0"/>
                <a:t>j</a:t>
              </a:r>
              <a:r>
                <a:rPr lang="en-US" sz="2400" dirty="0" smtClean="0"/>
                <a:t> that include </a:t>
              </a:r>
              <a:r>
                <a:rPr lang="en-US" sz="2400" i="1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0" name="Group 49"/>
          <p:cNvGrpSpPr/>
          <p:nvPr/>
        </p:nvGrpSpPr>
        <p:grpSpPr>
          <a:xfrm>
            <a:off x="6248400" y="2902803"/>
            <a:ext cx="2895600" cy="1097698"/>
            <a:chOff x="5779490" y="6281003"/>
            <a:chExt cx="2022594" cy="1097698"/>
          </a:xfrm>
        </p:grpSpPr>
        <p:sp>
          <p:nvSpPr>
            <p:cNvPr id="11" name="Left Brace 10"/>
            <p:cNvSpPr/>
            <p:nvPr/>
          </p:nvSpPr>
          <p:spPr>
            <a:xfrm rot="5400000">
              <a:off x="6087075" y="6781441"/>
              <a:ext cx="342900" cy="851619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9490" y="6281003"/>
              <a:ext cx="20225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# shortest paths between </a:t>
              </a:r>
              <a:r>
                <a:rPr lang="en-US" sz="2400" i="1" dirty="0" smtClean="0"/>
                <a:t>k</a:t>
              </a:r>
              <a:r>
                <a:rPr lang="en-US" sz="2400" dirty="0" smtClean="0"/>
                <a:t> and </a:t>
              </a:r>
              <a:r>
                <a:rPr lang="en-US" sz="2400" i="1" dirty="0" smtClean="0"/>
                <a:t>j</a:t>
              </a:r>
              <a:endParaRPr lang="en-US" sz="2400" dirty="0"/>
            </a:p>
          </p:txBody>
        </p:sp>
      </p:grp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838200" y="3926416"/>
          <a:ext cx="7239000" cy="1407584"/>
        </p:xfrm>
        <a:graphic>
          <a:graphicData uri="http://schemas.openxmlformats.org/presentationml/2006/ole">
            <p:oleObj spid="_x0000_s107524" name="Microsoft Equation 3.0" r:id="rId3" imgW="2286000" imgH="444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How easily can a node reach others?</a:t>
            </a:r>
          </a:p>
          <a:p>
            <a:r>
              <a:rPr lang="en-US" dirty="0" smtClean="0"/>
              <a:t>Simple: Inverse average distance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Decay </a:t>
            </a:r>
            <a:r>
              <a:rPr lang="en-US" b="1" dirty="0" smtClean="0"/>
              <a:t>centrality</a:t>
            </a:r>
            <a:r>
              <a:rPr lang="en-US" dirty="0" smtClean="0"/>
              <a:t>:</a:t>
            </a:r>
          </a:p>
        </p:txBody>
      </p:sp>
      <p:grpSp>
        <p:nvGrpSpPr>
          <p:cNvPr id="5" name="Group 30"/>
          <p:cNvGrpSpPr/>
          <p:nvPr/>
        </p:nvGrpSpPr>
        <p:grpSpPr>
          <a:xfrm>
            <a:off x="4343400" y="2971800"/>
            <a:ext cx="4572000" cy="523220"/>
            <a:chOff x="4800600" y="1295400"/>
            <a:chExt cx="457200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6400800" y="1295400"/>
              <a:ext cx="29718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# nodes (not </a:t>
              </a:r>
              <a:r>
                <a:rPr lang="en-US" sz="2800" i="1" dirty="0" err="1" smtClean="0"/>
                <a:t>i</a:t>
              </a:r>
              <a:r>
                <a:rPr lang="en-US" sz="2800" dirty="0" smtClean="0"/>
                <a:t>)</a:t>
              </a:r>
              <a:endParaRPr lang="en-US" sz="28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800600" y="1601788"/>
              <a:ext cx="1524000" cy="746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0"/>
          <p:cNvGrpSpPr/>
          <p:nvPr/>
        </p:nvGrpSpPr>
        <p:grpSpPr>
          <a:xfrm>
            <a:off x="3810000" y="3733800"/>
            <a:ext cx="4800600" cy="954107"/>
            <a:chOff x="4267200" y="762000"/>
            <a:chExt cx="4800600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400800" y="762000"/>
              <a:ext cx="2667000" cy="954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avg. distance from node </a:t>
              </a:r>
              <a:r>
                <a:rPr lang="en-US" sz="2800" i="1" dirty="0" err="1" smtClean="0"/>
                <a:t>i</a:t>
              </a:r>
              <a:endParaRPr lang="en-US" sz="28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67200" y="1219200"/>
              <a:ext cx="20574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2133600" y="5257800"/>
          <a:ext cx="2667000" cy="1227667"/>
        </p:xfrm>
        <a:graphic>
          <a:graphicData uri="http://schemas.openxmlformats.org/presentationml/2006/ole">
            <p:oleObj spid="_x0000_s106500" name="Microsoft Equation 3.0" r:id="rId3" imgW="799920" imgH="368280" progId="Equation.3">
              <p:embed/>
            </p:oleObj>
          </a:graphicData>
        </a:graphic>
      </p:graphicFrame>
      <p:grpSp>
        <p:nvGrpSpPr>
          <p:cNvPr id="13" name="Group 30"/>
          <p:cNvGrpSpPr/>
          <p:nvPr/>
        </p:nvGrpSpPr>
        <p:grpSpPr>
          <a:xfrm>
            <a:off x="3124200" y="5867400"/>
            <a:ext cx="4343400" cy="828020"/>
            <a:chOff x="4876800" y="990600"/>
            <a:chExt cx="4343400" cy="828020"/>
          </a:xfrm>
        </p:grpSpPr>
        <p:sp>
          <p:nvSpPr>
            <p:cNvPr id="14" name="TextBox 13"/>
            <p:cNvSpPr txBox="1"/>
            <p:nvPr/>
          </p:nvSpPr>
          <p:spPr>
            <a:xfrm>
              <a:off x="5181600" y="1295400"/>
              <a:ext cx="40386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decay parameter in [0,1]</a:t>
              </a:r>
              <a:endParaRPr lang="en-US" sz="28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6200000" flipH="1">
              <a:off x="4762500" y="1104900"/>
              <a:ext cx="45720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4876800" y="4800600"/>
            <a:ext cx="1752600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buNone/>
            </a:pPr>
            <a:r>
              <a:rPr lang="en-US" sz="3200" dirty="0" smtClean="0"/>
              <a:t>If </a:t>
            </a:r>
            <a:r>
              <a:rPr lang="el-GR" sz="3200" i="1" dirty="0" smtClean="0"/>
              <a:t>δ</a:t>
            </a:r>
            <a:r>
              <a:rPr lang="en-US" sz="3200" i="1" dirty="0" smtClean="0"/>
              <a:t> </a:t>
            </a:r>
            <a:r>
              <a:rPr lang="en-US" sz="3200" dirty="0" smtClean="0">
                <a:sym typeface="Wingdings" pitchFamily="2" charset="2"/>
              </a:rPr>
              <a:t>-&gt; </a:t>
            </a:r>
            <a:r>
              <a:rPr lang="en-US" sz="3200" dirty="0" smtClean="0"/>
              <a:t>0?</a:t>
            </a:r>
          </a:p>
          <a:p>
            <a:pPr algn="r">
              <a:buNone/>
            </a:pPr>
            <a:r>
              <a:rPr lang="en-US" sz="3200" dirty="0" smtClean="0"/>
              <a:t>If</a:t>
            </a:r>
            <a:r>
              <a:rPr lang="el-GR" sz="3200" i="1" dirty="0" smtClean="0"/>
              <a:t> δ</a:t>
            </a:r>
            <a:r>
              <a:rPr lang="en-US" sz="3200" i="1" dirty="0" smtClean="0"/>
              <a:t> </a:t>
            </a:r>
            <a:r>
              <a:rPr lang="en-US" sz="3200" dirty="0" smtClean="0"/>
              <a:t>-&gt; 1? 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6705600" y="4898648"/>
            <a:ext cx="2438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Degree centrality</a:t>
            </a:r>
            <a:endParaRPr lang="en-US" sz="20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000" dirty="0" smtClean="0"/>
              <a:t>Component size</a:t>
            </a:r>
            <a:endParaRPr lang="en-US" sz="2000" dirty="0"/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162791" y="2971800"/>
          <a:ext cx="5018809" cy="1752600"/>
        </p:xfrm>
        <a:graphic>
          <a:graphicData uri="http://schemas.openxmlformats.org/presentationml/2006/ole">
            <p:oleObj spid="_x0000_s106501" name="Microsoft Equation 3.0" r:id="rId4" imgW="1600200" imgH="55872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AAI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</TotalTime>
  <Words>436</Words>
  <Application>LibreOffice/5.4.3.2$Linux_X86_64 LibreOffice_project/40m0$Build-2</Application>
  <PresentationFormat>On-screen Show (4:3)</PresentationFormat>
  <Paragraphs>119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AAIT Theme</vt:lpstr>
      <vt:lpstr>Office Theme</vt:lpstr>
      <vt:lpstr>Microsoft Equation 3.0</vt:lpstr>
      <vt:lpstr>Node-level Metrics</vt:lpstr>
      <vt:lpstr>Node-level Metrics</vt:lpstr>
      <vt:lpstr>Slide 3</vt:lpstr>
      <vt:lpstr>Centrality</vt:lpstr>
      <vt:lpstr>Slide 5</vt:lpstr>
      <vt:lpstr>Review: Local Bridges</vt:lpstr>
      <vt:lpstr>Degree Centrality</vt:lpstr>
      <vt:lpstr>Betweenness Centrality</vt:lpstr>
      <vt:lpstr>Closeness Centrality</vt:lpstr>
      <vt:lpstr>Information Centrality</vt:lpstr>
      <vt:lpstr>Announcements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subject/>
  <dc:creator>Stephen Wu</dc:creator>
  <dc:description/>
  <cp:lastModifiedBy>Stephen Wu</cp:lastModifiedBy>
  <cp:revision>145</cp:revision>
  <dcterms:created xsi:type="dcterms:W3CDTF">2018-03-07T10:46:38Z</dcterms:created>
  <dcterms:modified xsi:type="dcterms:W3CDTF">2018-03-22T10:52:39Z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