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  <p:sldMasterId id="2147483661" r:id="rId2"/>
    <p:sldMasterId id="2147483735" r:id="rId3"/>
  </p:sldMasterIdLst>
  <p:notesMasterIdLst>
    <p:notesMasterId r:id="rId26"/>
  </p:notesMasterIdLst>
  <p:sldIdLst>
    <p:sldId id="256" r:id="rId4"/>
    <p:sldId id="299" r:id="rId5"/>
    <p:sldId id="287" r:id="rId6"/>
    <p:sldId id="308" r:id="rId7"/>
    <p:sldId id="283" r:id="rId8"/>
    <p:sldId id="288" r:id="rId9"/>
    <p:sldId id="289" r:id="rId10"/>
    <p:sldId id="298" r:id="rId11"/>
    <p:sldId id="302" r:id="rId12"/>
    <p:sldId id="306" r:id="rId13"/>
    <p:sldId id="307" r:id="rId14"/>
    <p:sldId id="309" r:id="rId15"/>
    <p:sldId id="303" r:id="rId16"/>
    <p:sldId id="304" r:id="rId17"/>
    <p:sldId id="305" r:id="rId18"/>
    <p:sldId id="301" r:id="rId19"/>
    <p:sldId id="310" r:id="rId20"/>
    <p:sldId id="311" r:id="rId21"/>
    <p:sldId id="313" r:id="rId22"/>
    <p:sldId id="312" r:id="rId23"/>
    <p:sldId id="314" r:id="rId24"/>
    <p:sldId id="320" r:id="rId2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65" autoAdjust="0"/>
    <p:restoredTop sz="83257" autoAdjust="0"/>
  </p:normalViewPr>
  <p:slideViewPr>
    <p:cSldViewPr>
      <p:cViewPr>
        <p:scale>
          <a:sx n="75" d="100"/>
          <a:sy n="75" d="100"/>
        </p:scale>
        <p:origin x="-1986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</a:t>
            </a:r>
            <a:r>
              <a:rPr lang="en-US" baseline="0" dirty="0" smtClean="0"/>
              <a:t> people are part of the giant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coeff</a:t>
            </a:r>
            <a:r>
              <a:rPr lang="en-US" baseline="0" dirty="0" smtClean="0"/>
              <a:t>: 6/18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Linked</a:t>
            </a:r>
          </a:p>
          <a:p>
            <a:r>
              <a:rPr lang="en-US" dirty="0" smtClean="0"/>
              <a:t>A: CD, BC </a:t>
            </a:r>
          </a:p>
          <a:p>
            <a:r>
              <a:rPr lang="en-US" dirty="0" smtClean="0"/>
              <a:t>B: AC</a:t>
            </a:r>
          </a:p>
          <a:p>
            <a:r>
              <a:rPr lang="en-US" dirty="0" smtClean="0"/>
              <a:t>C:</a:t>
            </a:r>
            <a:r>
              <a:rPr lang="en-US" baseline="0" dirty="0" smtClean="0"/>
              <a:t> </a:t>
            </a:r>
            <a:r>
              <a:rPr lang="en-US" dirty="0" smtClean="0"/>
              <a:t>AD, AB</a:t>
            </a:r>
          </a:p>
          <a:p>
            <a:r>
              <a:rPr lang="en-US" dirty="0" smtClean="0"/>
              <a:t>D: AC</a:t>
            </a:r>
          </a:p>
          <a:p>
            <a:r>
              <a:rPr lang="en-US" dirty="0" smtClean="0"/>
              <a:t>E:</a:t>
            </a:r>
          </a:p>
          <a:p>
            <a:r>
              <a:rPr lang="en-US" dirty="0" smtClean="0"/>
              <a:t>F:</a:t>
            </a:r>
          </a:p>
          <a:p>
            <a:r>
              <a:rPr lang="en-US" dirty="0" smtClean="0"/>
              <a:t>G:</a:t>
            </a:r>
          </a:p>
          <a:p>
            <a:endParaRPr lang="en-US" dirty="0" smtClean="0"/>
          </a:p>
          <a:p>
            <a:r>
              <a:rPr lang="en-US" dirty="0" smtClean="0"/>
              <a:t>Any</a:t>
            </a:r>
          </a:p>
          <a:p>
            <a:r>
              <a:rPr lang="en-US" dirty="0" smtClean="0"/>
              <a:t>A:</a:t>
            </a:r>
            <a:r>
              <a:rPr lang="en-US" baseline="0" dirty="0" smtClean="0"/>
              <a:t> 6, B: 6, C: 3, D: 1, E: 1, F: 1, G: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Cliques</a:t>
            </a:r>
          </a:p>
          <a:p>
            <a:r>
              <a:rPr lang="en-US" baseline="0" dirty="0" smtClean="0"/>
              <a:t>ABC, ACD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Granovetter’s</a:t>
            </a:r>
            <a:r>
              <a:rPr lang="en-US" dirty="0" smtClean="0"/>
              <a:t> work in the 1960s found that acquaintances</a:t>
            </a:r>
            <a:r>
              <a:rPr lang="en-US" baseline="0" dirty="0" smtClean="0"/>
              <a:t> are more often the immediate cause of finding jobs.</a:t>
            </a:r>
          </a:p>
          <a:p>
            <a:r>
              <a:rPr lang="en-US" baseline="0" dirty="0" smtClean="0"/>
              <a:t>This doesn’t negate the fact that good friends can help you improve yourself for a job, or may be more trustworthy in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</a:t>
            </a:r>
            <a:r>
              <a:rPr lang="en-US" baseline="0" dirty="0" smtClean="0"/>
              <a:t> overlap = 1/4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Neighbors: 4</a:t>
            </a:r>
          </a:p>
          <a:p>
            <a:r>
              <a:rPr lang="en-US" dirty="0" smtClean="0"/>
              <a:t>B: G, F, A, C</a:t>
            </a:r>
          </a:p>
          <a:p>
            <a:r>
              <a:rPr lang="en-US" dirty="0" smtClean="0"/>
              <a:t>C: B,</a:t>
            </a:r>
            <a:r>
              <a:rPr lang="en-US" baseline="0" dirty="0" smtClean="0"/>
              <a:t> A, D</a:t>
            </a:r>
          </a:p>
          <a:p>
            <a:endParaRPr lang="en-US" baseline="0" dirty="0" smtClean="0"/>
          </a:p>
          <a:p>
            <a:r>
              <a:rPr lang="en-US" dirty="0" smtClean="0"/>
              <a:t>Shared:</a:t>
            </a:r>
            <a:r>
              <a:rPr lang="en-US" baseline="0" dirty="0" smtClean="0"/>
              <a:t> 1</a:t>
            </a:r>
          </a:p>
          <a:p>
            <a:r>
              <a:rPr lang="en-US" baseline="0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914C5C-8E6D-46E4-9CF3-900EEFCA731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C0A3ED-092E-4FC2-95FA-87CA46EE2D1C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914C5C-8E6D-46E4-9CF3-900EEFCA731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C0A3ED-092E-4FC2-95FA-87CA46EE2D1C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idx="10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mbri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FDCCC4-52D2-4947-AC1F-714EEDDAB401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001705-C4B2-47DA-8B5E-37BE9933B797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28954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8CA7CD-FF47-49B3-8B3D-7DE150C0B55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6AC35-2FD0-4EB7-9265-6400234BC650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idx="13"/>
          </p:nvPr>
        </p:nvSpPr>
        <p:spPr>
          <a:xfrm>
            <a:off x="228600" y="304920"/>
            <a:ext cx="4876560" cy="4069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lang="en-US" sz="3600" b="1" strike="noStrike" spc="-1">
                <a:solidFill>
                  <a:srgbClr val="808080"/>
                </a:solidFill>
                <a:latin typeface="Cambria"/>
              </a:rPr>
              <a:t>Discussion in Groups</a:t>
            </a:r>
            <a:endParaRPr lang="en-US" sz="3600" b="0" strike="noStrike" spc="-1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4038120" cy="45334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idx="11" hasCustomPrompt="1"/>
          </p:nvPr>
        </p:nvSpPr>
        <p:spPr>
          <a:xfrm>
            <a:off x="4648320" y="1600200"/>
            <a:ext cx="4038120" cy="45334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1D973-394E-4755-B5B3-B48590AD402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34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Click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to 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67EB0-726D-4C12-80AF-582420914525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7922D2-54C7-4C8B-8335-F5BE6B4F6268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721" r:id="rId3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Click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to 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67EB0-726D-4C12-80AF-582420914525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7922D2-54C7-4C8B-8335-F5BE6B4F6268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spc="-1" dirty="0" smtClean="0">
                <a:solidFill>
                  <a:srgbClr val="1F497D"/>
                </a:solidFill>
              </a:rPr>
              <a:t>Network Structure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03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Ch 3.1-3.7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err="1" smtClean="0"/>
              <a:t>Dfn</a:t>
            </a:r>
            <a:r>
              <a:rPr lang="en-US" sz="3600" dirty="0" smtClean="0"/>
              <a:t>: The (overall) </a:t>
            </a:r>
            <a:r>
              <a:rPr lang="en-US" sz="3600" b="1" dirty="0" smtClean="0"/>
              <a:t>clustering coefficient </a:t>
            </a:r>
            <a:r>
              <a:rPr lang="en-US" sz="3600" dirty="0" smtClean="0"/>
              <a:t>of a node </a:t>
            </a:r>
            <a:r>
              <a:rPr lang="en-US" sz="3600" i="1" dirty="0" smtClean="0"/>
              <a:t>v</a:t>
            </a:r>
            <a:r>
              <a:rPr lang="en-US" sz="3600" dirty="0" smtClean="0"/>
              <a:t> is</a:t>
            </a:r>
          </a:p>
          <a:p>
            <a:pPr>
              <a:buNone/>
            </a:pPr>
            <a:r>
              <a:rPr lang="en-US" sz="3600" dirty="0" smtClean="0"/>
              <a:t>the probability that </a:t>
            </a:r>
            <a:r>
              <a:rPr lang="en-US" sz="3600" i="1" dirty="0" smtClean="0"/>
              <a:t>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</a:t>
            </a:r>
            <a:r>
              <a:rPr lang="en-US" sz="3600" i="1" dirty="0" smtClean="0"/>
              <a:t>u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(two randomly selected neighbors of </a:t>
            </a:r>
            <a:r>
              <a:rPr lang="en-US" sz="3600" i="1" dirty="0" smtClean="0"/>
              <a:t>v</a:t>
            </a:r>
            <a:r>
              <a:rPr lang="en-US" sz="3600" dirty="0" smtClean="0"/>
              <a:t>) are themselves neighbors.</a:t>
            </a:r>
            <a:endParaRPr lang="en-US" sz="3600" b="1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914400" y="4914900"/>
          <a:ext cx="7484533" cy="1485900"/>
        </p:xfrm>
        <a:graphic>
          <a:graphicData uri="http://schemas.openxmlformats.org/presentationml/2006/ole">
            <p:oleObj spid="_x0000_s51203" name="Microsoft Equation 3.0" r:id="rId3" imgW="3454200" imgH="685800" progId="Equation.3">
              <p:embed/>
            </p:oleObj>
          </a:graphicData>
        </a:graphic>
      </p:graphicFrame>
      <p:grpSp>
        <p:nvGrpSpPr>
          <p:cNvPr id="10" name="Group 49"/>
          <p:cNvGrpSpPr/>
          <p:nvPr/>
        </p:nvGrpSpPr>
        <p:grpSpPr>
          <a:xfrm>
            <a:off x="2819400" y="4191000"/>
            <a:ext cx="4343400" cy="815033"/>
            <a:chOff x="5867400" y="6426200"/>
            <a:chExt cx="6297930" cy="815033"/>
          </a:xfrm>
        </p:grpSpPr>
        <p:sp>
          <p:nvSpPr>
            <p:cNvPr id="11" name="Left Brace 1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8870" y="6426200"/>
              <a:ext cx="5966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that are linked</a:t>
              </a:r>
              <a:endParaRPr lang="en-US" sz="2400" dirty="0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2819401" y="6106468"/>
            <a:ext cx="5029201" cy="751532"/>
            <a:chOff x="6419851" y="6898333"/>
            <a:chExt cx="4942596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719699" y="4598485"/>
              <a:ext cx="342900" cy="4942596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8279" y="7188200"/>
              <a:ext cx="307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Any 2 neighbors of v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47" idx="7"/>
            <a:endCxn id="45" idx="3"/>
          </p:cNvCxnSpPr>
          <p:nvPr/>
        </p:nvCxnSpPr>
        <p:spPr>
          <a:xfrm rot="5400000" flipH="1" flipV="1">
            <a:off x="6578226" y="3987426"/>
            <a:ext cx="407148" cy="4833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4"/>
            <a:endCxn id="37" idx="0"/>
          </p:cNvCxnSpPr>
          <p:nvPr/>
        </p:nvCxnSpPr>
        <p:spPr>
          <a:xfrm rot="5400000">
            <a:off x="4038600" y="4648200"/>
            <a:ext cx="1066800" cy="1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47" idx="6"/>
            <a:endCxn id="44" idx="2"/>
          </p:cNvCxnSpPr>
          <p:nvPr/>
        </p:nvCxnSpPr>
        <p:spPr>
          <a:xfrm>
            <a:off x="6629400" y="4648200"/>
            <a:ext cx="1219200" cy="15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A </a:t>
            </a:r>
            <a:r>
              <a:rPr lang="en-US" b="1" dirty="0" smtClean="0"/>
              <a:t>clique </a:t>
            </a:r>
            <a:r>
              <a:rPr lang="en-US" dirty="0" smtClean="0"/>
              <a:t>is a maximal, </a:t>
            </a:r>
            <a:r>
              <a:rPr lang="en-US" i="1" dirty="0" smtClean="0"/>
              <a:t>completely connected</a:t>
            </a:r>
            <a:r>
              <a:rPr lang="en-US" dirty="0" smtClean="0"/>
              <a:t> </a:t>
            </a:r>
            <a:r>
              <a:rPr lang="en-US" dirty="0" err="1" smtClean="0"/>
              <a:t>subgraph</a:t>
            </a:r>
            <a:r>
              <a:rPr lang="en-US" dirty="0" smtClean="0"/>
              <a:t> of a given graph.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14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0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7"/>
            <a:endCxn id="5" idx="3"/>
          </p:cNvCxnSpPr>
          <p:nvPr/>
        </p:nvCxnSpPr>
        <p:spPr>
          <a:xfrm rot="5400000" flipH="1" flipV="1">
            <a:off x="12442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4" idx="1"/>
            <a:endCxn id="5" idx="5"/>
          </p:cNvCxnSpPr>
          <p:nvPr/>
        </p:nvCxnSpPr>
        <p:spPr>
          <a:xfrm rot="16200000" flipV="1">
            <a:off x="2158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3"/>
            <a:endCxn id="6" idx="7"/>
          </p:cNvCxnSpPr>
          <p:nvPr/>
        </p:nvCxnSpPr>
        <p:spPr>
          <a:xfrm rot="5400000">
            <a:off x="2158626" y="48256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1371600" y="4648200"/>
            <a:ext cx="1066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7" idx="6"/>
            <a:endCxn id="4" idx="2"/>
          </p:cNvCxnSpPr>
          <p:nvPr/>
        </p:nvCxnSpPr>
        <p:spPr>
          <a:xfrm>
            <a:off x="1295400" y="4648200"/>
            <a:ext cx="1219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5181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267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267200" y="5181600"/>
            <a:ext cx="609600" cy="609600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3528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7"/>
            <a:endCxn id="36" idx="3"/>
          </p:cNvCxnSpPr>
          <p:nvPr/>
        </p:nvCxnSpPr>
        <p:spPr>
          <a:xfrm rot="5400000" flipH="1" flipV="1">
            <a:off x="39112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35" idx="1"/>
            <a:endCxn id="36" idx="5"/>
          </p:cNvCxnSpPr>
          <p:nvPr/>
        </p:nvCxnSpPr>
        <p:spPr>
          <a:xfrm rot="16200000" flipV="1">
            <a:off x="4825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35" idx="3"/>
            <a:endCxn id="37" idx="7"/>
          </p:cNvCxnSpPr>
          <p:nvPr/>
        </p:nvCxnSpPr>
        <p:spPr>
          <a:xfrm rot="5400000">
            <a:off x="4825626" y="4825626"/>
            <a:ext cx="407148" cy="4833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8" idx="6"/>
            <a:endCxn id="35" idx="2"/>
          </p:cNvCxnSpPr>
          <p:nvPr/>
        </p:nvCxnSpPr>
        <p:spPr>
          <a:xfrm>
            <a:off x="3962400" y="4648200"/>
            <a:ext cx="1219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7848600" y="4343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934200" y="3505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9342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019800" y="4343400"/>
            <a:ext cx="609600" cy="609600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rot="16200000" flipV="1">
            <a:off x="7492626" y="39874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44" idx="3"/>
            <a:endCxn id="46" idx="7"/>
          </p:cNvCxnSpPr>
          <p:nvPr/>
        </p:nvCxnSpPr>
        <p:spPr>
          <a:xfrm rot="5400000">
            <a:off x="7492626" y="4825626"/>
            <a:ext cx="407148" cy="4833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rot="5400000">
            <a:off x="6705600" y="4648200"/>
            <a:ext cx="1066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2033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clustering coefficient of this graph?</a:t>
            </a:r>
          </a:p>
          <a:p>
            <a:r>
              <a:rPr lang="en-US" dirty="0" smtClean="0"/>
              <a:t>What are the cliques?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296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962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958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71628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81403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72259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51054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626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626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958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51304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14" idx="5"/>
          </p:cNvCxnSpPr>
          <p:nvPr/>
        </p:nvCxnSpPr>
        <p:spPr>
          <a:xfrm rot="16200000" flipV="1">
            <a:off x="61591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61341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50161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61722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An edge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smtClean="0"/>
              <a:t>G―e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 more components than </a:t>
            </a:r>
            <a:r>
              <a:rPr lang="en-US" i="1" dirty="0" smtClean="0"/>
              <a:t>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about giant components?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177808"/>
            <a:ext cx="4769811" cy="178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943600" y="2286000"/>
            <a:ext cx="1066800" cy="228600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59476" y="2133600"/>
            <a:ext cx="1050924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An edge </a:t>
            </a:r>
            <a:r>
              <a:rPr lang="en-US" i="1" dirty="0" smtClean="0"/>
              <a:t>e</a:t>
            </a:r>
            <a:r>
              <a:rPr lang="en-US" dirty="0" smtClean="0"/>
              <a:t> = (</a:t>
            </a:r>
            <a:r>
              <a:rPr lang="en-US" i="1" dirty="0" err="1" smtClean="0"/>
              <a:t>v</a:t>
            </a:r>
            <a:r>
              <a:rPr lang="en-US" dirty="0" err="1" smtClean="0"/>
              <a:t>,</a:t>
            </a:r>
            <a:r>
              <a:rPr lang="en-US" i="1" dirty="0" err="1" smtClean="0"/>
              <a:t>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local 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i="1" baseline="-25000" dirty="0" smtClean="0"/>
              <a:t>-e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</a:t>
            </a:r>
            <a:r>
              <a:rPr lang="en-US" i="1" dirty="0" smtClean="0"/>
              <a:t>―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&gt; 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no friends in common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2464" y="304800"/>
            <a:ext cx="5025336" cy="37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6029325" y="2349500"/>
            <a:ext cx="1066800" cy="228600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9325" y="2133600"/>
            <a:ext cx="1079499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218380">
            <a:off x="5005884" y="1812729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68427">
            <a:off x="6644804" y="872749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40993">
            <a:off x="5155962" y="861217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383847">
            <a:off x="7229924" y="1804800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 Strength and Bridges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124200"/>
            <a:ext cx="77724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Not all edges (“ties”) are created equal.</a:t>
            </a:r>
          </a:p>
          <a:p>
            <a:r>
              <a:rPr lang="en-US" dirty="0" smtClean="0"/>
              <a:t>To find a job, which would be more useful:</a:t>
            </a:r>
          </a:p>
          <a:p>
            <a:r>
              <a:rPr lang="en-US" i="1" dirty="0" smtClean="0"/>
              <a:t>A good friend</a:t>
            </a:r>
            <a:r>
              <a:rPr lang="en-US" dirty="0" smtClean="0"/>
              <a:t>? </a:t>
            </a:r>
          </a:p>
          <a:p>
            <a:r>
              <a:rPr lang="en-US" dirty="0" smtClean="0"/>
              <a:t>Or an </a:t>
            </a:r>
            <a:r>
              <a:rPr lang="en-US" i="1" dirty="0" smtClean="0"/>
              <a:t>acquaintance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6019800" y="4648200"/>
            <a:ext cx="2667000" cy="523220"/>
            <a:chOff x="6006353" y="762000"/>
            <a:chExt cx="3137647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6477000" y="762000"/>
              <a:ext cx="2667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“strong” tie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006353" y="1066800"/>
              <a:ext cx="448235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0"/>
          <p:cNvGrpSpPr/>
          <p:nvPr/>
        </p:nvGrpSpPr>
        <p:grpSpPr>
          <a:xfrm>
            <a:off x="5715000" y="5791200"/>
            <a:ext cx="2895600" cy="828020"/>
            <a:chOff x="5737412" y="457200"/>
            <a:chExt cx="3406588" cy="828020"/>
          </a:xfrm>
        </p:grpSpPr>
        <p:sp>
          <p:nvSpPr>
            <p:cNvPr id="13" name="TextBox 12"/>
            <p:cNvSpPr txBox="1"/>
            <p:nvPr/>
          </p:nvSpPr>
          <p:spPr>
            <a:xfrm>
              <a:off x="6477000" y="762000"/>
              <a:ext cx="2667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“weak” tie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737412" y="457200"/>
              <a:ext cx="717176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510" y="304800"/>
            <a:ext cx="388589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Triadic Closure 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Node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u="sng" dirty="0" smtClean="0"/>
              <a:t>violates</a:t>
            </a:r>
            <a:r>
              <a:rPr lang="en-US" dirty="0" smtClean="0"/>
              <a:t> the </a:t>
            </a:r>
            <a:r>
              <a:rPr lang="en-US" b="1" dirty="0" smtClean="0"/>
              <a:t>Strong Triadic Closure Property </a:t>
            </a:r>
            <a:r>
              <a:rPr lang="en-US" dirty="0" smtClean="0"/>
              <a:t>if: </a:t>
            </a:r>
          </a:p>
          <a:p>
            <a:pPr lvl="1"/>
            <a:r>
              <a:rPr lang="en-US" dirty="0" smtClean="0"/>
              <a:t>it has </a:t>
            </a:r>
            <a:r>
              <a:rPr lang="en-US" u="sng" dirty="0" smtClean="0"/>
              <a:t>strong ties </a:t>
            </a:r>
            <a:r>
              <a:rPr lang="en-US" dirty="0" smtClean="0"/>
              <a:t>to 2 other nodes </a:t>
            </a:r>
            <a:r>
              <a:rPr lang="en-US" i="1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and there is </a:t>
            </a:r>
            <a:r>
              <a:rPr lang="en-US" u="sng" dirty="0" smtClean="0"/>
              <a:t>no edge</a:t>
            </a:r>
            <a:r>
              <a:rPr lang="en-US" dirty="0" smtClean="0"/>
              <a:t> at all (strong or weak) between </a:t>
            </a:r>
            <a:r>
              <a:rPr lang="en-US" i="1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baseline="-25000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Node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u="sng" dirty="0" smtClean="0"/>
              <a:t>satisfies</a:t>
            </a:r>
            <a:r>
              <a:rPr lang="en-US" dirty="0" smtClean="0"/>
              <a:t> the Strong Triadic Closure Property if it does not violate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Bridges must be Weak Ties!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if: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A</a:t>
            </a:r>
            <a:r>
              <a:rPr lang="en-US" dirty="0" smtClean="0"/>
              <a:t> has strong ties</a:t>
            </a:r>
            <a:endParaRPr lang="en-US" i="1" dirty="0" smtClean="0"/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A</a:t>
            </a:r>
            <a:r>
              <a:rPr lang="en-US" dirty="0" smtClean="0"/>
              <a:t> = local bridge</a:t>
            </a:r>
          </a:p>
          <a:p>
            <a:r>
              <a:rPr lang="en-US" dirty="0" smtClean="0"/>
              <a:t>Contradiction!</a:t>
            </a:r>
          </a:p>
          <a:p>
            <a:pPr lvl="1">
              <a:buNone/>
            </a:pPr>
            <a:r>
              <a:rPr lang="en-US" dirty="0" smtClean="0"/>
              <a:t>   … of Strong Triadic Closure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19200"/>
            <a:ext cx="4191000" cy="290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40128" y="1226130"/>
            <a:ext cx="2703871" cy="13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5791200"/>
            <a:ext cx="6324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“Strong” and “weak” are imprecise! </a:t>
            </a:r>
          </a:p>
          <a:p>
            <a:pPr algn="ctr"/>
            <a:r>
              <a:rPr lang="en-US" sz="2400" dirty="0" smtClean="0"/>
              <a:t>How does this look in the </a:t>
            </a:r>
            <a:r>
              <a:rPr lang="en-US" sz="2400" b="1" dirty="0" smtClean="0"/>
              <a:t>real world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“strong” and “weak” ties?</a:t>
            </a:r>
          </a:p>
          <a:p>
            <a:pPr lvl="1"/>
            <a:r>
              <a:rPr lang="en-US" dirty="0" smtClean="0"/>
              <a:t>“Weak”: e.g., </a:t>
            </a:r>
            <a:r>
              <a:rPr lang="en-US" i="1" dirty="0" smtClean="0"/>
              <a:t>follow</a:t>
            </a:r>
            <a:r>
              <a:rPr lang="en-US" dirty="0" smtClean="0"/>
              <a:t> on </a:t>
            </a:r>
            <a:r>
              <a:rPr lang="en-US" dirty="0" err="1" smtClean="0"/>
              <a:t>Facebook</a:t>
            </a:r>
            <a:r>
              <a:rPr lang="en-US" dirty="0" smtClean="0"/>
              <a:t> (FB)</a:t>
            </a:r>
          </a:p>
          <a:p>
            <a:pPr lvl="1"/>
            <a:r>
              <a:rPr lang="en-US" dirty="0" smtClean="0"/>
              <a:t>“Strong”: e.g., reciprocal FB messages</a:t>
            </a:r>
          </a:p>
          <a:p>
            <a:r>
              <a:rPr lang="en-US" dirty="0" smtClean="0"/>
              <a:t>Quantify “strong” and “weak” ties?</a:t>
            </a:r>
          </a:p>
          <a:p>
            <a:pPr lvl="1"/>
            <a:r>
              <a:rPr lang="en-US" dirty="0" smtClean="0"/>
              <a:t>E.g., # likes, messages, etc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1553" y="3657600"/>
            <a:ext cx="2801447" cy="304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(Review) Syllabus</a:t>
            </a:r>
          </a:p>
          <a:p>
            <a:r>
              <a:rPr lang="en-US" dirty="0" smtClean="0"/>
              <a:t>Network Structure Basic definitions</a:t>
            </a:r>
          </a:p>
          <a:p>
            <a:r>
              <a:rPr lang="en-US" dirty="0" smtClean="0"/>
              <a:t>Ties &amp; Bridges in Large-scale data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Node-level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The</a:t>
            </a:r>
            <a:r>
              <a:rPr lang="en-US" b="1" dirty="0" smtClean="0"/>
              <a:t> neighborhood overlap </a:t>
            </a:r>
            <a:r>
              <a:rPr lang="en-US" dirty="0" smtClean="0"/>
              <a:t>of an edge </a:t>
            </a:r>
            <a:r>
              <a:rPr lang="en-US" i="1" dirty="0" smtClean="0"/>
              <a:t>e </a:t>
            </a:r>
            <a:r>
              <a:rPr lang="en-US" dirty="0" smtClean="0"/>
              <a:t>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) is:</a:t>
            </a:r>
          </a:p>
        </p:txBody>
      </p:sp>
      <p:grpSp>
        <p:nvGrpSpPr>
          <p:cNvPr id="15" name="Group 49"/>
          <p:cNvGrpSpPr/>
          <p:nvPr/>
        </p:nvGrpSpPr>
        <p:grpSpPr>
          <a:xfrm>
            <a:off x="5486400" y="2362200"/>
            <a:ext cx="3429000" cy="1181100"/>
            <a:chOff x="8519160" y="6121400"/>
            <a:chExt cx="4972050" cy="1181100"/>
          </a:xfrm>
        </p:grpSpPr>
        <p:sp>
          <p:nvSpPr>
            <p:cNvPr id="16" name="Left Brace 15"/>
            <p:cNvSpPr/>
            <p:nvPr/>
          </p:nvSpPr>
          <p:spPr>
            <a:xfrm rot="5400000">
              <a:off x="10833735" y="4976495"/>
              <a:ext cx="342900" cy="430911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19160" y="6121400"/>
              <a:ext cx="4972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shared neighbors (i.e., triadic closure)</a:t>
              </a:r>
              <a:endParaRPr lang="en-US" sz="2400" dirty="0"/>
            </a:p>
          </p:txBody>
        </p:sp>
      </p:grpSp>
      <p:grpSp>
        <p:nvGrpSpPr>
          <p:cNvPr id="18" name="Group 49"/>
          <p:cNvGrpSpPr/>
          <p:nvPr/>
        </p:nvGrpSpPr>
        <p:grpSpPr>
          <a:xfrm>
            <a:off x="5715001" y="4419600"/>
            <a:ext cx="3002971" cy="1120864"/>
            <a:chOff x="5782097" y="6898333"/>
            <a:chExt cx="6283325" cy="1120864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8719699" y="3960731"/>
              <a:ext cx="342900" cy="6218104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1537" y="7188200"/>
              <a:ext cx="612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all neighbors of either node</a:t>
              </a:r>
              <a:endParaRPr lang="en-US" sz="2400" dirty="0"/>
            </a:p>
          </p:txBody>
        </p:sp>
      </p:grp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266009"/>
            <a:ext cx="2667000" cy="25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066799" y="3429000"/>
          <a:ext cx="7806721" cy="1066800"/>
        </p:xfrm>
        <a:graphic>
          <a:graphicData uri="http://schemas.openxmlformats.org/presentationml/2006/ole">
            <p:oleObj spid="_x0000_s56326" name="Microsoft Equation 3.0" r:id="rId4" imgW="3149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2033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</a:t>
            </a:r>
            <a:r>
              <a:rPr lang="en-US" i="1" dirty="0" smtClean="0"/>
              <a:t>neighborhood  overlap</a:t>
            </a:r>
            <a:r>
              <a:rPr lang="en-US" dirty="0" smtClean="0"/>
              <a:t> of : </a:t>
            </a:r>
          </a:p>
          <a:p>
            <a:r>
              <a:rPr lang="en-US" dirty="0" smtClean="0"/>
              <a:t>1. BC edge?			2. AB edge?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5029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60198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8862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rot="10800000" flipV="1">
            <a:off x="3124200" y="5334000"/>
            <a:ext cx="1066800" cy="15240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7"/>
          </p:cNvCxnSpPr>
          <p:nvPr/>
        </p:nvCxnSpPr>
        <p:spPr>
          <a:xfrm rot="5400000">
            <a:off x="4101726" y="5715000"/>
            <a:ext cx="470274" cy="3178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7" idx="1"/>
          </p:cNvCxnSpPr>
          <p:nvPr/>
        </p:nvCxnSpPr>
        <p:spPr>
          <a:xfrm rot="16200000" flipH="1">
            <a:off x="3187326" y="5549526"/>
            <a:ext cx="407148" cy="7119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4" idx="1"/>
          </p:cNvCxnSpPr>
          <p:nvPr/>
        </p:nvCxnSpPr>
        <p:spPr>
          <a:xfrm>
            <a:off x="1066800" y="4191000"/>
            <a:ext cx="546474" cy="2416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43434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5181600"/>
            <a:ext cx="609600" cy="609600"/>
          </a:xfrm>
          <a:prstGeom prst="ellips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7"/>
            <a:endCxn id="14" idx="3"/>
          </p:cNvCxnSpPr>
          <p:nvPr/>
        </p:nvCxnSpPr>
        <p:spPr>
          <a:xfrm rot="5400000" flipH="1" flipV="1">
            <a:off x="1091826" y="4749426"/>
            <a:ext cx="407148" cy="6357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14" idx="5"/>
          </p:cNvCxnSpPr>
          <p:nvPr/>
        </p:nvCxnSpPr>
        <p:spPr>
          <a:xfrm rot="16200000" flipV="1">
            <a:off x="2120526" y="4787526"/>
            <a:ext cx="407148" cy="55954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5" idx="6"/>
          </p:cNvCxnSpPr>
          <p:nvPr/>
        </p:nvCxnSpPr>
        <p:spPr>
          <a:xfrm rot="5400000">
            <a:off x="2095500" y="5740026"/>
            <a:ext cx="546474" cy="4702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5"/>
            <a:endCxn id="15" idx="2"/>
          </p:cNvCxnSpPr>
          <p:nvPr/>
        </p:nvCxnSpPr>
        <p:spPr>
          <a:xfrm rot="16200000" flipH="1">
            <a:off x="977526" y="5701926"/>
            <a:ext cx="546474" cy="546474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1"/>
          </p:cNvCxnSpPr>
          <p:nvPr/>
        </p:nvCxnSpPr>
        <p:spPr>
          <a:xfrm>
            <a:off x="2133600" y="4648200"/>
            <a:ext cx="2146674" cy="4702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938922"/>
            <a:ext cx="3886200" cy="29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Next class</a:t>
            </a:r>
            <a:r>
              <a:rPr lang="en-US" dirty="0" smtClean="0"/>
              <a:t>: Lab </a:t>
            </a:r>
            <a:r>
              <a:rPr lang="en-US" dirty="0" smtClean="0"/>
              <a:t>Thursday, 22</a:t>
            </a:r>
            <a:r>
              <a:rPr lang="en-US" baseline="30000" dirty="0" smtClean="0"/>
              <a:t>nd</a:t>
            </a:r>
            <a:r>
              <a:rPr lang="en-US" dirty="0" smtClean="0"/>
              <a:t> March 2018</a:t>
            </a:r>
            <a:br>
              <a:rPr lang="en-US" dirty="0" smtClean="0"/>
            </a:br>
            <a:r>
              <a:rPr lang="en-US" dirty="0" smtClean="0"/>
              <a:t>8:30am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Slack</a:t>
            </a:r>
            <a:r>
              <a:rPr lang="en-US" dirty="0" smtClean="0"/>
              <a:t>: Sign up for AAIT ITSC slack – get invited by email. Contact </a:t>
            </a:r>
            <a:r>
              <a:rPr lang="en-US" dirty="0" err="1" smtClean="0"/>
              <a:t>Naty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Assignment 0</a:t>
            </a:r>
            <a:r>
              <a:rPr lang="en-US" dirty="0" smtClean="0"/>
              <a:t>: To push to the repository, you need access. Email Dr. Stephen with your </a:t>
            </a:r>
            <a:r>
              <a:rPr lang="en-US" dirty="0" err="1" smtClean="0"/>
              <a:t>github</a:t>
            </a:r>
            <a:r>
              <a:rPr lang="en-US" dirty="0" smtClean="0"/>
              <a:t> username if you haven’t gotten this yet.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Syllabus</a:t>
            </a:r>
            <a:r>
              <a:rPr lang="en-US" dirty="0" smtClean="0"/>
              <a:t>: Please check the course syllabus for updates. </a:t>
            </a:r>
            <a:r>
              <a:rPr lang="en-US" dirty="0" smtClean="0"/>
              <a:t>The allowance for missed classes has increased to 3. However, this means there will be very few special exceptions.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definitions: components, giant component, triadic closure, clustering coefficient,  cliques, bridges, local bridges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Network=Graph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u="sng" strike="noStrike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trike="noStrike" spc="-1" dirty="0" smtClean="0">
                <a:solidFill>
                  <a:srgbClr val="000000"/>
                </a:solidFill>
                <a:latin typeface="Cambria"/>
              </a:rPr>
              <a:t>graph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G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is a 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mbria"/>
              </a:rPr>
              <a:t>tuple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V, 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E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connect vertices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neighbor set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 is the set of vertices adjacent to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6477000" y="381000"/>
            <a:ext cx="2667000" cy="1295401"/>
            <a:chOff x="6477000" y="381000"/>
            <a:chExt cx="2667000" cy="1295401"/>
          </a:xfrm>
        </p:grpSpPr>
        <p:sp>
          <p:nvSpPr>
            <p:cNvPr id="32" name="TextBox 31"/>
            <p:cNvSpPr txBox="1"/>
            <p:nvPr/>
          </p:nvSpPr>
          <p:spPr>
            <a:xfrm>
              <a:off x="6477000" y="381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 set of objects/ individuals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553200" y="1371601"/>
              <a:ext cx="304801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6019800" y="2209800"/>
            <a:ext cx="2887682" cy="1639907"/>
            <a:chOff x="6019800" y="2209800"/>
            <a:chExt cx="2887682" cy="1639907"/>
          </a:xfrm>
        </p:grpSpPr>
        <p:sp>
          <p:nvSpPr>
            <p:cNvPr id="38" name="TextBox 37"/>
            <p:cNvSpPr txBox="1"/>
            <p:nvPr/>
          </p:nvSpPr>
          <p:spPr>
            <a:xfrm>
              <a:off x="6019800" y="2895600"/>
              <a:ext cx="2887682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Set of links between objects</a:t>
              </a:r>
              <a:endParaRPr lang="en-US" sz="28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6200000" flipV="1">
              <a:off x="6819902" y="2476499"/>
              <a:ext cx="685801" cy="152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53250" name="Microsoft Equation 3.0" r:id="rId3" imgW="1955520" imgH="203040" progId="Equation.3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Connectedness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A graph (or </a:t>
            </a:r>
            <a:r>
              <a:rPr lang="en-US" sz="3600" spc="-1" dirty="0" err="1" smtClean="0">
                <a:solidFill>
                  <a:srgbClr val="000000"/>
                </a:solidFill>
              </a:rPr>
              <a:t>subgraph</a:t>
            </a:r>
            <a:r>
              <a:rPr lang="en-US" sz="3600" spc="-1" dirty="0" smtClean="0">
                <a:solidFill>
                  <a:srgbClr val="000000"/>
                </a:solidFill>
              </a:rPr>
              <a:t>) is </a:t>
            </a:r>
            <a:r>
              <a:rPr lang="en-US" sz="3600" b="1" spc="-1" dirty="0" smtClean="0">
                <a:solidFill>
                  <a:srgbClr val="000000"/>
                </a:solidFill>
              </a:rPr>
              <a:t>connected </a:t>
            </a:r>
            <a:r>
              <a:rPr lang="en-US" sz="3600" spc="-1" dirty="0" smtClean="0">
                <a:solidFill>
                  <a:srgbClr val="000000"/>
                </a:solidFill>
              </a:rPr>
              <a:t>if there is a path between </a:t>
            </a:r>
            <a:r>
              <a:rPr lang="en-US" sz="3600" i="1" spc="-1" dirty="0" smtClean="0">
                <a:solidFill>
                  <a:srgbClr val="000000"/>
                </a:solidFill>
              </a:rPr>
              <a:t>each pair </a:t>
            </a:r>
            <a:r>
              <a:rPr lang="en-US" sz="3600" spc="-1" dirty="0" smtClean="0">
                <a:solidFill>
                  <a:srgbClr val="000000"/>
                </a:solidFill>
              </a:rPr>
              <a:t>of nodes.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spc="-1" dirty="0" smtClean="0">
                <a:solidFill>
                  <a:srgbClr val="000000"/>
                </a:solidFill>
              </a:rPr>
              <a:t>If no path, this is </a:t>
            </a:r>
            <a:r>
              <a:rPr lang="en-US" sz="3600" b="1" spc="-1" dirty="0" smtClean="0">
                <a:solidFill>
                  <a:srgbClr val="000000"/>
                </a:solidFill>
              </a:rPr>
              <a:t>disconnected</a:t>
            </a:r>
            <a:r>
              <a:rPr lang="en-US" sz="3600" spc="-1" dirty="0" smtClean="0">
                <a:solidFill>
                  <a:srgbClr val="000000"/>
                </a:solidFill>
              </a:rPr>
              <a:t>.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500" y="3775197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oup 26"/>
          <p:cNvGrpSpPr/>
          <p:nvPr/>
        </p:nvGrpSpPr>
        <p:grpSpPr>
          <a:xfrm>
            <a:off x="6172200" y="1295400"/>
            <a:ext cx="2438400" cy="1066800"/>
            <a:chOff x="6172202" y="1295400"/>
            <a:chExt cx="2438400" cy="1066800"/>
          </a:xfrm>
        </p:grpSpPr>
        <p:sp>
          <p:nvSpPr>
            <p:cNvPr id="28" name="TextBox 27"/>
            <p:cNvSpPr txBox="1"/>
            <p:nvPr/>
          </p:nvSpPr>
          <p:spPr>
            <a:xfrm>
              <a:off x="6705602" y="1295400"/>
              <a:ext cx="1905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Not edge!</a:t>
              </a:r>
              <a:endParaRPr lang="en-US" sz="28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6172202" y="1828800"/>
              <a:ext cx="1066798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a </a:t>
            </a:r>
            <a:r>
              <a:rPr lang="en-US" b="1" dirty="0" smtClean="0"/>
              <a:t>connected component </a:t>
            </a:r>
            <a:r>
              <a:rPr lang="en-US" dirty="0" smtClean="0"/>
              <a:t>is a subset </a:t>
            </a:r>
            <a:r>
              <a:rPr lang="en-US" i="1" dirty="0" smtClean="0"/>
              <a:t>S </a:t>
            </a:r>
            <a:r>
              <a:rPr lang="en-US" dirty="0" smtClean="0"/>
              <a:t>of nodes where: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Every node in </a:t>
            </a:r>
            <a:r>
              <a:rPr lang="en-US" i="1" dirty="0" smtClean="0"/>
              <a:t>S</a:t>
            </a:r>
            <a:r>
              <a:rPr lang="en-US" dirty="0" smtClean="0"/>
              <a:t> has a </a:t>
            </a:r>
            <a:r>
              <a:rPr lang="en-US" b="1" dirty="0" smtClean="0">
                <a:solidFill>
                  <a:schemeClr val="accent1"/>
                </a:solidFill>
              </a:rPr>
              <a:t>path</a:t>
            </a:r>
            <a:r>
              <a:rPr lang="en-US" dirty="0" smtClean="0"/>
              <a:t> to every other</a:t>
            </a:r>
          </a:p>
          <a:p>
            <a:pPr marL="1200150" lvl="1" indent="-742950">
              <a:buFont typeface="+mj-lt"/>
              <a:buAutoNum type="arabicPeriod"/>
            </a:pPr>
            <a:endParaRPr lang="en-US" i="1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is not part of a larger subset </a:t>
            </a:r>
            <a:r>
              <a:rPr lang="en-US" i="1" dirty="0" smtClean="0"/>
              <a:t>S’ </a:t>
            </a:r>
            <a:r>
              <a:rPr lang="en-US" dirty="0" smtClean="0"/>
              <a:t>where property #1 holds</a:t>
            </a:r>
            <a:endParaRPr lang="en-US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81200" y="4114800"/>
          <a:ext cx="5486400" cy="609600"/>
        </p:xfrm>
        <a:graphic>
          <a:graphicData uri="http://schemas.openxmlformats.org/presentationml/2006/ole">
            <p:oleObj spid="_x0000_s26628" name="Microsoft Equation 3.0" r:id="rId3" imgW="2171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giant component</a:t>
            </a:r>
            <a:r>
              <a:rPr lang="en-US" dirty="0" smtClean="0"/>
              <a:t>: “connected component that contains a significant fraction of all the nodes”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Real-world social network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Random graphs (</a:t>
            </a:r>
            <a:r>
              <a:rPr lang="en-US" dirty="0" err="1" smtClean="0"/>
              <a:t>Erdos-Renyi</a:t>
            </a:r>
            <a:r>
              <a:rPr lang="en-US" dirty="0" smtClean="0"/>
              <a:t> model – more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Think-Pair-Share: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 you expect that you are part of a giant component in the global social network?</a:t>
            </a:r>
          </a:p>
          <a:p>
            <a:r>
              <a:rPr lang="en-US" dirty="0" smtClean="0"/>
              <a:t>Why or why not?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 closure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“If two people in a social network have a friend in common,</a:t>
            </a:r>
          </a:p>
          <a:p>
            <a:pPr>
              <a:buNone/>
            </a:pPr>
            <a:r>
              <a:rPr lang="en-US" i="1" dirty="0" smtClean="0"/>
              <a:t>then there is an increased likelihood that they will become friends themselves ...” </a:t>
            </a:r>
          </a:p>
          <a:p>
            <a:pPr algn="r">
              <a:buFontTx/>
              <a:buChar char="-"/>
            </a:pPr>
            <a:r>
              <a:rPr lang="en-US" i="1" dirty="0" err="1" smtClean="0"/>
              <a:t>Rapoport</a:t>
            </a:r>
            <a:r>
              <a:rPr lang="en-US" i="1" dirty="0" smtClean="0"/>
              <a:t> 1953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Opportunity</a:t>
            </a:r>
          </a:p>
          <a:p>
            <a:pPr lvl="1"/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Incentive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29600" y="5029200"/>
            <a:ext cx="609600" cy="609600"/>
          </a:xfrm>
          <a:prstGeom prst="ellips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96200" y="6019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3886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53200" y="5181600"/>
            <a:ext cx="609600" cy="609600"/>
          </a:xfrm>
          <a:prstGeom prst="ellips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2"/>
            <a:endCxn id="10" idx="6"/>
          </p:cNvCxnSpPr>
          <p:nvPr/>
        </p:nvCxnSpPr>
        <p:spPr>
          <a:xfrm rot="10800000" flipV="1">
            <a:off x="7162800" y="5334000"/>
            <a:ext cx="1066800" cy="15240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7"/>
          </p:cNvCxnSpPr>
          <p:nvPr/>
        </p:nvCxnSpPr>
        <p:spPr>
          <a:xfrm rot="5400000">
            <a:off x="8140326" y="5715000"/>
            <a:ext cx="470274" cy="3178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 rot="16200000" flipH="1">
            <a:off x="7225926" y="5549526"/>
            <a:ext cx="407148" cy="711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6" idx="1"/>
          </p:cNvCxnSpPr>
          <p:nvPr/>
        </p:nvCxnSpPr>
        <p:spPr>
          <a:xfrm>
            <a:off x="5105400" y="4191000"/>
            <a:ext cx="546474" cy="2416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343400"/>
            <a:ext cx="609600" cy="609600"/>
          </a:xfrm>
          <a:prstGeom prst="ellips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62600" y="5943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958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7"/>
            <a:endCxn id="16" idx="3"/>
          </p:cNvCxnSpPr>
          <p:nvPr/>
        </p:nvCxnSpPr>
        <p:spPr>
          <a:xfrm rot="5400000" flipH="1" flipV="1">
            <a:off x="5130426" y="4749426"/>
            <a:ext cx="407148" cy="6357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1"/>
            <a:endCxn id="16" idx="5"/>
          </p:cNvCxnSpPr>
          <p:nvPr/>
        </p:nvCxnSpPr>
        <p:spPr>
          <a:xfrm rot="16200000" flipV="1">
            <a:off x="6159126" y="4787526"/>
            <a:ext cx="407148" cy="55954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18" idx="6"/>
          </p:cNvCxnSpPr>
          <p:nvPr/>
        </p:nvCxnSpPr>
        <p:spPr>
          <a:xfrm rot="5400000">
            <a:off x="6134100" y="5740026"/>
            <a:ext cx="546474" cy="4702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8" idx="2"/>
          </p:cNvCxnSpPr>
          <p:nvPr/>
        </p:nvCxnSpPr>
        <p:spPr>
          <a:xfrm rot="16200000" flipH="1">
            <a:off x="5016126" y="5701926"/>
            <a:ext cx="546474" cy="5464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6" idx="6"/>
            <a:endCxn id="7" idx="1"/>
          </p:cNvCxnSpPr>
          <p:nvPr/>
        </p:nvCxnSpPr>
        <p:spPr>
          <a:xfrm>
            <a:off x="6172200" y="4648200"/>
            <a:ext cx="2146674" cy="47027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9600" y="5867400"/>
            <a:ext cx="35814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How </a:t>
            </a:r>
            <a:r>
              <a:rPr lang="en-US" sz="2400" b="1" dirty="0" smtClean="0"/>
              <a:t>prevalent</a:t>
            </a:r>
            <a:r>
              <a:rPr lang="en-US" sz="2400" dirty="0" smtClean="0"/>
              <a:t> is triadic closure in a graph?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Orig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866</Words>
  <Application>LibreOffice/5.4.3.2$Linux_X86_64 LibreOffice_project/40m0$Build-2</Application>
  <PresentationFormat>On-screen Show (4:3)</PresentationFormat>
  <Paragraphs>179</Paragraphs>
  <Slides>22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AAIT Theme</vt:lpstr>
      <vt:lpstr>Office Theme Original</vt:lpstr>
      <vt:lpstr>Office Theme</vt:lpstr>
      <vt:lpstr>Microsoft Equation 3.0</vt:lpstr>
      <vt:lpstr>Network Structure</vt:lpstr>
      <vt:lpstr>Outline</vt:lpstr>
      <vt:lpstr>Network Structure</vt:lpstr>
      <vt:lpstr>Slide 4</vt:lpstr>
      <vt:lpstr>Slide 5</vt:lpstr>
      <vt:lpstr>Components</vt:lpstr>
      <vt:lpstr>Giant Component</vt:lpstr>
      <vt:lpstr>Think-Pair-Share:</vt:lpstr>
      <vt:lpstr>Triadic closure</vt:lpstr>
      <vt:lpstr>Clustering Coefficient</vt:lpstr>
      <vt:lpstr>Cliques</vt:lpstr>
      <vt:lpstr>Individual Exercise:</vt:lpstr>
      <vt:lpstr>Bridges</vt:lpstr>
      <vt:lpstr>Local Bridges</vt:lpstr>
      <vt:lpstr>Tie Strength and Bridges</vt:lpstr>
      <vt:lpstr>Group Discussion:</vt:lpstr>
      <vt:lpstr>Strong Triadic Closure Property</vt:lpstr>
      <vt:lpstr>Local Bridges must be Weak Ties!</vt:lpstr>
      <vt:lpstr>Tie Strength</vt:lpstr>
      <vt:lpstr>Neighborhood Overlap</vt:lpstr>
      <vt:lpstr>Individual Exercise: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120</cp:revision>
  <dcterms:created xsi:type="dcterms:W3CDTF">2018-03-07T10:46:38Z</dcterms:created>
  <dcterms:modified xsi:type="dcterms:W3CDTF">2018-03-20T09:16:24Z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